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handoutMasterIdLst>
    <p:handoutMasterId r:id="rId26"/>
  </p:handoutMasterIdLst>
  <p:sldIdLst>
    <p:sldId id="267" r:id="rId3"/>
    <p:sldId id="271" r:id="rId4"/>
    <p:sldId id="282" r:id="rId5"/>
    <p:sldId id="273" r:id="rId6"/>
    <p:sldId id="284" r:id="rId7"/>
    <p:sldId id="286" r:id="rId8"/>
    <p:sldId id="258" r:id="rId9"/>
    <p:sldId id="259" r:id="rId10"/>
    <p:sldId id="262" r:id="rId11"/>
    <p:sldId id="260" r:id="rId12"/>
    <p:sldId id="261" r:id="rId13"/>
    <p:sldId id="265" r:id="rId14"/>
    <p:sldId id="266" r:id="rId15"/>
    <p:sldId id="289" r:id="rId16"/>
    <p:sldId id="263" r:id="rId17"/>
    <p:sldId id="280" r:id="rId18"/>
    <p:sldId id="277" r:id="rId19"/>
    <p:sldId id="283" r:id="rId20"/>
    <p:sldId id="278" r:id="rId21"/>
    <p:sldId id="288" r:id="rId22"/>
    <p:sldId id="279" r:id="rId23"/>
    <p:sldId id="285" r:id="rId24"/>
  </p:sldIdLst>
  <p:sldSz cx="9144000" cy="6858000" type="screen4x3"/>
  <p:notesSz cx="6670675" cy="9929813"/>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charset="0"/>
      </a:defRPr>
    </a:lvl1pPr>
    <a:lvl2pPr marL="457200" algn="l" rtl="0" fontAlgn="base">
      <a:spcBef>
        <a:spcPct val="0"/>
      </a:spcBef>
      <a:spcAft>
        <a:spcPct val="0"/>
      </a:spcAft>
      <a:defRPr sz="1200" kern="1200">
        <a:solidFill>
          <a:srgbClr val="0F5494"/>
        </a:solidFill>
        <a:latin typeface="Verdana" pitchFamily="34" charset="0"/>
        <a:ea typeface="+mn-ea"/>
        <a:cs typeface="Arial" charset="0"/>
      </a:defRPr>
    </a:lvl2pPr>
    <a:lvl3pPr marL="914400" algn="l" rtl="0" fontAlgn="base">
      <a:spcBef>
        <a:spcPct val="0"/>
      </a:spcBef>
      <a:spcAft>
        <a:spcPct val="0"/>
      </a:spcAft>
      <a:defRPr sz="1200" kern="1200">
        <a:solidFill>
          <a:srgbClr val="0F5494"/>
        </a:solidFill>
        <a:latin typeface="Verdana" pitchFamily="34" charset="0"/>
        <a:ea typeface="+mn-ea"/>
        <a:cs typeface="Arial" charset="0"/>
      </a:defRPr>
    </a:lvl3pPr>
    <a:lvl4pPr marL="1371600" algn="l" rtl="0" fontAlgn="base">
      <a:spcBef>
        <a:spcPct val="0"/>
      </a:spcBef>
      <a:spcAft>
        <a:spcPct val="0"/>
      </a:spcAft>
      <a:defRPr sz="1200" kern="1200">
        <a:solidFill>
          <a:srgbClr val="0F5494"/>
        </a:solidFill>
        <a:latin typeface="Verdana" pitchFamily="34" charset="0"/>
        <a:ea typeface="+mn-ea"/>
        <a:cs typeface="Arial" charset="0"/>
      </a:defRPr>
    </a:lvl4pPr>
    <a:lvl5pPr marL="1828800" algn="l" rtl="0" fontAlgn="base">
      <a:spcBef>
        <a:spcPct val="0"/>
      </a:spcBef>
      <a:spcAft>
        <a:spcPct val="0"/>
      </a:spcAft>
      <a:defRPr sz="1200" kern="1200">
        <a:solidFill>
          <a:srgbClr val="0F5494"/>
        </a:solidFill>
        <a:latin typeface="Verdana" pitchFamily="34" charset="0"/>
        <a:ea typeface="+mn-ea"/>
        <a:cs typeface="Arial" charset="0"/>
      </a:defRPr>
    </a:lvl5pPr>
    <a:lvl6pPr marL="2286000" algn="l" defTabSz="914400" rtl="0" eaLnBrk="1" latinLnBrk="0" hangingPunct="1">
      <a:defRPr sz="1200" kern="1200">
        <a:solidFill>
          <a:srgbClr val="0F5494"/>
        </a:solidFill>
        <a:latin typeface="Verdana" pitchFamily="34" charset="0"/>
        <a:ea typeface="+mn-ea"/>
        <a:cs typeface="Arial" charset="0"/>
      </a:defRPr>
    </a:lvl6pPr>
    <a:lvl7pPr marL="2743200" algn="l" defTabSz="914400" rtl="0" eaLnBrk="1" latinLnBrk="0" hangingPunct="1">
      <a:defRPr sz="1200" kern="1200">
        <a:solidFill>
          <a:srgbClr val="0F5494"/>
        </a:solidFill>
        <a:latin typeface="Verdana" pitchFamily="34" charset="0"/>
        <a:ea typeface="+mn-ea"/>
        <a:cs typeface="Arial" charset="0"/>
      </a:defRPr>
    </a:lvl7pPr>
    <a:lvl8pPr marL="3200400" algn="l" defTabSz="914400" rtl="0" eaLnBrk="1" latinLnBrk="0" hangingPunct="1">
      <a:defRPr sz="1200" kern="1200">
        <a:solidFill>
          <a:srgbClr val="0F5494"/>
        </a:solidFill>
        <a:latin typeface="Verdana" pitchFamily="34" charset="0"/>
        <a:ea typeface="+mn-ea"/>
        <a:cs typeface="Arial" charset="0"/>
      </a:defRPr>
    </a:lvl8pPr>
    <a:lvl9pPr marL="3657600" algn="l" defTabSz="914400" rtl="0" eaLnBrk="1" latinLnBrk="0" hangingPunct="1">
      <a:defRPr sz="1200" kern="1200">
        <a:solidFill>
          <a:srgbClr val="0F5494"/>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F5494"/>
    <a:srgbClr val="3166CF"/>
    <a:srgbClr val="3E6FD2"/>
    <a:srgbClr val="2D5EC1"/>
    <a:srgbClr val="BDDEFF"/>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29" autoAdjust="0"/>
  </p:normalViewPr>
  <p:slideViewPr>
    <p:cSldViewPr>
      <p:cViewPr varScale="1">
        <p:scale>
          <a:sx n="68" d="100"/>
          <a:sy n="68" d="100"/>
        </p:scale>
        <p:origin x="162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1353" cy="49704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cs typeface="+mn-cs"/>
              </a:defRPr>
            </a:lvl1pPr>
          </a:lstStyle>
          <a:p>
            <a:pPr>
              <a:defRPr/>
            </a:pPr>
            <a:endParaRPr lang="en-GB" altLang="en-US"/>
          </a:p>
        </p:txBody>
      </p:sp>
      <p:sp>
        <p:nvSpPr>
          <p:cNvPr id="37891" name="Rectangle 3"/>
          <p:cNvSpPr>
            <a:spLocks noGrp="1" noChangeArrowheads="1"/>
          </p:cNvSpPr>
          <p:nvPr>
            <p:ph type="dt" sz="quarter" idx="1"/>
          </p:nvPr>
        </p:nvSpPr>
        <p:spPr bwMode="auto">
          <a:xfrm>
            <a:off x="3777765" y="0"/>
            <a:ext cx="2891353" cy="49704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cs typeface="+mn-cs"/>
              </a:defRPr>
            </a:lvl1pPr>
          </a:lstStyle>
          <a:p>
            <a:pPr>
              <a:defRPr/>
            </a:pPr>
            <a:endParaRPr lang="en-GB" altLang="en-US"/>
          </a:p>
        </p:txBody>
      </p:sp>
      <p:sp>
        <p:nvSpPr>
          <p:cNvPr id="37892" name="Rectangle 4"/>
          <p:cNvSpPr>
            <a:spLocks noGrp="1" noChangeArrowheads="1"/>
          </p:cNvSpPr>
          <p:nvPr>
            <p:ph type="ftr" sz="quarter" idx="2"/>
          </p:nvPr>
        </p:nvSpPr>
        <p:spPr bwMode="auto">
          <a:xfrm>
            <a:off x="0" y="9431179"/>
            <a:ext cx="2891353" cy="49704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cs typeface="+mn-cs"/>
              </a:defRPr>
            </a:lvl1pPr>
          </a:lstStyle>
          <a:p>
            <a:pPr>
              <a:defRPr/>
            </a:pPr>
            <a:endParaRPr lang="en-GB" altLang="en-US"/>
          </a:p>
        </p:txBody>
      </p:sp>
      <p:sp>
        <p:nvSpPr>
          <p:cNvPr id="37893" name="Rectangle 5"/>
          <p:cNvSpPr>
            <a:spLocks noGrp="1" noChangeArrowheads="1"/>
          </p:cNvSpPr>
          <p:nvPr>
            <p:ph type="sldNum" sz="quarter" idx="3"/>
          </p:nvPr>
        </p:nvSpPr>
        <p:spPr bwMode="auto">
          <a:xfrm>
            <a:off x="3777765" y="9431179"/>
            <a:ext cx="2891353" cy="49704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cs typeface="+mn-cs"/>
              </a:defRPr>
            </a:lvl1pPr>
          </a:lstStyle>
          <a:p>
            <a:pPr>
              <a:defRPr/>
            </a:pPr>
            <a:fld id="{3616013F-EEC5-4F08-8684-E5B9E114273F}" type="slidenum">
              <a:rPr lang="en-GB" altLang="en-US"/>
              <a:pPr>
                <a:defRPr/>
              </a:pPr>
              <a:t>‹#›</a:t>
            </a:fld>
            <a:endParaRPr lang="en-GB" altLang="en-US"/>
          </a:p>
        </p:txBody>
      </p:sp>
    </p:spTree>
    <p:extLst>
      <p:ext uri="{BB962C8B-B14F-4D97-AF65-F5344CB8AC3E}">
        <p14:creationId xmlns:p14="http://schemas.microsoft.com/office/powerpoint/2010/main" val="2629019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1353" cy="49704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cs typeface="+mn-cs"/>
              </a:defRPr>
            </a:lvl1pPr>
          </a:lstStyle>
          <a:p>
            <a:pPr>
              <a:defRPr/>
            </a:pPr>
            <a:endParaRPr lang="en-GB" altLang="en-US"/>
          </a:p>
        </p:txBody>
      </p:sp>
      <p:sp>
        <p:nvSpPr>
          <p:cNvPr id="36867" name="Rectangle 3"/>
          <p:cNvSpPr>
            <a:spLocks noGrp="1" noChangeArrowheads="1"/>
          </p:cNvSpPr>
          <p:nvPr>
            <p:ph type="dt" idx="1"/>
          </p:nvPr>
        </p:nvSpPr>
        <p:spPr bwMode="auto">
          <a:xfrm>
            <a:off x="3777765" y="0"/>
            <a:ext cx="2891353" cy="49704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cs typeface="+mn-cs"/>
              </a:defRPr>
            </a:lvl1pPr>
          </a:lstStyle>
          <a:p>
            <a:pPr>
              <a:defRPr/>
            </a:pPr>
            <a:endParaRPr lang="en-GB" altLang="en-US"/>
          </a:p>
        </p:txBody>
      </p:sp>
      <p:sp>
        <p:nvSpPr>
          <p:cNvPr id="26628" name="Rectangle 4"/>
          <p:cNvSpPr>
            <a:spLocks noGrp="1" noRot="1" noChangeAspect="1" noChangeArrowheads="1" noTextEdit="1"/>
          </p:cNvSpPr>
          <p:nvPr>
            <p:ph type="sldImg" idx="2"/>
          </p:nvPr>
        </p:nvSpPr>
        <p:spPr bwMode="auto">
          <a:xfrm>
            <a:off x="854075" y="744538"/>
            <a:ext cx="4964113" cy="372427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756" y="4716383"/>
            <a:ext cx="5337163" cy="4468654"/>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6870" name="Rectangle 6"/>
          <p:cNvSpPr>
            <a:spLocks noGrp="1" noChangeArrowheads="1"/>
          </p:cNvSpPr>
          <p:nvPr>
            <p:ph type="ftr" sz="quarter" idx="4"/>
          </p:nvPr>
        </p:nvSpPr>
        <p:spPr bwMode="auto">
          <a:xfrm>
            <a:off x="0" y="9431179"/>
            <a:ext cx="2891353" cy="49704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cs typeface="+mn-cs"/>
              </a:defRPr>
            </a:lvl1pPr>
          </a:lstStyle>
          <a:p>
            <a:pPr>
              <a:defRPr/>
            </a:pPr>
            <a:endParaRPr lang="en-GB" altLang="en-US"/>
          </a:p>
        </p:txBody>
      </p:sp>
      <p:sp>
        <p:nvSpPr>
          <p:cNvPr id="36871" name="Rectangle 7"/>
          <p:cNvSpPr>
            <a:spLocks noGrp="1" noChangeArrowheads="1"/>
          </p:cNvSpPr>
          <p:nvPr>
            <p:ph type="sldNum" sz="quarter" idx="5"/>
          </p:nvPr>
        </p:nvSpPr>
        <p:spPr bwMode="auto">
          <a:xfrm>
            <a:off x="3777765" y="9431179"/>
            <a:ext cx="2891353" cy="49704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cs typeface="+mn-cs"/>
              </a:defRPr>
            </a:lvl1pPr>
          </a:lstStyle>
          <a:p>
            <a:pPr>
              <a:defRPr/>
            </a:pPr>
            <a:fld id="{DFFA989C-9557-4CC2-AFFA-87DC8D74B0F8}" type="slidenum">
              <a:rPr lang="en-GB" altLang="en-US"/>
              <a:pPr>
                <a:defRPr/>
              </a:pPr>
              <a:t>‹#›</a:t>
            </a:fld>
            <a:endParaRPr lang="en-GB" altLang="en-US"/>
          </a:p>
        </p:txBody>
      </p:sp>
    </p:spTree>
    <p:extLst>
      <p:ext uri="{BB962C8B-B14F-4D97-AF65-F5344CB8AC3E}">
        <p14:creationId xmlns:p14="http://schemas.microsoft.com/office/powerpoint/2010/main" val="2571662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p:spPr>
        <p:txBody>
          <a:bodyPr/>
          <a:lstStyle/>
          <a:p>
            <a:pPr eaLnBrk="1" hangingPunct="1"/>
            <a:endParaRPr lang="et-EE" smtClean="0"/>
          </a:p>
        </p:txBody>
      </p:sp>
      <p:sp>
        <p:nvSpPr>
          <p:cNvPr id="29699" name="Slide Number Placeholder 3"/>
          <p:cNvSpPr>
            <a:spLocks noGrp="1"/>
          </p:cNvSpPr>
          <p:nvPr>
            <p:ph type="sldNum" sz="quarter" idx="5"/>
          </p:nvPr>
        </p:nvSpPr>
        <p:spPr>
          <a:noFill/>
          <a:ln>
            <a:miter lim="800000"/>
            <a:headEnd/>
            <a:tailEnd/>
          </a:ln>
        </p:spPr>
        <p:txBody>
          <a:bodyPr/>
          <a:lstStyle/>
          <a:p>
            <a:fld id="{11EF0652-AC26-4DDF-B766-6047A3077C5F}" type="slidenum">
              <a:rPr lang="en-GB" altLang="en-US" smtClean="0">
                <a:cs typeface="Arial" charset="0"/>
              </a:rPr>
              <a:pPr/>
              <a:t>1</a:t>
            </a:fld>
            <a:endParaRPr lang="en-GB" altLang="en-US" smtClean="0">
              <a:cs typeface="Arial" charset="0"/>
            </a:endParaRPr>
          </a:p>
        </p:txBody>
      </p:sp>
    </p:spTree>
    <p:extLst>
      <p:ext uri="{BB962C8B-B14F-4D97-AF65-F5344CB8AC3E}">
        <p14:creationId xmlns:p14="http://schemas.microsoft.com/office/powerpoint/2010/main" val="92764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p:spPr>
        <p:txBody>
          <a:bodyPr/>
          <a:lstStyle/>
          <a:p>
            <a:pPr eaLnBrk="1" hangingPunct="1"/>
            <a:endParaRPr lang="et-EE" smtClean="0"/>
          </a:p>
        </p:txBody>
      </p:sp>
      <p:sp>
        <p:nvSpPr>
          <p:cNvPr id="48131" name="Slide Number Placeholder 3"/>
          <p:cNvSpPr>
            <a:spLocks noGrp="1"/>
          </p:cNvSpPr>
          <p:nvPr>
            <p:ph type="sldNum" sz="quarter" idx="5"/>
          </p:nvPr>
        </p:nvSpPr>
        <p:spPr>
          <a:noFill/>
          <a:ln>
            <a:miter lim="800000"/>
            <a:headEnd/>
            <a:tailEnd/>
          </a:ln>
        </p:spPr>
        <p:txBody>
          <a:bodyPr/>
          <a:lstStyle/>
          <a:p>
            <a:fld id="{6C679566-7E1E-4F32-9CE8-1BBD1A611231}" type="slidenum">
              <a:rPr lang="en-GB" altLang="en-US" smtClean="0">
                <a:cs typeface="Arial" charset="0"/>
              </a:rPr>
              <a:pPr/>
              <a:t>10</a:t>
            </a:fld>
            <a:endParaRPr lang="en-GB" altLang="en-US" smtClean="0">
              <a:cs typeface="Arial" charset="0"/>
            </a:endParaRPr>
          </a:p>
        </p:txBody>
      </p:sp>
    </p:spTree>
    <p:extLst>
      <p:ext uri="{BB962C8B-B14F-4D97-AF65-F5344CB8AC3E}">
        <p14:creationId xmlns:p14="http://schemas.microsoft.com/office/powerpoint/2010/main" val="305796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p:spPr>
        <p:txBody>
          <a:bodyPr/>
          <a:lstStyle/>
          <a:p>
            <a:pPr eaLnBrk="1" hangingPunct="1"/>
            <a:endParaRPr lang="et-EE" smtClean="0"/>
          </a:p>
        </p:txBody>
      </p:sp>
      <p:sp>
        <p:nvSpPr>
          <p:cNvPr id="50179" name="Slide Number Placeholder 3"/>
          <p:cNvSpPr>
            <a:spLocks noGrp="1"/>
          </p:cNvSpPr>
          <p:nvPr>
            <p:ph type="sldNum" sz="quarter" idx="5"/>
          </p:nvPr>
        </p:nvSpPr>
        <p:spPr>
          <a:noFill/>
          <a:ln>
            <a:miter lim="800000"/>
            <a:headEnd/>
            <a:tailEnd/>
          </a:ln>
        </p:spPr>
        <p:txBody>
          <a:bodyPr/>
          <a:lstStyle/>
          <a:p>
            <a:fld id="{4EF95104-510C-42A0-8235-75D27BEBD41F}" type="slidenum">
              <a:rPr lang="en-GB" altLang="en-US" smtClean="0">
                <a:cs typeface="Arial" charset="0"/>
              </a:rPr>
              <a:pPr/>
              <a:t>11</a:t>
            </a:fld>
            <a:endParaRPr lang="en-GB" altLang="en-US" smtClean="0">
              <a:cs typeface="Arial" charset="0"/>
            </a:endParaRPr>
          </a:p>
        </p:txBody>
      </p:sp>
    </p:spTree>
    <p:extLst>
      <p:ext uri="{BB962C8B-B14F-4D97-AF65-F5344CB8AC3E}">
        <p14:creationId xmlns:p14="http://schemas.microsoft.com/office/powerpoint/2010/main" val="1251517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GB" dirty="0"/>
          </a:p>
        </p:txBody>
      </p:sp>
      <p:sp>
        <p:nvSpPr>
          <p:cNvPr id="52227" name="Slide Number Placeholder 3"/>
          <p:cNvSpPr>
            <a:spLocks noGrp="1"/>
          </p:cNvSpPr>
          <p:nvPr>
            <p:ph type="sldNum" sz="quarter" idx="5"/>
          </p:nvPr>
        </p:nvSpPr>
        <p:spPr>
          <a:noFill/>
          <a:ln>
            <a:miter lim="800000"/>
            <a:headEnd/>
            <a:tailEnd/>
          </a:ln>
        </p:spPr>
        <p:txBody>
          <a:bodyPr/>
          <a:lstStyle/>
          <a:p>
            <a:fld id="{5EB23D79-05B3-4F80-B0FE-7B7D377F60CA}" type="slidenum">
              <a:rPr lang="en-GB" altLang="en-US" smtClean="0">
                <a:cs typeface="Arial" charset="0"/>
              </a:rPr>
              <a:pPr/>
              <a:t>12</a:t>
            </a:fld>
            <a:endParaRPr lang="en-GB" altLang="en-US" smtClean="0">
              <a:cs typeface="Arial" charset="0"/>
            </a:endParaRPr>
          </a:p>
        </p:txBody>
      </p:sp>
    </p:spTree>
    <p:extLst>
      <p:ext uri="{BB962C8B-B14F-4D97-AF65-F5344CB8AC3E}">
        <p14:creationId xmlns:p14="http://schemas.microsoft.com/office/powerpoint/2010/main" val="1720727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p:spPr>
        <p:txBody>
          <a:bodyPr/>
          <a:lstStyle/>
          <a:p>
            <a:pPr eaLnBrk="1" hangingPunct="1"/>
            <a:endParaRPr lang="et-EE" smtClean="0"/>
          </a:p>
        </p:txBody>
      </p:sp>
      <p:sp>
        <p:nvSpPr>
          <p:cNvPr id="54275" name="Slide Number Placeholder 3"/>
          <p:cNvSpPr>
            <a:spLocks noGrp="1"/>
          </p:cNvSpPr>
          <p:nvPr>
            <p:ph type="sldNum" sz="quarter" idx="5"/>
          </p:nvPr>
        </p:nvSpPr>
        <p:spPr>
          <a:noFill/>
          <a:ln>
            <a:miter lim="800000"/>
            <a:headEnd/>
            <a:tailEnd/>
          </a:ln>
        </p:spPr>
        <p:txBody>
          <a:bodyPr/>
          <a:lstStyle/>
          <a:p>
            <a:fld id="{6384C429-D1BB-4582-889C-0DBB0D60A8F3}" type="slidenum">
              <a:rPr lang="en-GB" altLang="en-US" smtClean="0">
                <a:cs typeface="Arial" charset="0"/>
              </a:rPr>
              <a:pPr/>
              <a:t>13</a:t>
            </a:fld>
            <a:endParaRPr lang="en-GB" altLang="en-US" smtClean="0">
              <a:cs typeface="Arial" charset="0"/>
            </a:endParaRPr>
          </a:p>
        </p:txBody>
      </p:sp>
    </p:spTree>
    <p:extLst>
      <p:ext uri="{BB962C8B-B14F-4D97-AF65-F5344CB8AC3E}">
        <p14:creationId xmlns:p14="http://schemas.microsoft.com/office/powerpoint/2010/main" val="150853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FFA989C-9557-4CC2-AFFA-87DC8D74B0F8}" type="slidenum">
              <a:rPr lang="en-GB" altLang="en-US" smtClean="0"/>
              <a:pPr>
                <a:defRPr/>
              </a:pPr>
              <a:t>14</a:t>
            </a:fld>
            <a:endParaRPr lang="en-GB" altLang="en-US"/>
          </a:p>
        </p:txBody>
      </p:sp>
    </p:spTree>
    <p:extLst>
      <p:ext uri="{BB962C8B-B14F-4D97-AF65-F5344CB8AC3E}">
        <p14:creationId xmlns:p14="http://schemas.microsoft.com/office/powerpoint/2010/main" val="4027170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p:spPr>
        <p:txBody>
          <a:bodyPr/>
          <a:lstStyle/>
          <a:p>
            <a:pPr defTabSz="912813" eaLnBrk="1" hangingPunct="1"/>
            <a:endParaRPr lang="en-GB" dirty="0" smtClean="0"/>
          </a:p>
          <a:p>
            <a:pPr defTabSz="912813" eaLnBrk="1" hangingPunct="1"/>
            <a:endParaRPr lang="en-GB" dirty="0" smtClean="0"/>
          </a:p>
        </p:txBody>
      </p:sp>
      <p:sp>
        <p:nvSpPr>
          <p:cNvPr id="56323" name="Slide Number Placeholder 3"/>
          <p:cNvSpPr>
            <a:spLocks noGrp="1"/>
          </p:cNvSpPr>
          <p:nvPr>
            <p:ph type="sldNum" sz="quarter" idx="5"/>
          </p:nvPr>
        </p:nvSpPr>
        <p:spPr>
          <a:noFill/>
          <a:ln>
            <a:miter lim="800000"/>
            <a:headEnd/>
            <a:tailEnd/>
          </a:ln>
        </p:spPr>
        <p:txBody>
          <a:bodyPr/>
          <a:lstStyle/>
          <a:p>
            <a:fld id="{8C0EFD1E-282D-43ED-8A68-AFD9F5A9DF73}" type="slidenum">
              <a:rPr lang="en-GB" altLang="en-US" smtClean="0">
                <a:cs typeface="Arial" charset="0"/>
              </a:rPr>
              <a:pPr/>
              <a:t>15</a:t>
            </a:fld>
            <a:endParaRPr lang="en-GB" altLang="en-US" smtClean="0">
              <a:cs typeface="Arial" charset="0"/>
            </a:endParaRPr>
          </a:p>
        </p:txBody>
      </p:sp>
    </p:spTree>
    <p:extLst>
      <p:ext uri="{BB962C8B-B14F-4D97-AF65-F5344CB8AC3E}">
        <p14:creationId xmlns:p14="http://schemas.microsoft.com/office/powerpoint/2010/main" val="1360998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p:spPr>
        <p:txBody>
          <a:bodyPr/>
          <a:lstStyle/>
          <a:p>
            <a:pPr eaLnBrk="1" hangingPunct="1"/>
            <a:endParaRPr lang="en-GB" altLang="en-US" smtClean="0"/>
          </a:p>
        </p:txBody>
      </p:sp>
      <p:sp>
        <p:nvSpPr>
          <p:cNvPr id="58371" name="Slide Number Placeholder 3"/>
          <p:cNvSpPr>
            <a:spLocks noGrp="1"/>
          </p:cNvSpPr>
          <p:nvPr>
            <p:ph type="sldNum" sz="quarter" idx="5"/>
          </p:nvPr>
        </p:nvSpPr>
        <p:spPr>
          <a:noFill/>
          <a:ln>
            <a:miter lim="800000"/>
            <a:headEnd/>
            <a:tailEnd/>
          </a:ln>
        </p:spPr>
        <p:txBody>
          <a:bodyPr/>
          <a:lstStyle/>
          <a:p>
            <a:fld id="{446CB18A-8594-4ED2-A271-664DAA8A52F9}" type="slidenum">
              <a:rPr lang="en-GB" altLang="en-US" smtClean="0">
                <a:cs typeface="Arial" charset="0"/>
              </a:rPr>
              <a:pPr/>
              <a:t>16</a:t>
            </a:fld>
            <a:endParaRPr lang="en-GB" altLang="en-US" smtClean="0">
              <a:cs typeface="Arial" charset="0"/>
            </a:endParaRPr>
          </a:p>
        </p:txBody>
      </p:sp>
    </p:spTree>
    <p:extLst>
      <p:ext uri="{BB962C8B-B14F-4D97-AF65-F5344CB8AC3E}">
        <p14:creationId xmlns:p14="http://schemas.microsoft.com/office/powerpoint/2010/main" val="1802963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FFA989C-9557-4CC2-AFFA-87DC8D74B0F8}" type="slidenum">
              <a:rPr lang="en-GB" altLang="en-US" smtClean="0"/>
              <a:pPr>
                <a:defRPr/>
              </a:pPr>
              <a:t>17</a:t>
            </a:fld>
            <a:endParaRPr lang="en-GB" altLang="en-US"/>
          </a:p>
        </p:txBody>
      </p:sp>
    </p:spTree>
    <p:extLst>
      <p:ext uri="{BB962C8B-B14F-4D97-AF65-F5344CB8AC3E}">
        <p14:creationId xmlns:p14="http://schemas.microsoft.com/office/powerpoint/2010/main" val="2229933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FFA989C-9557-4CC2-AFFA-87DC8D74B0F8}" type="slidenum">
              <a:rPr lang="en-GB" altLang="en-US" smtClean="0"/>
              <a:pPr>
                <a:defRPr/>
              </a:pPr>
              <a:t>18</a:t>
            </a:fld>
            <a:endParaRPr lang="en-GB" altLang="en-US"/>
          </a:p>
        </p:txBody>
      </p:sp>
    </p:spTree>
    <p:extLst>
      <p:ext uri="{BB962C8B-B14F-4D97-AF65-F5344CB8AC3E}">
        <p14:creationId xmlns:p14="http://schemas.microsoft.com/office/powerpoint/2010/main" val="142786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p:spPr>
        <p:txBody>
          <a:bodyPr/>
          <a:lstStyle/>
          <a:p>
            <a:pPr eaLnBrk="1" hangingPunct="1"/>
            <a:endParaRPr lang="en-GB" sz="1100" dirty="0" smtClean="0"/>
          </a:p>
        </p:txBody>
      </p:sp>
      <p:sp>
        <p:nvSpPr>
          <p:cNvPr id="62467" name="Slide Number Placeholder 3"/>
          <p:cNvSpPr>
            <a:spLocks noGrp="1"/>
          </p:cNvSpPr>
          <p:nvPr>
            <p:ph type="sldNum" sz="quarter" idx="5"/>
          </p:nvPr>
        </p:nvSpPr>
        <p:spPr>
          <a:noFill/>
          <a:ln>
            <a:miter lim="800000"/>
            <a:headEnd/>
            <a:tailEnd/>
          </a:ln>
        </p:spPr>
        <p:txBody>
          <a:bodyPr/>
          <a:lstStyle/>
          <a:p>
            <a:fld id="{0CE5DC9E-9291-4EF6-A79C-0B6DD71E28D7}" type="slidenum">
              <a:rPr lang="en-GB" altLang="en-US" smtClean="0">
                <a:ea typeface="ＭＳ Ｐゴシック" pitchFamily="34" charset="-128"/>
                <a:cs typeface="Arial" charset="0"/>
              </a:rPr>
              <a:pPr/>
              <a:t>19</a:t>
            </a:fld>
            <a:endParaRPr lang="en-GB" altLang="en-US" smtClean="0">
              <a:ea typeface="ＭＳ Ｐゴシック" pitchFamily="34" charset="-128"/>
              <a:cs typeface="Arial" charset="0"/>
            </a:endParaRPr>
          </a:p>
        </p:txBody>
      </p:sp>
    </p:spTree>
    <p:extLst>
      <p:ext uri="{BB962C8B-B14F-4D97-AF65-F5344CB8AC3E}">
        <p14:creationId xmlns:p14="http://schemas.microsoft.com/office/powerpoint/2010/main" val="254980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p:spPr>
        <p:txBody>
          <a:bodyPr/>
          <a:lstStyle/>
          <a:p>
            <a:pPr eaLnBrk="1" hangingPunct="1"/>
            <a:endParaRPr lang="en-GB" dirty="0" smtClean="0"/>
          </a:p>
        </p:txBody>
      </p:sp>
      <p:sp>
        <p:nvSpPr>
          <p:cNvPr id="31747" name="Slide Number Placeholder 3"/>
          <p:cNvSpPr>
            <a:spLocks noGrp="1"/>
          </p:cNvSpPr>
          <p:nvPr>
            <p:ph type="sldNum" sz="quarter" idx="5"/>
          </p:nvPr>
        </p:nvSpPr>
        <p:spPr>
          <a:noFill/>
          <a:ln>
            <a:miter lim="800000"/>
            <a:headEnd/>
            <a:tailEnd/>
          </a:ln>
        </p:spPr>
        <p:txBody>
          <a:bodyPr/>
          <a:lstStyle/>
          <a:p>
            <a:fld id="{52B70AEA-831E-4A17-8D40-45D8B8C0A8EA}" type="slidenum">
              <a:rPr lang="en-GB" altLang="en-US" smtClean="0">
                <a:cs typeface="Arial" charset="0"/>
              </a:rPr>
              <a:pPr/>
              <a:t>2</a:t>
            </a:fld>
            <a:endParaRPr lang="en-GB" altLang="en-US" smtClean="0">
              <a:cs typeface="Arial" charset="0"/>
            </a:endParaRPr>
          </a:p>
        </p:txBody>
      </p:sp>
    </p:spTree>
    <p:extLst>
      <p:ext uri="{BB962C8B-B14F-4D97-AF65-F5344CB8AC3E}">
        <p14:creationId xmlns:p14="http://schemas.microsoft.com/office/powerpoint/2010/main" val="3657486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p:spPr>
        <p:txBody>
          <a:bodyPr/>
          <a:lstStyle/>
          <a:p>
            <a:pPr eaLnBrk="1" hangingPunct="1"/>
            <a:r>
              <a:rPr lang="en-GB" smtClean="0"/>
              <a:t>2011 – 24 riiki menetluse all</a:t>
            </a:r>
          </a:p>
          <a:p>
            <a:pPr eaLnBrk="1" hangingPunct="1"/>
            <a:r>
              <a:rPr lang="en-GB" smtClean="0"/>
              <a:t>2015 – 9 riiki</a:t>
            </a:r>
          </a:p>
          <a:p>
            <a:pPr eaLnBrk="1" hangingPunct="1"/>
            <a:endParaRPr lang="en-GB" smtClean="0"/>
          </a:p>
        </p:txBody>
      </p:sp>
      <p:sp>
        <p:nvSpPr>
          <p:cNvPr id="64515" name="Slide Number Placeholder 3"/>
          <p:cNvSpPr>
            <a:spLocks noGrp="1"/>
          </p:cNvSpPr>
          <p:nvPr>
            <p:ph type="sldNum" sz="quarter" idx="5"/>
          </p:nvPr>
        </p:nvSpPr>
        <p:spPr>
          <a:noFill/>
          <a:ln>
            <a:miter lim="800000"/>
            <a:headEnd/>
            <a:tailEnd/>
          </a:ln>
        </p:spPr>
        <p:txBody>
          <a:bodyPr/>
          <a:lstStyle/>
          <a:p>
            <a:fld id="{C63DD0E8-FCAE-4D9B-B473-C439564EE12E}" type="slidenum">
              <a:rPr lang="en-GB" altLang="en-US" smtClean="0">
                <a:cs typeface="Arial" charset="0"/>
              </a:rPr>
              <a:pPr/>
              <a:t>20</a:t>
            </a:fld>
            <a:endParaRPr lang="en-GB" altLang="en-US" smtClean="0">
              <a:cs typeface="Arial" charset="0"/>
            </a:endParaRPr>
          </a:p>
        </p:txBody>
      </p:sp>
    </p:spTree>
    <p:extLst>
      <p:ext uri="{BB962C8B-B14F-4D97-AF65-F5344CB8AC3E}">
        <p14:creationId xmlns:p14="http://schemas.microsoft.com/office/powerpoint/2010/main" val="3376600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p:spPr>
        <p:txBody>
          <a:bodyPr/>
          <a:lstStyle/>
          <a:p>
            <a:pPr eaLnBrk="1" hangingPunct="1"/>
            <a:endParaRPr lang="fr-BE" smtClean="0"/>
          </a:p>
          <a:p>
            <a:pPr eaLnBrk="1" hangingPunct="1"/>
            <a:endParaRPr lang="en-GB" smtClean="0"/>
          </a:p>
        </p:txBody>
      </p:sp>
      <p:sp>
        <p:nvSpPr>
          <p:cNvPr id="66563" name="Slide Number Placeholder 3"/>
          <p:cNvSpPr>
            <a:spLocks noGrp="1"/>
          </p:cNvSpPr>
          <p:nvPr>
            <p:ph type="sldNum" sz="quarter" idx="5"/>
          </p:nvPr>
        </p:nvSpPr>
        <p:spPr>
          <a:noFill/>
          <a:ln>
            <a:miter lim="800000"/>
            <a:headEnd/>
            <a:tailEnd/>
          </a:ln>
        </p:spPr>
        <p:txBody>
          <a:bodyPr/>
          <a:lstStyle/>
          <a:p>
            <a:fld id="{676FBA23-A325-4177-A5B6-A333BB917E4B}" type="slidenum">
              <a:rPr lang="en-GB" smtClean="0">
                <a:cs typeface="Arial" charset="0"/>
              </a:rPr>
              <a:pPr/>
              <a:t>21</a:t>
            </a:fld>
            <a:endParaRPr lang="en-GB" smtClean="0">
              <a:cs typeface="Arial" charset="0"/>
            </a:endParaRPr>
          </a:p>
        </p:txBody>
      </p:sp>
    </p:spTree>
    <p:extLst>
      <p:ext uri="{BB962C8B-B14F-4D97-AF65-F5344CB8AC3E}">
        <p14:creationId xmlns:p14="http://schemas.microsoft.com/office/powerpoint/2010/main" val="1495569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FFA989C-9557-4CC2-AFFA-87DC8D74B0F8}" type="slidenum">
              <a:rPr lang="en-GB" altLang="en-US" smtClean="0"/>
              <a:pPr>
                <a:defRPr/>
              </a:pPr>
              <a:t>22</a:t>
            </a:fld>
            <a:endParaRPr lang="en-GB" altLang="en-US"/>
          </a:p>
        </p:txBody>
      </p:sp>
    </p:spTree>
    <p:extLst>
      <p:ext uri="{BB962C8B-B14F-4D97-AF65-F5344CB8AC3E}">
        <p14:creationId xmlns:p14="http://schemas.microsoft.com/office/powerpoint/2010/main" val="254804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p:spPr>
        <p:txBody>
          <a:bodyPr/>
          <a:lstStyle/>
          <a:p>
            <a:pPr eaLnBrk="1" hangingPunct="1"/>
            <a:r>
              <a:rPr lang="en-GB" smtClean="0"/>
              <a:t>EL 1.8%</a:t>
            </a:r>
          </a:p>
          <a:p>
            <a:pPr eaLnBrk="1" hangingPunct="1"/>
            <a:r>
              <a:rPr lang="en-GB" smtClean="0"/>
              <a:t>Eesti 2.3%</a:t>
            </a:r>
          </a:p>
          <a:p>
            <a:pPr eaLnBrk="1" hangingPunct="1"/>
            <a:r>
              <a:rPr lang="en-GB" smtClean="0"/>
              <a:t>Läti 2.3%</a:t>
            </a:r>
          </a:p>
          <a:p>
            <a:pPr eaLnBrk="1" hangingPunct="1"/>
            <a:r>
              <a:rPr lang="en-GB" smtClean="0"/>
              <a:t>Leedu 2.8%</a:t>
            </a:r>
          </a:p>
        </p:txBody>
      </p:sp>
      <p:sp>
        <p:nvSpPr>
          <p:cNvPr id="33795" name="Slide Number Placeholder 3"/>
          <p:cNvSpPr>
            <a:spLocks noGrp="1"/>
          </p:cNvSpPr>
          <p:nvPr>
            <p:ph type="sldNum" sz="quarter" idx="5"/>
          </p:nvPr>
        </p:nvSpPr>
        <p:spPr>
          <a:noFill/>
          <a:ln>
            <a:miter lim="800000"/>
            <a:headEnd/>
            <a:tailEnd/>
          </a:ln>
        </p:spPr>
        <p:txBody>
          <a:bodyPr/>
          <a:lstStyle/>
          <a:p>
            <a:fld id="{C1318EC6-6EE5-44AF-A8A0-E502AD565BB5}" type="slidenum">
              <a:rPr lang="en-GB" altLang="en-US" smtClean="0">
                <a:cs typeface="Arial" charset="0"/>
              </a:rPr>
              <a:pPr/>
              <a:t>3</a:t>
            </a:fld>
            <a:endParaRPr lang="en-GB" altLang="en-US" smtClean="0">
              <a:cs typeface="Arial" charset="0"/>
            </a:endParaRPr>
          </a:p>
        </p:txBody>
      </p:sp>
    </p:spTree>
    <p:extLst>
      <p:ext uri="{BB962C8B-B14F-4D97-AF65-F5344CB8AC3E}">
        <p14:creationId xmlns:p14="http://schemas.microsoft.com/office/powerpoint/2010/main" val="214120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p:spPr>
        <p:txBody>
          <a:bodyPr/>
          <a:lstStyle/>
          <a:p>
            <a:pPr algn="just" eaLnBrk="1" hangingPunct="1"/>
            <a:endParaRPr lang="en-GB" dirty="0" smtClean="0">
              <a:cs typeface="Arial" charset="0"/>
            </a:endParaRPr>
          </a:p>
        </p:txBody>
      </p:sp>
      <p:sp>
        <p:nvSpPr>
          <p:cNvPr id="35843" name="Slide Number Placeholder 3"/>
          <p:cNvSpPr>
            <a:spLocks noGrp="1"/>
          </p:cNvSpPr>
          <p:nvPr>
            <p:ph type="sldNum" sz="quarter" idx="5"/>
          </p:nvPr>
        </p:nvSpPr>
        <p:spPr>
          <a:noFill/>
          <a:ln>
            <a:miter lim="800000"/>
            <a:headEnd/>
            <a:tailEnd/>
          </a:ln>
        </p:spPr>
        <p:txBody>
          <a:bodyPr/>
          <a:lstStyle/>
          <a:p>
            <a:fld id="{10A7008A-9F97-4A86-A054-C0C3FEFBDB9D}" type="slidenum">
              <a:rPr lang="en-GB" altLang="en-US" smtClean="0">
                <a:cs typeface="Arial" charset="0"/>
              </a:rPr>
              <a:pPr/>
              <a:t>4</a:t>
            </a:fld>
            <a:endParaRPr lang="en-GB" altLang="en-US" smtClean="0">
              <a:cs typeface="Arial" charset="0"/>
            </a:endParaRPr>
          </a:p>
        </p:txBody>
      </p:sp>
    </p:spTree>
    <p:extLst>
      <p:ext uri="{BB962C8B-B14F-4D97-AF65-F5344CB8AC3E}">
        <p14:creationId xmlns:p14="http://schemas.microsoft.com/office/powerpoint/2010/main" val="421802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p:spPr>
        <p:txBody>
          <a:bodyPr/>
          <a:lstStyle/>
          <a:p>
            <a:pPr eaLnBrk="1" hangingPunct="1"/>
            <a:endParaRPr lang="en-GB" dirty="0" smtClean="0"/>
          </a:p>
        </p:txBody>
      </p:sp>
      <p:sp>
        <p:nvSpPr>
          <p:cNvPr id="37891" name="Slide Number Placeholder 3"/>
          <p:cNvSpPr>
            <a:spLocks noGrp="1"/>
          </p:cNvSpPr>
          <p:nvPr>
            <p:ph type="sldNum" sz="quarter" idx="5"/>
          </p:nvPr>
        </p:nvSpPr>
        <p:spPr>
          <a:noFill/>
          <a:ln>
            <a:miter lim="800000"/>
            <a:headEnd/>
            <a:tailEnd/>
          </a:ln>
        </p:spPr>
        <p:txBody>
          <a:bodyPr/>
          <a:lstStyle/>
          <a:p>
            <a:fld id="{AE06F13B-87AF-447D-BD18-2753111C397B}" type="slidenum">
              <a:rPr lang="en-GB" altLang="en-US" smtClean="0">
                <a:cs typeface="Arial" charset="0"/>
              </a:rPr>
              <a:pPr/>
              <a:t>5</a:t>
            </a:fld>
            <a:endParaRPr lang="en-GB" altLang="en-US" smtClean="0">
              <a:cs typeface="Arial" charset="0"/>
            </a:endParaRPr>
          </a:p>
        </p:txBody>
      </p:sp>
    </p:spTree>
    <p:extLst>
      <p:ext uri="{BB962C8B-B14F-4D97-AF65-F5344CB8AC3E}">
        <p14:creationId xmlns:p14="http://schemas.microsoft.com/office/powerpoint/2010/main" val="229397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p:spPr>
        <p:txBody>
          <a:bodyPr/>
          <a:lstStyle/>
          <a:p>
            <a:pPr eaLnBrk="1" hangingPunct="1"/>
            <a:endParaRPr lang="et-EE" smtClean="0"/>
          </a:p>
        </p:txBody>
      </p:sp>
      <p:sp>
        <p:nvSpPr>
          <p:cNvPr id="39939" name="Slide Number Placeholder 3"/>
          <p:cNvSpPr>
            <a:spLocks noGrp="1"/>
          </p:cNvSpPr>
          <p:nvPr>
            <p:ph type="sldNum" sz="quarter" idx="5"/>
          </p:nvPr>
        </p:nvSpPr>
        <p:spPr>
          <a:noFill/>
          <a:ln>
            <a:miter lim="800000"/>
            <a:headEnd/>
            <a:tailEnd/>
          </a:ln>
        </p:spPr>
        <p:txBody>
          <a:bodyPr/>
          <a:lstStyle/>
          <a:p>
            <a:fld id="{1CCAEDDC-9A1F-4C63-B2D2-8A8226B4AD0C}" type="slidenum">
              <a:rPr lang="en-GB" smtClean="0">
                <a:cs typeface="Arial" charset="0"/>
              </a:rPr>
              <a:pPr/>
              <a:t>6</a:t>
            </a:fld>
            <a:endParaRPr lang="en-GB" smtClean="0">
              <a:cs typeface="Arial" charset="0"/>
            </a:endParaRPr>
          </a:p>
        </p:txBody>
      </p:sp>
    </p:spTree>
    <p:extLst>
      <p:ext uri="{BB962C8B-B14F-4D97-AF65-F5344CB8AC3E}">
        <p14:creationId xmlns:p14="http://schemas.microsoft.com/office/powerpoint/2010/main" val="293009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p:spPr>
        <p:txBody>
          <a:bodyPr/>
          <a:lstStyle/>
          <a:p>
            <a:pPr eaLnBrk="1" hangingPunct="1"/>
            <a:endParaRPr lang="et-EE" smtClean="0"/>
          </a:p>
        </p:txBody>
      </p:sp>
      <p:sp>
        <p:nvSpPr>
          <p:cNvPr id="41987" name="Slide Number Placeholder 3"/>
          <p:cNvSpPr>
            <a:spLocks noGrp="1"/>
          </p:cNvSpPr>
          <p:nvPr>
            <p:ph type="sldNum" sz="quarter" idx="5"/>
          </p:nvPr>
        </p:nvSpPr>
        <p:spPr>
          <a:noFill/>
          <a:ln>
            <a:miter lim="800000"/>
            <a:headEnd/>
            <a:tailEnd/>
          </a:ln>
        </p:spPr>
        <p:txBody>
          <a:bodyPr/>
          <a:lstStyle/>
          <a:p>
            <a:fld id="{D7B7A2B2-9A0B-456D-BB95-9AC06255D0B6}" type="slidenum">
              <a:rPr lang="en-GB" altLang="en-US" smtClean="0">
                <a:cs typeface="Arial" charset="0"/>
              </a:rPr>
              <a:pPr/>
              <a:t>7</a:t>
            </a:fld>
            <a:endParaRPr lang="en-GB" altLang="en-US" smtClean="0">
              <a:cs typeface="Arial" charset="0"/>
            </a:endParaRPr>
          </a:p>
        </p:txBody>
      </p:sp>
    </p:spTree>
    <p:extLst>
      <p:ext uri="{BB962C8B-B14F-4D97-AF65-F5344CB8AC3E}">
        <p14:creationId xmlns:p14="http://schemas.microsoft.com/office/powerpoint/2010/main" val="181309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p:spPr>
        <p:txBody>
          <a:bodyPr/>
          <a:lstStyle/>
          <a:p>
            <a:pPr defTabSz="912813" eaLnBrk="1" hangingPunct="1"/>
            <a:r>
              <a:rPr lang="en-GB" smtClean="0"/>
              <a:t>The youth unemployment rate is calculated by dividing the number of persons in employment and aged 15 to 24 by the total active population of the same age group. The indicator is based on the EU Labour Force Survey. </a:t>
            </a:r>
          </a:p>
          <a:p>
            <a:pPr defTabSz="912813" eaLnBrk="1" hangingPunct="1"/>
            <a:endParaRPr lang="en-GB" smtClean="0"/>
          </a:p>
        </p:txBody>
      </p:sp>
      <p:sp>
        <p:nvSpPr>
          <p:cNvPr id="44035" name="Slide Number Placeholder 3"/>
          <p:cNvSpPr>
            <a:spLocks noGrp="1"/>
          </p:cNvSpPr>
          <p:nvPr>
            <p:ph type="sldNum" sz="quarter" idx="5"/>
          </p:nvPr>
        </p:nvSpPr>
        <p:spPr>
          <a:noFill/>
          <a:ln>
            <a:miter lim="800000"/>
            <a:headEnd/>
            <a:tailEnd/>
          </a:ln>
        </p:spPr>
        <p:txBody>
          <a:bodyPr/>
          <a:lstStyle/>
          <a:p>
            <a:fld id="{49C5F42A-65E5-435C-A668-AD4D5DEEC376}" type="slidenum">
              <a:rPr lang="en-GB" altLang="en-US" smtClean="0">
                <a:cs typeface="Arial" charset="0"/>
              </a:rPr>
              <a:pPr/>
              <a:t>8</a:t>
            </a:fld>
            <a:endParaRPr lang="en-GB" altLang="en-US" smtClean="0">
              <a:cs typeface="Arial" charset="0"/>
            </a:endParaRPr>
          </a:p>
        </p:txBody>
      </p:sp>
    </p:spTree>
    <p:extLst>
      <p:ext uri="{BB962C8B-B14F-4D97-AF65-F5344CB8AC3E}">
        <p14:creationId xmlns:p14="http://schemas.microsoft.com/office/powerpoint/2010/main" val="287712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p:spPr>
        <p:txBody>
          <a:bodyPr/>
          <a:lstStyle/>
          <a:p>
            <a:pPr eaLnBrk="1" hangingPunct="1"/>
            <a:endParaRPr lang="et-EE" smtClean="0"/>
          </a:p>
        </p:txBody>
      </p:sp>
      <p:sp>
        <p:nvSpPr>
          <p:cNvPr id="46083" name="Slide Number Placeholder 3"/>
          <p:cNvSpPr>
            <a:spLocks noGrp="1"/>
          </p:cNvSpPr>
          <p:nvPr>
            <p:ph type="sldNum" sz="quarter" idx="5"/>
          </p:nvPr>
        </p:nvSpPr>
        <p:spPr>
          <a:noFill/>
          <a:ln>
            <a:miter lim="800000"/>
            <a:headEnd/>
            <a:tailEnd/>
          </a:ln>
        </p:spPr>
        <p:txBody>
          <a:bodyPr/>
          <a:lstStyle/>
          <a:p>
            <a:fld id="{7ABB638D-934C-4F9E-B367-5934C0CDA2F1}" type="slidenum">
              <a:rPr lang="en-GB" altLang="en-US" smtClean="0">
                <a:cs typeface="Arial" charset="0"/>
              </a:rPr>
              <a:pPr/>
              <a:t>9</a:t>
            </a:fld>
            <a:endParaRPr lang="en-GB" altLang="en-US" smtClean="0">
              <a:cs typeface="Arial" charset="0"/>
            </a:endParaRPr>
          </a:p>
        </p:txBody>
      </p:sp>
    </p:spTree>
    <p:extLst>
      <p:ext uri="{BB962C8B-B14F-4D97-AF65-F5344CB8AC3E}">
        <p14:creationId xmlns:p14="http://schemas.microsoft.com/office/powerpoint/2010/main" val="1640532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cs typeface="+mn-cs"/>
            </a:endParaRPr>
          </a:p>
        </p:txBody>
      </p:sp>
      <p:pic>
        <p:nvPicPr>
          <p:cNvPr id="5" name="Picture 6" descr="LOGO CE-EN-quadri.eps"/>
          <p:cNvPicPr>
            <a:picLocks noChangeAspect="1"/>
          </p:cNvPicPr>
          <p:nvPr/>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6"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rgbClr val="FFFFFF"/>
                </a:solidFill>
                <a:latin typeface="+mn-lt"/>
              </a:defRPr>
            </a:lvl1pPr>
          </a:lstStyle>
          <a:p>
            <a:pPr>
              <a:defRPr/>
            </a:pPr>
            <a:endParaRPr lang="en-GB" altLang="en-US"/>
          </a:p>
        </p:txBody>
      </p:sp>
      <p:sp>
        <p:nvSpPr>
          <p:cNvPr id="8" name="Rectangle 7"/>
          <p:cNvSpPr>
            <a:spLocks noGrp="1" noChangeArrowheads="1"/>
          </p:cNvSpPr>
          <p:nvPr>
            <p:ph type="ftr" sz="quarter" idx="11"/>
          </p:nvPr>
        </p:nvSpPr>
        <p:spPr/>
        <p:txBody>
          <a:bodyPr/>
          <a:lstStyle>
            <a:lvl1pPr>
              <a:defRPr>
                <a:solidFill>
                  <a:srgbClr val="FFFFFF"/>
                </a:solidFill>
                <a:latin typeface="+mn-lt"/>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a:solidFill>
                  <a:srgbClr val="FFFFFF"/>
                </a:solidFill>
                <a:latin typeface="+mn-lt"/>
              </a:defRPr>
            </a:lvl1pPr>
          </a:lstStyle>
          <a:p>
            <a:pPr>
              <a:defRPr/>
            </a:pPr>
            <a:fld id="{5A92004E-68D0-4A92-B30F-4DBBC746C34F}"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15A287-B299-483E-8338-5185BE3DC55D}"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F09F821-B4C8-46ED-AC8E-9C61F17624F8}"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a:srcRect/>
          <a:stretch>
            <a:fillRect/>
          </a:stretch>
        </p:blipFill>
        <p:spPr bwMode="auto">
          <a:xfrm>
            <a:off x="3921125" y="3175"/>
            <a:ext cx="1511300" cy="1511300"/>
          </a:xfrm>
          <a:prstGeom prst="rect">
            <a:avLst/>
          </a:prstGeom>
          <a:noFill/>
          <a:ln w="9525">
            <a:noFill/>
            <a:miter lim="800000"/>
            <a:headEnd/>
            <a:tailEnd/>
          </a:ln>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solidFill>
                  <a:schemeClr val="tx1"/>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solidFill>
                  <a:schemeClr val="tx1"/>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a:solidFill>
                  <a:schemeClr val="tx1"/>
                </a:solidFill>
              </a:defRPr>
            </a:lvl1pPr>
          </a:lstStyle>
          <a:p>
            <a:pPr>
              <a:defRPr/>
            </a:pPr>
            <a:fld id="{5CAD6E72-C8BD-4CB7-9359-092A61C055E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cs typeface="+mn-cs"/>
            </a:endParaRPr>
          </a:p>
        </p:txBody>
      </p:sp>
      <p:pic>
        <p:nvPicPr>
          <p:cNvPr id="5" name="Picture 6" descr="LOGO CE-EN-quadri.eps"/>
          <p:cNvPicPr>
            <a:picLocks noChangeAspect="1"/>
          </p:cNvPicPr>
          <p:nvPr/>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6"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rgbClr val="FFFFFF"/>
                </a:solidFill>
                <a:latin typeface="+mn-lt"/>
              </a:defRPr>
            </a:lvl1pPr>
          </a:lstStyle>
          <a:p>
            <a:pPr>
              <a:defRPr/>
            </a:pPr>
            <a:endParaRPr lang="en-GB" altLang="en-US"/>
          </a:p>
        </p:txBody>
      </p:sp>
      <p:sp>
        <p:nvSpPr>
          <p:cNvPr id="8" name="Rectangle 7"/>
          <p:cNvSpPr>
            <a:spLocks noGrp="1" noChangeArrowheads="1"/>
          </p:cNvSpPr>
          <p:nvPr>
            <p:ph type="ftr" sz="quarter" idx="11"/>
          </p:nvPr>
        </p:nvSpPr>
        <p:spPr/>
        <p:txBody>
          <a:bodyPr/>
          <a:lstStyle>
            <a:lvl1pPr>
              <a:defRPr>
                <a:solidFill>
                  <a:srgbClr val="FFFFFF"/>
                </a:solidFill>
                <a:latin typeface="+mn-lt"/>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a:solidFill>
                  <a:srgbClr val="FFFFFF"/>
                </a:solidFill>
                <a:latin typeface="+mn-lt"/>
              </a:defRPr>
            </a:lvl1pPr>
          </a:lstStyle>
          <a:p>
            <a:pPr>
              <a:defRPr/>
            </a:pPr>
            <a:fld id="{D3C1A604-59BE-4962-BD27-196BB431AE83}" type="slidenum">
              <a:rPr lang="en-GB" altLang="en-US"/>
              <a:pPr>
                <a:defRPr/>
              </a:pPr>
              <a:t>‹#›</a:t>
            </a:fld>
            <a:endParaRPr lang="en-GB"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1CFFEB-1A7C-46B9-A380-A2AE3E8A09B0}" type="slidenum">
              <a:rPr lang="en-GB" altLang="en-US"/>
              <a:pPr>
                <a:defRPr/>
              </a:pPr>
              <a:t>‹#›</a:t>
            </a:fld>
            <a:endParaRPr lang="en-GB"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80C32D-AE2B-439B-B43A-D841633E67D4}" type="slidenum">
              <a:rPr lang="en-GB" altLang="en-US"/>
              <a:pPr>
                <a:defRPr/>
              </a:pPr>
              <a:t>‹#›</a:t>
            </a:fld>
            <a:endParaRPr lang="en-GB"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F77E1557-58E9-4E2E-9363-3BB39D85F4C3}" type="slidenum">
              <a:rPr lang="en-GB" altLang="en-US"/>
              <a:pPr>
                <a:defRPr/>
              </a:pPr>
              <a:t>‹#›</a:t>
            </a:fld>
            <a:endParaRPr lang="en-GB"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47896412-3F73-4A0B-ABAC-DBCACDCBC404}" type="slidenum">
              <a:rPr lang="en-GB" altLang="en-US"/>
              <a:pPr>
                <a:defRPr/>
              </a:pPr>
              <a:t>‹#›</a:t>
            </a:fld>
            <a:endParaRPr lang="en-GB"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8A06CB-25F5-463A-9A69-2B8EC41D475E}" type="slidenum">
              <a:rPr lang="en-GB" altLang="en-US"/>
              <a:pPr>
                <a:defRPr/>
              </a:pPr>
              <a:t>‹#›</a:t>
            </a:fld>
            <a:endParaRPr lang="en-GB"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FC965508-6876-498B-85D3-D5BF5C8CC8FA}"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DF3042-7951-438D-846D-9D52D7AAFEC1}" type="slidenum">
              <a:rPr lang="en-GB" altLang="en-US"/>
              <a:pPr>
                <a:defRPr/>
              </a:pPr>
              <a:t>‹#›</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A0C2A4-D994-4617-B14C-D8D70A292B42}" type="slidenum">
              <a:rPr lang="en-GB" altLang="en-US"/>
              <a:pPr>
                <a:defRPr/>
              </a:pPr>
              <a:t>‹#›</a:t>
            </a:fld>
            <a:endParaRPr lang="en-GB"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0A840A-8C4A-4E2F-B01B-DDBEECCC73FE}" type="slidenum">
              <a:rPr lang="en-GB" altLang="en-US"/>
              <a:pPr>
                <a:defRPr/>
              </a:pPr>
              <a:t>‹#›</a:t>
            </a:fld>
            <a:endParaRPr lang="en-GB"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48614E-21DE-4921-85FF-3D79DE14D2CA}" type="slidenum">
              <a:rPr lang="en-GB" altLang="en-US"/>
              <a:pPr>
                <a:defRPr/>
              </a:pPr>
              <a:t>‹#›</a:t>
            </a:fld>
            <a:endParaRPr lang="en-GB"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27B4AB-8EE2-4222-BBCE-BDF953DDA057}"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D3507C8B-B354-4689-98B1-15552DA777A8}"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4E5A7DF6-651B-4727-A030-51E491CB010D}"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8EBE1B00-ADBE-4769-9180-3817D518FBAD}"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1ED306BB-83A2-4529-B27A-D503DB9C1C00}"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0896C5DA-29CD-4D52-B99C-888058969BE9}"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811680-6BE1-43EF-8EBE-A1E0097FD5CF}"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39946F-8D7A-403A-85F0-BB888D864BEF}"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A75B9917-91A6-415A-9C1E-3EA851431CCF}"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33" name="Picture 17" descr="LOGO CE_Vertical_EN_NEG_quadri_HR"/>
          <p:cNvPicPr>
            <a:picLocks noChangeAspect="1" noChangeArrowheads="1"/>
          </p:cNvPicPr>
          <p:nvPr/>
        </p:nvPicPr>
        <p:blipFill>
          <a:blip r:embed="rId14"/>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7" r:id="rId12"/>
  </p:sldLayoutIdLst>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4339"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AC655C7D-BD4C-40D1-88FC-237BD18BE759}"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4345" name="Picture 17" descr="LOGO CE_Vertical_EN_NEG_quadri_HR"/>
          <p:cNvPicPr>
            <a:picLocks noChangeAspect="1" noChangeArrowheads="1"/>
          </p:cNvPicPr>
          <p:nvPr/>
        </p:nvPicPr>
        <p:blipFill>
          <a:blip r:embed="rId13"/>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oleObject" Target="../embeddings/oleObject4.bin"/><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c.europa.eu/europe2020/pdf/csr2015/csr2015_estonia_et.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ec.europa.eu/europe2020/making-it-happen/country-specific-recommendations/index_en.htm" TargetMode="External"/><Relationship Id="rId5" Type="http://schemas.openxmlformats.org/officeDocument/2006/relationships/hyperlink" Target="http://ec.europa.eu/economy_finance/economic_governance/sgp/pdf/20_scps/2015/06_ee_scp_en.pdf" TargetMode="External"/><Relationship Id="rId4" Type="http://schemas.openxmlformats.org/officeDocument/2006/relationships/hyperlink" Target="http://ec.europa.eu/europe2020/pdf/csr2015/cr2015_estonia_e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539750" y="1557338"/>
            <a:ext cx="8280400" cy="3024187"/>
          </a:xfrm>
        </p:spPr>
        <p:txBody>
          <a:bodyPr/>
          <a:lstStyle/>
          <a:p>
            <a:pPr marL="457200" indent="-457200" algn="ctr">
              <a:tabLst>
                <a:tab pos="2066925" algn="l"/>
              </a:tabLst>
              <a:defRPr/>
            </a:pPr>
            <a:r>
              <a:rPr lang="fr-BE" altLang="en-US" sz="4000" dirty="0" smtClean="0">
                <a:solidFill>
                  <a:schemeClr val="bg1"/>
                </a:solidFill>
                <a:effectLst>
                  <a:outerShdw blurRad="38100" dist="38100" dir="2700000" algn="tl">
                    <a:srgbClr val="000000">
                      <a:alpha val="43137"/>
                    </a:srgbClr>
                  </a:outerShdw>
                </a:effectLst>
              </a:rPr>
              <a:t/>
            </a:r>
            <a:br>
              <a:rPr lang="fr-BE" altLang="en-US" sz="4000" dirty="0" smtClean="0">
                <a:solidFill>
                  <a:schemeClr val="bg1"/>
                </a:solidFill>
                <a:effectLst>
                  <a:outerShdw blurRad="38100" dist="38100" dir="2700000" algn="tl">
                    <a:srgbClr val="000000">
                      <a:alpha val="43137"/>
                    </a:srgbClr>
                  </a:outerShdw>
                </a:effectLst>
              </a:rPr>
            </a:br>
            <a:r>
              <a:rPr lang="fr-BE" altLang="en-US" sz="4000" dirty="0" err="1" smtClean="0">
                <a:solidFill>
                  <a:schemeClr val="bg1"/>
                </a:solidFill>
                <a:effectLst>
                  <a:outerShdw blurRad="38100" dist="38100" dir="2700000" algn="tl">
                    <a:srgbClr val="000000">
                      <a:alpha val="43137"/>
                    </a:srgbClr>
                  </a:outerShdw>
                </a:effectLst>
              </a:rPr>
              <a:t>Euroopa</a:t>
            </a:r>
            <a:r>
              <a:rPr lang="fr-BE" altLang="en-US" sz="4000" dirty="0" smtClean="0">
                <a:solidFill>
                  <a:schemeClr val="bg1"/>
                </a:solidFill>
                <a:effectLst>
                  <a:outerShdw blurRad="38100" dist="38100" dir="2700000" algn="tl">
                    <a:srgbClr val="000000">
                      <a:alpha val="43137"/>
                    </a:srgbClr>
                  </a:outerShdw>
                </a:effectLst>
              </a:rPr>
              <a:t> </a:t>
            </a:r>
            <a:r>
              <a:rPr lang="fr-BE" altLang="en-US" sz="4000" dirty="0" err="1" smtClean="0">
                <a:solidFill>
                  <a:schemeClr val="bg1"/>
                </a:solidFill>
                <a:effectLst>
                  <a:outerShdw blurRad="38100" dist="38100" dir="2700000" algn="tl">
                    <a:srgbClr val="000000">
                      <a:alpha val="43137"/>
                    </a:srgbClr>
                  </a:outerShdw>
                </a:effectLst>
              </a:rPr>
              <a:t>Komisjoni</a:t>
            </a:r>
            <a:r>
              <a:rPr lang="fr-BE" altLang="en-US" sz="4000" dirty="0" smtClean="0">
                <a:solidFill>
                  <a:schemeClr val="bg1"/>
                </a:solidFill>
                <a:effectLst>
                  <a:outerShdw blurRad="38100" dist="38100" dir="2700000" algn="tl">
                    <a:srgbClr val="000000">
                      <a:alpha val="43137"/>
                    </a:srgbClr>
                  </a:outerShdw>
                </a:effectLst>
              </a:rPr>
              <a:t> </a:t>
            </a:r>
            <a:r>
              <a:rPr lang="fr-BE" altLang="en-US" sz="4000" dirty="0" err="1" smtClean="0">
                <a:solidFill>
                  <a:schemeClr val="bg1"/>
                </a:solidFill>
                <a:effectLst>
                  <a:outerShdw blurRad="38100" dist="38100" dir="2700000" algn="tl">
                    <a:srgbClr val="000000">
                      <a:alpha val="43137"/>
                    </a:srgbClr>
                  </a:outerShdw>
                </a:effectLst>
              </a:rPr>
              <a:t>riigipõhised</a:t>
            </a:r>
            <a:r>
              <a:rPr lang="fr-BE" altLang="en-US" sz="4000" dirty="0" smtClean="0">
                <a:solidFill>
                  <a:schemeClr val="bg1"/>
                </a:solidFill>
                <a:effectLst>
                  <a:outerShdw blurRad="38100" dist="38100" dir="2700000" algn="tl">
                    <a:srgbClr val="000000">
                      <a:alpha val="43137"/>
                    </a:srgbClr>
                  </a:outerShdw>
                </a:effectLst>
              </a:rPr>
              <a:t> </a:t>
            </a:r>
            <a:r>
              <a:rPr lang="fr-BE" altLang="en-US" sz="4000" dirty="0" err="1" smtClean="0">
                <a:solidFill>
                  <a:schemeClr val="bg1"/>
                </a:solidFill>
                <a:effectLst>
                  <a:outerShdw blurRad="38100" dist="38100" dir="2700000" algn="tl">
                    <a:srgbClr val="000000">
                      <a:alpha val="43137"/>
                    </a:srgbClr>
                  </a:outerShdw>
                </a:effectLst>
              </a:rPr>
              <a:t>soovitused</a:t>
            </a:r>
            <a:r>
              <a:rPr lang="fr-BE" altLang="en-US" sz="4000" dirty="0" smtClean="0">
                <a:solidFill>
                  <a:schemeClr val="bg1"/>
                </a:solidFill>
                <a:effectLst>
                  <a:outerShdw blurRad="38100" dist="38100" dir="2700000" algn="tl">
                    <a:srgbClr val="000000">
                      <a:alpha val="43137"/>
                    </a:srgbClr>
                  </a:outerShdw>
                </a:effectLst>
              </a:rPr>
              <a:t>  2015</a:t>
            </a:r>
            <a:br>
              <a:rPr lang="fr-BE" altLang="en-US" sz="4000" dirty="0" smtClean="0">
                <a:solidFill>
                  <a:schemeClr val="bg1"/>
                </a:solidFill>
                <a:effectLst>
                  <a:outerShdw blurRad="38100" dist="38100" dir="2700000" algn="tl">
                    <a:srgbClr val="000000">
                      <a:alpha val="43137"/>
                    </a:srgbClr>
                  </a:outerShdw>
                </a:effectLst>
              </a:rPr>
            </a:br>
            <a:r>
              <a:rPr lang="fr-BE" altLang="en-US" sz="4000" dirty="0">
                <a:solidFill>
                  <a:schemeClr val="bg1"/>
                </a:solidFill>
                <a:effectLst>
                  <a:outerShdw blurRad="38100" dist="38100" dir="2700000" algn="tl">
                    <a:srgbClr val="000000">
                      <a:alpha val="43137"/>
                    </a:srgbClr>
                  </a:outerShdw>
                </a:effectLst>
              </a:rPr>
              <a:t/>
            </a:r>
            <a:br>
              <a:rPr lang="fr-BE" altLang="en-US" sz="4000" dirty="0">
                <a:solidFill>
                  <a:schemeClr val="bg1"/>
                </a:solidFill>
                <a:effectLst>
                  <a:outerShdw blurRad="38100" dist="38100" dir="2700000" algn="tl">
                    <a:srgbClr val="000000">
                      <a:alpha val="43137"/>
                    </a:srgbClr>
                  </a:outerShdw>
                </a:effectLst>
              </a:rPr>
            </a:br>
            <a:r>
              <a:rPr lang="fr-BE" altLang="en-US" sz="2400" dirty="0" err="1" smtClean="0">
                <a:solidFill>
                  <a:schemeClr val="bg1"/>
                </a:solidFill>
                <a:effectLst>
                  <a:outerShdw blurRad="38100" dist="38100" dir="2700000" algn="tl">
                    <a:srgbClr val="000000">
                      <a:alpha val="43137"/>
                    </a:srgbClr>
                  </a:outerShdw>
                </a:effectLst>
              </a:rPr>
              <a:t>Riigikogu</a:t>
            </a:r>
            <a:r>
              <a:rPr lang="fr-BE" altLang="en-US" sz="2400" dirty="0" smtClean="0">
                <a:solidFill>
                  <a:schemeClr val="bg1"/>
                </a:solidFill>
                <a:effectLst>
                  <a:outerShdw blurRad="38100" dist="38100" dir="2700000" algn="tl">
                    <a:srgbClr val="000000">
                      <a:alpha val="43137"/>
                    </a:srgbClr>
                  </a:outerShdw>
                </a:effectLst>
              </a:rPr>
              <a:t> </a:t>
            </a:r>
            <a:r>
              <a:rPr lang="fr-BE" altLang="en-US" sz="2400" dirty="0" err="1" smtClean="0">
                <a:solidFill>
                  <a:schemeClr val="bg1"/>
                </a:solidFill>
                <a:effectLst>
                  <a:outerShdw blurRad="38100" dist="38100" dir="2700000" algn="tl">
                    <a:srgbClr val="000000">
                      <a:alpha val="43137"/>
                    </a:srgbClr>
                  </a:outerShdw>
                </a:effectLst>
              </a:rPr>
              <a:t>rahanduskomisjon</a:t>
            </a:r>
            <a:r>
              <a:rPr lang="fr-BE" altLang="en-US" sz="2400" dirty="0" smtClean="0">
                <a:solidFill>
                  <a:schemeClr val="bg1"/>
                </a:solidFill>
                <a:effectLst>
                  <a:outerShdw blurRad="38100" dist="38100" dir="2700000" algn="tl">
                    <a:srgbClr val="000000">
                      <a:alpha val="43137"/>
                    </a:srgbClr>
                  </a:outerShdw>
                </a:effectLst>
              </a:rPr>
              <a:t> 4.juuni </a:t>
            </a:r>
            <a:r>
              <a:rPr lang="fr-BE" altLang="en-US" sz="4000" dirty="0" smtClean="0">
                <a:solidFill>
                  <a:schemeClr val="bg1"/>
                </a:solidFill>
                <a:effectLst>
                  <a:outerShdw blurRad="38100" dist="38100" dir="2700000" algn="tl">
                    <a:srgbClr val="000000">
                      <a:alpha val="43137"/>
                    </a:srgbClr>
                  </a:outerShdw>
                </a:effectLst>
              </a:rPr>
              <a:t/>
            </a:r>
            <a:br>
              <a:rPr lang="fr-BE" altLang="en-US" sz="4000" dirty="0" smtClean="0">
                <a:solidFill>
                  <a:schemeClr val="bg1"/>
                </a:solidFill>
                <a:effectLst>
                  <a:outerShdw blurRad="38100" dist="38100" dir="2700000" algn="tl">
                    <a:srgbClr val="000000">
                      <a:alpha val="43137"/>
                    </a:srgbClr>
                  </a:outerShdw>
                </a:effectLst>
              </a:rPr>
            </a:br>
            <a:r>
              <a:rPr lang="fr-BE" altLang="en-US" sz="4000" dirty="0" smtClean="0">
                <a:solidFill>
                  <a:schemeClr val="bg1"/>
                </a:solidFill>
                <a:effectLst>
                  <a:outerShdw blurRad="38100" dist="38100" dir="2700000" algn="tl">
                    <a:srgbClr val="000000">
                      <a:alpha val="43137"/>
                    </a:srgbClr>
                  </a:outerShdw>
                </a:effectLst>
              </a:rPr>
              <a:t/>
            </a:r>
            <a:br>
              <a:rPr lang="fr-BE" altLang="en-US" sz="4000" dirty="0" smtClean="0">
                <a:solidFill>
                  <a:schemeClr val="bg1"/>
                </a:solidFill>
                <a:effectLst>
                  <a:outerShdw blurRad="38100" dist="38100" dir="2700000" algn="tl">
                    <a:srgbClr val="000000">
                      <a:alpha val="43137"/>
                    </a:srgbClr>
                  </a:outerShdw>
                </a:effectLst>
              </a:rPr>
            </a:br>
            <a:endParaRPr lang="fr-BE" altLang="en-US" sz="3500" dirty="0" smtClean="0">
              <a:solidFill>
                <a:srgbClr val="FFFF71"/>
              </a:solidFill>
              <a:effectLst>
                <a:outerShdw blurRad="38100" dist="38100" dir="2700000" algn="tl">
                  <a:srgbClr val="000000">
                    <a:alpha val="43137"/>
                  </a:srgbClr>
                </a:outerShdw>
              </a:effectLst>
            </a:endParaRPr>
          </a:p>
        </p:txBody>
      </p:sp>
      <p:sp>
        <p:nvSpPr>
          <p:cNvPr id="28674" name="TextBox 2"/>
          <p:cNvSpPr txBox="1">
            <a:spLocks noChangeArrowheads="1"/>
          </p:cNvSpPr>
          <p:nvPr/>
        </p:nvSpPr>
        <p:spPr bwMode="auto">
          <a:xfrm>
            <a:off x="2627313" y="5084763"/>
            <a:ext cx="5761037" cy="831850"/>
          </a:xfrm>
          <a:prstGeom prst="rect">
            <a:avLst/>
          </a:prstGeom>
          <a:noFill/>
          <a:ln w="9525">
            <a:noFill/>
            <a:miter lim="800000"/>
            <a:headEnd/>
            <a:tailEnd/>
          </a:ln>
        </p:spPr>
        <p:txBody>
          <a:bodyPr>
            <a:spAutoFit/>
          </a:bodyPr>
          <a:lstStyle/>
          <a:p>
            <a:pPr algn="r"/>
            <a:r>
              <a:rPr lang="en-GB" sz="2400" b="1">
                <a:solidFill>
                  <a:schemeClr val="bg1"/>
                </a:solidFill>
              </a:rPr>
              <a:t>Katrin Höövelson</a:t>
            </a:r>
            <a:br>
              <a:rPr lang="en-GB" sz="2400" b="1">
                <a:solidFill>
                  <a:schemeClr val="bg1"/>
                </a:solidFill>
              </a:rPr>
            </a:br>
            <a:r>
              <a:rPr lang="en-GB" sz="2400" b="1">
                <a:solidFill>
                  <a:schemeClr val="bg1"/>
                </a:solidFill>
              </a:rPr>
              <a:t>EK Esindus Eestis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Chart 3"/>
          <p:cNvGraphicFramePr>
            <a:graphicFrameLocks/>
          </p:cNvGraphicFramePr>
          <p:nvPr/>
        </p:nvGraphicFramePr>
        <p:xfrm>
          <a:off x="4665663" y="1857375"/>
          <a:ext cx="4133850" cy="2657475"/>
        </p:xfrm>
        <a:graphic>
          <a:graphicData uri="http://schemas.openxmlformats.org/presentationml/2006/ole">
            <mc:AlternateContent xmlns:mc="http://schemas.openxmlformats.org/markup-compatibility/2006">
              <mc:Choice xmlns:v="urn:schemas-microsoft-com:vml" Requires="v">
                <p:oleObj spid="_x0000_s47138" r:id="rId4" imgW="4133446" imgH="2658086" progId="Excel.Chart.8">
                  <p:embed/>
                </p:oleObj>
              </mc:Choice>
              <mc:Fallback>
                <p:oleObj r:id="rId4" imgW="4133446" imgH="2658086"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663" y="1857375"/>
                        <a:ext cx="4133850" cy="265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6" name="TextBox 2"/>
          <p:cNvSpPr txBox="1">
            <a:spLocks noChangeArrowheads="1"/>
          </p:cNvSpPr>
          <p:nvPr/>
        </p:nvSpPr>
        <p:spPr bwMode="auto">
          <a:xfrm>
            <a:off x="4572000" y="1438275"/>
            <a:ext cx="4464050" cy="338138"/>
          </a:xfrm>
          <a:prstGeom prst="rect">
            <a:avLst/>
          </a:prstGeom>
          <a:noFill/>
          <a:ln w="9525">
            <a:noFill/>
            <a:miter lim="800000"/>
            <a:headEnd/>
            <a:tailEnd/>
          </a:ln>
        </p:spPr>
        <p:txBody>
          <a:bodyPr>
            <a:spAutoFit/>
          </a:bodyPr>
          <a:lstStyle/>
          <a:p>
            <a:pPr algn="ctr"/>
            <a:r>
              <a:rPr lang="en-US" altLang="en-US" sz="1600" b="1">
                <a:solidFill>
                  <a:srgbClr val="002060"/>
                </a:solidFill>
              </a:rPr>
              <a:t>SKP kasv (%)</a:t>
            </a:r>
          </a:p>
        </p:txBody>
      </p:sp>
      <p:graphicFrame>
        <p:nvGraphicFramePr>
          <p:cNvPr id="47107" name="Chart 7"/>
          <p:cNvGraphicFramePr>
            <a:graphicFrameLocks/>
          </p:cNvGraphicFramePr>
          <p:nvPr/>
        </p:nvGraphicFramePr>
        <p:xfrm>
          <a:off x="20638" y="3378200"/>
          <a:ext cx="4133850" cy="2657475"/>
        </p:xfrm>
        <a:graphic>
          <a:graphicData uri="http://schemas.openxmlformats.org/presentationml/2006/ole">
            <mc:AlternateContent xmlns:mc="http://schemas.openxmlformats.org/markup-compatibility/2006">
              <mc:Choice xmlns:v="urn:schemas-microsoft-com:vml" Requires="v">
                <p:oleObj spid="_x0000_s47139" r:id="rId6" imgW="4139543" imgH="2658086" progId="Excel.Chart.8">
                  <p:embed/>
                </p:oleObj>
              </mc:Choice>
              <mc:Fallback>
                <p:oleObj r:id="rId6" imgW="4139543" imgH="2658086" progId="Excel.Chart.8">
                  <p:embed/>
                  <p:pic>
                    <p:nvPicPr>
                      <p:cNvPr id="0" name="Char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8" y="3378200"/>
                        <a:ext cx="4133850" cy="265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2"/>
          <p:cNvSpPr txBox="1">
            <a:spLocks noChangeArrowheads="1"/>
          </p:cNvSpPr>
          <p:nvPr/>
        </p:nvSpPr>
        <p:spPr bwMode="auto">
          <a:xfrm>
            <a:off x="5413375" y="303213"/>
            <a:ext cx="3816350" cy="461962"/>
          </a:xfrm>
          <a:prstGeom prst="rect">
            <a:avLst/>
          </a:prstGeom>
          <a:noFill/>
          <a:ln>
            <a:noFill/>
          </a:ln>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en-US" altLang="en-US" b="1" i="0" dirty="0" err="1">
                <a:solidFill>
                  <a:srgbClr val="FFFFFF"/>
                </a:solidFill>
                <a:effectLst>
                  <a:outerShdw blurRad="38100" dist="38100" dir="2700000" algn="tl">
                    <a:srgbClr val="000000">
                      <a:alpha val="43137"/>
                    </a:srgbClr>
                  </a:outerShdw>
                </a:effectLst>
                <a:cs typeface="+mn-cs"/>
              </a:rPr>
              <a:t>Majandusnäitajad</a:t>
            </a:r>
            <a:endParaRPr lang="en-US" altLang="en-US" b="1" i="0" dirty="0">
              <a:solidFill>
                <a:srgbClr val="FFFFFF"/>
              </a:solidFill>
              <a:effectLst>
                <a:outerShdw blurRad="38100" dist="38100" dir="2700000" algn="tl">
                  <a:srgbClr val="000000">
                    <a:alpha val="43137"/>
                  </a:srgbClr>
                </a:outerShdw>
              </a:effectLst>
              <a:cs typeface="+mn-cs"/>
            </a:endParaRPr>
          </a:p>
        </p:txBody>
      </p:sp>
      <p:sp>
        <p:nvSpPr>
          <p:cNvPr id="47109" name="Rectangle 4"/>
          <p:cNvSpPr>
            <a:spLocks noChangeArrowheads="1"/>
          </p:cNvSpPr>
          <p:nvPr/>
        </p:nvSpPr>
        <p:spPr bwMode="auto">
          <a:xfrm>
            <a:off x="5057775" y="5084763"/>
            <a:ext cx="377825" cy="215900"/>
          </a:xfrm>
          <a:prstGeom prst="rect">
            <a:avLst/>
          </a:prstGeom>
          <a:solidFill>
            <a:srgbClr val="5DD5FF"/>
          </a:solidFill>
          <a:ln w="9525">
            <a:noFill/>
            <a:miter lim="800000"/>
            <a:headEnd/>
            <a:tailEnd/>
          </a:ln>
        </p:spPr>
        <p:txBody>
          <a:bodyPr anchor="ctr"/>
          <a:lstStyle/>
          <a:p>
            <a:pPr marL="3175"/>
            <a:endParaRPr lang="en-US" altLang="en-US"/>
          </a:p>
        </p:txBody>
      </p:sp>
      <p:sp>
        <p:nvSpPr>
          <p:cNvPr id="47110" name="Rectangle 10"/>
          <p:cNvSpPr>
            <a:spLocks noChangeArrowheads="1"/>
          </p:cNvSpPr>
          <p:nvPr/>
        </p:nvSpPr>
        <p:spPr bwMode="auto">
          <a:xfrm>
            <a:off x="5057775" y="5445125"/>
            <a:ext cx="377825" cy="215900"/>
          </a:xfrm>
          <a:prstGeom prst="rect">
            <a:avLst/>
          </a:prstGeom>
          <a:solidFill>
            <a:srgbClr val="2427AE"/>
          </a:solidFill>
          <a:ln w="9525">
            <a:noFill/>
            <a:miter lim="800000"/>
            <a:headEnd/>
            <a:tailEnd/>
          </a:ln>
        </p:spPr>
        <p:txBody>
          <a:bodyPr anchor="ctr"/>
          <a:lstStyle/>
          <a:p>
            <a:pPr marL="3175"/>
            <a:endParaRPr lang="en-US" altLang="en-US"/>
          </a:p>
        </p:txBody>
      </p:sp>
      <p:sp>
        <p:nvSpPr>
          <p:cNvPr id="47111" name="TextBox 2"/>
          <p:cNvSpPr txBox="1">
            <a:spLocks noChangeArrowheads="1"/>
          </p:cNvSpPr>
          <p:nvPr/>
        </p:nvSpPr>
        <p:spPr bwMode="auto">
          <a:xfrm>
            <a:off x="5508625" y="5062538"/>
            <a:ext cx="863600" cy="261937"/>
          </a:xfrm>
          <a:prstGeom prst="rect">
            <a:avLst/>
          </a:prstGeom>
          <a:noFill/>
          <a:ln w="9525">
            <a:noFill/>
            <a:miter lim="800000"/>
            <a:headEnd/>
            <a:tailEnd/>
          </a:ln>
        </p:spPr>
        <p:txBody>
          <a:bodyPr>
            <a:spAutoFit/>
          </a:bodyPr>
          <a:lstStyle/>
          <a:p>
            <a:pPr algn="ctr"/>
            <a:r>
              <a:rPr lang="en-US" altLang="en-US" sz="1100" b="1">
                <a:solidFill>
                  <a:srgbClr val="002060"/>
                </a:solidFill>
              </a:rPr>
              <a:t>Eesti</a:t>
            </a:r>
          </a:p>
        </p:txBody>
      </p:sp>
      <p:sp>
        <p:nvSpPr>
          <p:cNvPr id="47112" name="TextBox 2"/>
          <p:cNvSpPr txBox="1">
            <a:spLocks noChangeArrowheads="1"/>
          </p:cNvSpPr>
          <p:nvPr/>
        </p:nvSpPr>
        <p:spPr bwMode="auto">
          <a:xfrm>
            <a:off x="5364163" y="5422900"/>
            <a:ext cx="1439862" cy="261938"/>
          </a:xfrm>
          <a:prstGeom prst="rect">
            <a:avLst/>
          </a:prstGeom>
          <a:noFill/>
          <a:ln w="9525">
            <a:noFill/>
            <a:miter lim="800000"/>
            <a:headEnd/>
            <a:tailEnd/>
          </a:ln>
        </p:spPr>
        <p:txBody>
          <a:bodyPr>
            <a:spAutoFit/>
          </a:bodyPr>
          <a:lstStyle/>
          <a:p>
            <a:pPr algn="ctr"/>
            <a:r>
              <a:rPr lang="en-US" altLang="en-US" sz="1100" b="1">
                <a:solidFill>
                  <a:srgbClr val="002060"/>
                </a:solidFill>
              </a:rPr>
              <a:t>EL keskmine</a:t>
            </a:r>
          </a:p>
        </p:txBody>
      </p:sp>
      <p:pic>
        <p:nvPicPr>
          <p:cNvPr id="14" name="Picture 2"/>
          <p:cNvPicPr>
            <a:picLocks noChangeAspect="1" noChangeArrowheads="1"/>
          </p:cNvPicPr>
          <p:nvPr/>
        </p:nvPicPr>
        <p:blipFill>
          <a:blip r:embed="rId8"/>
          <a:srcRect/>
          <a:stretch>
            <a:fillRect/>
          </a:stretch>
        </p:blipFill>
        <p:spPr bwMode="auto">
          <a:xfrm>
            <a:off x="473075" y="404813"/>
            <a:ext cx="1671638" cy="1366837"/>
          </a:xfrm>
          <a:prstGeom prst="rect">
            <a:avLst/>
          </a:prstGeom>
          <a:ln>
            <a:noFill/>
          </a:ln>
          <a:effectLst>
            <a:outerShdw blurRad="292100" dist="139700" dir="2700000" algn="tl" rotWithShape="0">
              <a:srgbClr val="333333">
                <a:alpha val="65000"/>
              </a:srgbClr>
            </a:outerShdw>
          </a:effectLst>
          <a:extLst/>
        </p:spPr>
      </p:pic>
      <p:sp>
        <p:nvSpPr>
          <p:cNvPr id="47114" name="TextBox 2"/>
          <p:cNvSpPr txBox="1">
            <a:spLocks noChangeArrowheads="1"/>
          </p:cNvSpPr>
          <p:nvPr/>
        </p:nvSpPr>
        <p:spPr bwMode="auto">
          <a:xfrm>
            <a:off x="34925" y="3090863"/>
            <a:ext cx="4105275" cy="338137"/>
          </a:xfrm>
          <a:prstGeom prst="rect">
            <a:avLst/>
          </a:prstGeom>
          <a:noFill/>
          <a:ln w="9525">
            <a:noFill/>
            <a:miter lim="800000"/>
            <a:headEnd/>
            <a:tailEnd/>
          </a:ln>
        </p:spPr>
        <p:txBody>
          <a:bodyPr>
            <a:spAutoFit/>
          </a:bodyPr>
          <a:lstStyle/>
          <a:p>
            <a:pPr algn="ctr"/>
            <a:r>
              <a:rPr lang="en-US" altLang="en-US" sz="1600" b="1">
                <a:solidFill>
                  <a:srgbClr val="002060"/>
                </a:solidFill>
              </a:rPr>
              <a:t>Töötuse määr 2014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4773613" y="4259263"/>
            <a:ext cx="4262437" cy="2087562"/>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nchor="ctr"/>
          <a:lstStyle/>
          <a:p>
            <a:pPr marL="3175">
              <a:defRPr/>
            </a:pPr>
            <a:endParaRPr lang="en-GB">
              <a:cs typeface="+mn-cs"/>
            </a:endParaRPr>
          </a:p>
        </p:txBody>
      </p:sp>
      <p:sp>
        <p:nvSpPr>
          <p:cNvPr id="4" name="Rectangle 3"/>
          <p:cNvSpPr/>
          <p:nvPr/>
        </p:nvSpPr>
        <p:spPr bwMode="auto">
          <a:xfrm>
            <a:off x="4773613" y="1916113"/>
            <a:ext cx="4262437" cy="2089150"/>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anchor="ctr"/>
          <a:lstStyle/>
          <a:p>
            <a:pPr marL="3175">
              <a:defRPr/>
            </a:pPr>
            <a:endParaRPr lang="en-GB">
              <a:cs typeface="+mn-cs"/>
            </a:endParaRPr>
          </a:p>
        </p:txBody>
      </p:sp>
      <p:sp>
        <p:nvSpPr>
          <p:cNvPr id="49155" name="TextBox 2"/>
          <p:cNvSpPr txBox="1">
            <a:spLocks noChangeArrowheads="1"/>
          </p:cNvSpPr>
          <p:nvPr/>
        </p:nvSpPr>
        <p:spPr bwMode="auto">
          <a:xfrm>
            <a:off x="4067175" y="1438275"/>
            <a:ext cx="4895850" cy="338138"/>
          </a:xfrm>
          <a:prstGeom prst="rect">
            <a:avLst/>
          </a:prstGeom>
          <a:noFill/>
          <a:ln w="9525">
            <a:noFill/>
            <a:miter lim="800000"/>
            <a:headEnd/>
            <a:tailEnd/>
          </a:ln>
        </p:spPr>
        <p:txBody>
          <a:bodyPr>
            <a:spAutoFit/>
          </a:bodyPr>
          <a:lstStyle/>
          <a:p>
            <a:pPr algn="ctr"/>
            <a:r>
              <a:rPr lang="en-US" altLang="en-US" sz="1600" b="1">
                <a:solidFill>
                  <a:srgbClr val="002060"/>
                </a:solidFill>
              </a:rPr>
              <a:t>	Riigirahandus 2014</a:t>
            </a:r>
          </a:p>
        </p:txBody>
      </p:sp>
      <p:sp>
        <p:nvSpPr>
          <p:cNvPr id="49156" name="TextBox 2"/>
          <p:cNvSpPr txBox="1">
            <a:spLocks noChangeArrowheads="1"/>
          </p:cNvSpPr>
          <p:nvPr/>
        </p:nvSpPr>
        <p:spPr bwMode="auto">
          <a:xfrm>
            <a:off x="36513" y="2517775"/>
            <a:ext cx="4105275" cy="338138"/>
          </a:xfrm>
          <a:prstGeom prst="rect">
            <a:avLst/>
          </a:prstGeom>
          <a:noFill/>
          <a:ln w="9525">
            <a:noFill/>
            <a:miter lim="800000"/>
            <a:headEnd/>
            <a:tailEnd/>
          </a:ln>
        </p:spPr>
        <p:txBody>
          <a:bodyPr>
            <a:spAutoFit/>
          </a:bodyPr>
          <a:lstStyle/>
          <a:p>
            <a:pPr algn="ctr"/>
            <a:r>
              <a:rPr lang="en-US" altLang="en-US" sz="1600" b="1">
                <a:solidFill>
                  <a:srgbClr val="002060"/>
                </a:solidFill>
              </a:rPr>
              <a:t>Inflatsioon</a:t>
            </a:r>
          </a:p>
        </p:txBody>
      </p:sp>
      <p:graphicFrame>
        <p:nvGraphicFramePr>
          <p:cNvPr id="49157" name="Chart 10"/>
          <p:cNvGraphicFramePr>
            <a:graphicFrameLocks/>
          </p:cNvGraphicFramePr>
          <p:nvPr/>
        </p:nvGraphicFramePr>
        <p:xfrm>
          <a:off x="22225" y="2828925"/>
          <a:ext cx="4133850" cy="2657475"/>
        </p:xfrm>
        <a:graphic>
          <a:graphicData uri="http://schemas.openxmlformats.org/presentationml/2006/ole">
            <mc:AlternateContent xmlns:mc="http://schemas.openxmlformats.org/markup-compatibility/2006">
              <mc:Choice xmlns:v="urn:schemas-microsoft-com:vml" Requires="v">
                <p:oleObj spid="_x0000_s49206" r:id="rId4" imgW="4133446" imgH="2658086" progId="Excel.Chart.8">
                  <p:embed/>
                </p:oleObj>
              </mc:Choice>
              <mc:Fallback>
                <p:oleObj r:id="rId4" imgW="4133446" imgH="2658086" progId="Excel.Chart.8">
                  <p:embed/>
                  <p:pic>
                    <p:nvPicPr>
                      <p:cNvPr id="0" name="Char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2828925"/>
                        <a:ext cx="4133850" cy="265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2"/>
          <p:cNvSpPr txBox="1">
            <a:spLocks noChangeArrowheads="1"/>
          </p:cNvSpPr>
          <p:nvPr/>
        </p:nvSpPr>
        <p:spPr bwMode="auto">
          <a:xfrm>
            <a:off x="5413375" y="303213"/>
            <a:ext cx="3816350" cy="461962"/>
          </a:xfrm>
          <a:prstGeom prst="rect">
            <a:avLst/>
          </a:prstGeom>
          <a:noFill/>
          <a:ln>
            <a:noFill/>
          </a:ln>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en-US" altLang="en-US" b="1" i="0" dirty="0" err="1">
                <a:solidFill>
                  <a:srgbClr val="FFFFFF"/>
                </a:solidFill>
                <a:effectLst>
                  <a:outerShdw blurRad="38100" dist="38100" dir="2700000" algn="tl">
                    <a:srgbClr val="000000">
                      <a:alpha val="43137"/>
                    </a:srgbClr>
                  </a:outerShdw>
                </a:effectLst>
                <a:cs typeface="+mn-cs"/>
              </a:rPr>
              <a:t>Majandusnäitajad</a:t>
            </a:r>
            <a:endParaRPr lang="en-US" altLang="en-US" b="1" i="0" dirty="0">
              <a:solidFill>
                <a:srgbClr val="FFFFFF"/>
              </a:solidFill>
              <a:effectLst>
                <a:outerShdw blurRad="38100" dist="38100" dir="2700000" algn="tl">
                  <a:srgbClr val="000000">
                    <a:alpha val="43137"/>
                  </a:srgbClr>
                </a:outerShdw>
              </a:effectLst>
              <a:cs typeface="+mn-cs"/>
            </a:endParaRPr>
          </a:p>
        </p:txBody>
      </p:sp>
      <p:graphicFrame>
        <p:nvGraphicFramePr>
          <p:cNvPr id="49159" name="Chart 10"/>
          <p:cNvGraphicFramePr>
            <a:graphicFrameLocks/>
          </p:cNvGraphicFramePr>
          <p:nvPr/>
        </p:nvGraphicFramePr>
        <p:xfrm>
          <a:off x="6284913" y="1908175"/>
          <a:ext cx="2370137" cy="2117725"/>
        </p:xfrm>
        <a:graphic>
          <a:graphicData uri="http://schemas.openxmlformats.org/presentationml/2006/ole">
            <mc:AlternateContent xmlns:mc="http://schemas.openxmlformats.org/markup-compatibility/2006">
              <mc:Choice xmlns:v="urn:schemas-microsoft-com:vml" Requires="v">
                <p:oleObj spid="_x0000_s49207" r:id="rId6" imgW="2371550" imgH="2115495" progId="Excel.Chart.8">
                  <p:embed/>
                </p:oleObj>
              </mc:Choice>
              <mc:Fallback>
                <p:oleObj r:id="rId6" imgW="2371550" imgH="2115495" progId="Excel.Chart.8">
                  <p:embed/>
                  <p:pic>
                    <p:nvPicPr>
                      <p:cNvPr id="0"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4913" y="1908175"/>
                        <a:ext cx="2370137" cy="211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0" name="Chart 10"/>
          <p:cNvGraphicFramePr>
            <a:graphicFrameLocks/>
          </p:cNvGraphicFramePr>
          <p:nvPr/>
        </p:nvGraphicFramePr>
        <p:xfrm>
          <a:off x="6284913" y="4192588"/>
          <a:ext cx="2370137" cy="2117725"/>
        </p:xfrm>
        <a:graphic>
          <a:graphicData uri="http://schemas.openxmlformats.org/presentationml/2006/ole">
            <mc:AlternateContent xmlns:mc="http://schemas.openxmlformats.org/markup-compatibility/2006">
              <mc:Choice xmlns:v="urn:schemas-microsoft-com:vml" Requires="v">
                <p:oleObj spid="_x0000_s49208" r:id="rId8" imgW="2371550" imgH="2115495" progId="Excel.Chart.8">
                  <p:embed/>
                </p:oleObj>
              </mc:Choice>
              <mc:Fallback>
                <p:oleObj r:id="rId8" imgW="2371550" imgH="2115495" progId="Excel.Chart.8">
                  <p:embed/>
                  <p:pic>
                    <p:nvPicPr>
                      <p:cNvPr id="0" name="Picture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4913" y="4192588"/>
                        <a:ext cx="2370137" cy="211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1" name="TextBox 2"/>
          <p:cNvSpPr txBox="1">
            <a:spLocks noChangeArrowheads="1"/>
          </p:cNvSpPr>
          <p:nvPr/>
        </p:nvSpPr>
        <p:spPr bwMode="auto">
          <a:xfrm>
            <a:off x="4972050" y="5103813"/>
            <a:ext cx="1089025" cy="400050"/>
          </a:xfrm>
          <a:prstGeom prst="rect">
            <a:avLst/>
          </a:prstGeom>
          <a:noFill/>
          <a:ln w="9525">
            <a:noFill/>
            <a:miter lim="800000"/>
            <a:headEnd/>
            <a:tailEnd/>
          </a:ln>
        </p:spPr>
        <p:txBody>
          <a:bodyPr wrap="none">
            <a:spAutoFit/>
          </a:bodyPr>
          <a:lstStyle/>
          <a:p>
            <a:pPr algn="ctr"/>
            <a:r>
              <a:rPr lang="en-US" sz="1000">
                <a:solidFill>
                  <a:srgbClr val="002060"/>
                </a:solidFill>
              </a:rPr>
              <a:t>Võlakoormus </a:t>
            </a:r>
          </a:p>
          <a:p>
            <a:pPr algn="ctr"/>
            <a:r>
              <a:rPr lang="en-US" sz="1000">
                <a:solidFill>
                  <a:srgbClr val="002060"/>
                </a:solidFill>
              </a:rPr>
              <a:t>(% SKP-st</a:t>
            </a:r>
          </a:p>
        </p:txBody>
      </p:sp>
      <p:sp>
        <p:nvSpPr>
          <p:cNvPr id="49162" name="TextBox 16"/>
          <p:cNvSpPr txBox="1">
            <a:spLocks noChangeArrowheads="1"/>
          </p:cNvSpPr>
          <p:nvPr/>
        </p:nvSpPr>
        <p:spPr bwMode="auto">
          <a:xfrm>
            <a:off x="4835525" y="2659063"/>
            <a:ext cx="1362075" cy="400050"/>
          </a:xfrm>
          <a:prstGeom prst="rect">
            <a:avLst/>
          </a:prstGeom>
          <a:noFill/>
          <a:ln w="9525">
            <a:noFill/>
            <a:miter lim="800000"/>
            <a:headEnd/>
            <a:tailEnd/>
          </a:ln>
        </p:spPr>
        <p:txBody>
          <a:bodyPr wrap="none">
            <a:spAutoFit/>
          </a:bodyPr>
          <a:lstStyle/>
          <a:p>
            <a:pPr algn="ctr"/>
            <a:r>
              <a:rPr lang="en-US" sz="1000">
                <a:solidFill>
                  <a:srgbClr val="002060"/>
                </a:solidFill>
              </a:rPr>
              <a:t>Eelarvepositsioon </a:t>
            </a:r>
          </a:p>
          <a:p>
            <a:pPr algn="ctr"/>
            <a:r>
              <a:rPr lang="en-US" sz="1000">
                <a:solidFill>
                  <a:srgbClr val="002060"/>
                </a:solidFill>
              </a:rPr>
              <a:t>(% SKP-st)</a:t>
            </a:r>
          </a:p>
        </p:txBody>
      </p:sp>
      <p:sp>
        <p:nvSpPr>
          <p:cNvPr id="49163" name="Rectangle 11"/>
          <p:cNvSpPr>
            <a:spLocks noChangeArrowheads="1"/>
          </p:cNvSpPr>
          <p:nvPr/>
        </p:nvSpPr>
        <p:spPr bwMode="auto">
          <a:xfrm>
            <a:off x="1692275" y="5899150"/>
            <a:ext cx="377825" cy="215900"/>
          </a:xfrm>
          <a:prstGeom prst="rect">
            <a:avLst/>
          </a:prstGeom>
          <a:solidFill>
            <a:srgbClr val="5DD5FF"/>
          </a:solidFill>
          <a:ln w="9525">
            <a:noFill/>
            <a:miter lim="800000"/>
            <a:headEnd/>
            <a:tailEnd/>
          </a:ln>
        </p:spPr>
        <p:txBody>
          <a:bodyPr anchor="ctr"/>
          <a:lstStyle/>
          <a:p>
            <a:pPr marL="3175"/>
            <a:endParaRPr lang="en-US" altLang="en-US"/>
          </a:p>
        </p:txBody>
      </p:sp>
      <p:sp>
        <p:nvSpPr>
          <p:cNvPr id="49164" name="Rectangle 12"/>
          <p:cNvSpPr>
            <a:spLocks noChangeArrowheads="1"/>
          </p:cNvSpPr>
          <p:nvPr/>
        </p:nvSpPr>
        <p:spPr bwMode="auto">
          <a:xfrm>
            <a:off x="1692275" y="6259513"/>
            <a:ext cx="377825" cy="215900"/>
          </a:xfrm>
          <a:prstGeom prst="rect">
            <a:avLst/>
          </a:prstGeom>
          <a:solidFill>
            <a:srgbClr val="2427AE"/>
          </a:solidFill>
          <a:ln w="9525">
            <a:noFill/>
            <a:miter lim="800000"/>
            <a:headEnd/>
            <a:tailEnd/>
          </a:ln>
        </p:spPr>
        <p:txBody>
          <a:bodyPr anchor="ctr"/>
          <a:lstStyle/>
          <a:p>
            <a:pPr marL="3175"/>
            <a:endParaRPr lang="en-US" altLang="en-US"/>
          </a:p>
        </p:txBody>
      </p:sp>
      <p:sp>
        <p:nvSpPr>
          <p:cNvPr id="49165" name="TextBox 2"/>
          <p:cNvSpPr txBox="1">
            <a:spLocks noChangeArrowheads="1"/>
          </p:cNvSpPr>
          <p:nvPr/>
        </p:nvSpPr>
        <p:spPr bwMode="auto">
          <a:xfrm>
            <a:off x="2143125" y="5876925"/>
            <a:ext cx="863600" cy="261938"/>
          </a:xfrm>
          <a:prstGeom prst="rect">
            <a:avLst/>
          </a:prstGeom>
          <a:noFill/>
          <a:ln w="9525">
            <a:noFill/>
            <a:miter lim="800000"/>
            <a:headEnd/>
            <a:tailEnd/>
          </a:ln>
        </p:spPr>
        <p:txBody>
          <a:bodyPr>
            <a:spAutoFit/>
          </a:bodyPr>
          <a:lstStyle/>
          <a:p>
            <a:pPr algn="ctr"/>
            <a:r>
              <a:rPr lang="en-US" altLang="en-US" sz="1100" b="1">
                <a:solidFill>
                  <a:srgbClr val="002060"/>
                </a:solidFill>
              </a:rPr>
              <a:t>Eesti</a:t>
            </a:r>
          </a:p>
        </p:txBody>
      </p:sp>
      <p:sp>
        <p:nvSpPr>
          <p:cNvPr id="49166" name="TextBox 2"/>
          <p:cNvSpPr txBox="1">
            <a:spLocks noChangeArrowheads="1"/>
          </p:cNvSpPr>
          <p:nvPr/>
        </p:nvSpPr>
        <p:spPr bwMode="auto">
          <a:xfrm>
            <a:off x="1998663" y="6237288"/>
            <a:ext cx="1439862" cy="261937"/>
          </a:xfrm>
          <a:prstGeom prst="rect">
            <a:avLst/>
          </a:prstGeom>
          <a:noFill/>
          <a:ln w="9525">
            <a:noFill/>
            <a:miter lim="800000"/>
            <a:headEnd/>
            <a:tailEnd/>
          </a:ln>
        </p:spPr>
        <p:txBody>
          <a:bodyPr>
            <a:spAutoFit/>
          </a:bodyPr>
          <a:lstStyle/>
          <a:p>
            <a:pPr algn="ctr"/>
            <a:r>
              <a:rPr lang="en-US" altLang="en-US" sz="1100" b="1">
                <a:solidFill>
                  <a:srgbClr val="002060"/>
                </a:solidFill>
              </a:rPr>
              <a:t>EL keskmine</a:t>
            </a:r>
          </a:p>
        </p:txBody>
      </p:sp>
      <p:pic>
        <p:nvPicPr>
          <p:cNvPr id="25" name="Picture 2"/>
          <p:cNvPicPr>
            <a:picLocks noChangeAspect="1" noChangeArrowheads="1"/>
          </p:cNvPicPr>
          <p:nvPr/>
        </p:nvPicPr>
        <p:blipFill>
          <a:blip r:embed="rId10"/>
          <a:srcRect/>
          <a:stretch>
            <a:fillRect/>
          </a:stretch>
        </p:blipFill>
        <p:spPr bwMode="auto">
          <a:xfrm>
            <a:off x="473075" y="404813"/>
            <a:ext cx="1671638" cy="13668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123825" y="2636838"/>
            <a:ext cx="4603750" cy="3662362"/>
          </a:xfrm>
          <a:prstGeom prst="rect">
            <a:avLst/>
          </a:prstGeom>
          <a:noFill/>
          <a:ln>
            <a:noFill/>
          </a:ln>
          <a:extLst/>
        </p:spPr>
        <p:txBody>
          <a:bodyPr>
            <a:spAutoFit/>
          </a:bodyPr>
          <a:lstStyle>
            <a:lvl1pPr marL="228600" indent="-22860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lnSpc>
                <a:spcPct val="150000"/>
              </a:lnSpc>
              <a:buFont typeface="Verdana" pitchFamily="34" charset="0"/>
              <a:buAutoNum type="arabicPeriod"/>
              <a:defRPr/>
            </a:pPr>
            <a:r>
              <a:rPr lang="en-GB" sz="1600" dirty="0" err="1" smtClean="0">
                <a:cs typeface="+mn-cs"/>
              </a:rPr>
              <a:t>Jätkusuutlik</a:t>
            </a:r>
            <a:r>
              <a:rPr lang="en-GB" sz="1600" dirty="0" smtClean="0">
                <a:cs typeface="+mn-cs"/>
              </a:rPr>
              <a:t> </a:t>
            </a:r>
            <a:r>
              <a:rPr lang="en-GB" sz="1600" dirty="0" err="1" smtClean="0">
                <a:cs typeface="+mn-cs"/>
              </a:rPr>
              <a:t>riigirahandus</a:t>
            </a:r>
            <a:endParaRPr lang="en-GB" sz="1600" dirty="0">
              <a:cs typeface="+mn-cs"/>
            </a:endParaRPr>
          </a:p>
          <a:p>
            <a:pPr eaLnBrk="1" hangingPunct="1">
              <a:lnSpc>
                <a:spcPct val="150000"/>
              </a:lnSpc>
              <a:buFont typeface="Verdana" pitchFamily="34" charset="0"/>
              <a:buAutoNum type="arabicPeriod"/>
              <a:defRPr/>
            </a:pPr>
            <a:r>
              <a:rPr lang="en-GB" sz="1600" dirty="0" err="1" smtClean="0">
                <a:cs typeface="+mn-cs"/>
              </a:rPr>
              <a:t>Töövõimereformi</a:t>
            </a:r>
            <a:r>
              <a:rPr lang="en-GB" sz="1600" dirty="0" smtClean="0">
                <a:cs typeface="+mn-cs"/>
              </a:rPr>
              <a:t> </a:t>
            </a:r>
            <a:r>
              <a:rPr lang="en-GB" sz="1600" dirty="0" err="1" smtClean="0">
                <a:cs typeface="+mn-cs"/>
              </a:rPr>
              <a:t>rakendamine</a:t>
            </a:r>
            <a:r>
              <a:rPr lang="en-GB" sz="1600" dirty="0" smtClean="0">
                <a:cs typeface="+mn-cs"/>
              </a:rPr>
              <a:t> ja </a:t>
            </a:r>
            <a:r>
              <a:rPr lang="en-GB" sz="1600" dirty="0" err="1" smtClean="0">
                <a:cs typeface="+mn-cs"/>
              </a:rPr>
              <a:t>madalapalgaliste</a:t>
            </a:r>
            <a:r>
              <a:rPr lang="en-GB" sz="1600" dirty="0" smtClean="0">
                <a:cs typeface="+mn-cs"/>
              </a:rPr>
              <a:t> </a:t>
            </a:r>
            <a:r>
              <a:rPr lang="en-GB" sz="1600" dirty="0" err="1" smtClean="0">
                <a:cs typeface="+mn-cs"/>
              </a:rPr>
              <a:t>töötajate</a:t>
            </a:r>
            <a:r>
              <a:rPr lang="en-GB" sz="1600" dirty="0" smtClean="0">
                <a:cs typeface="+mn-cs"/>
              </a:rPr>
              <a:t> </a:t>
            </a:r>
            <a:r>
              <a:rPr lang="en-GB" sz="1600" dirty="0" err="1" smtClean="0">
                <a:cs typeface="+mn-cs"/>
              </a:rPr>
              <a:t>tööstiimulite</a:t>
            </a:r>
            <a:r>
              <a:rPr lang="en-GB" sz="1600" dirty="0" smtClean="0">
                <a:cs typeface="+mn-cs"/>
              </a:rPr>
              <a:t> </a:t>
            </a:r>
            <a:r>
              <a:rPr lang="en-GB" sz="1600" dirty="0" err="1" smtClean="0">
                <a:cs typeface="+mn-cs"/>
              </a:rPr>
              <a:t>parandamine</a:t>
            </a:r>
            <a:endParaRPr lang="en-GB" sz="1600" dirty="0">
              <a:cs typeface="+mn-cs"/>
            </a:endParaRPr>
          </a:p>
          <a:p>
            <a:pPr eaLnBrk="1" hangingPunct="1">
              <a:lnSpc>
                <a:spcPct val="150000"/>
              </a:lnSpc>
              <a:buFont typeface="Verdana" pitchFamily="34" charset="0"/>
              <a:buAutoNum type="arabicPeriod"/>
              <a:defRPr/>
            </a:pPr>
            <a:r>
              <a:rPr lang="en-GB" sz="1600" dirty="0" err="1" smtClean="0">
                <a:cs typeface="+mn-cs"/>
              </a:rPr>
              <a:t>Hariduse</a:t>
            </a:r>
            <a:r>
              <a:rPr lang="en-GB" sz="1600" dirty="0" smtClean="0">
                <a:cs typeface="+mn-cs"/>
              </a:rPr>
              <a:t> </a:t>
            </a:r>
            <a:r>
              <a:rPr lang="en-GB" sz="1600" dirty="0" err="1" smtClean="0">
                <a:cs typeface="+mn-cs"/>
              </a:rPr>
              <a:t>ja</a:t>
            </a:r>
            <a:r>
              <a:rPr lang="en-GB" sz="1600" dirty="0" smtClean="0">
                <a:cs typeface="+mn-cs"/>
              </a:rPr>
              <a:t> </a:t>
            </a:r>
            <a:r>
              <a:rPr lang="en-GB" sz="1600" dirty="0" err="1" smtClean="0">
                <a:cs typeface="+mn-cs"/>
              </a:rPr>
              <a:t>tööturu</a:t>
            </a:r>
            <a:r>
              <a:rPr lang="en-GB" sz="1600" dirty="0" smtClean="0">
                <a:cs typeface="+mn-cs"/>
              </a:rPr>
              <a:t> </a:t>
            </a:r>
            <a:r>
              <a:rPr lang="en-GB" sz="1600" dirty="0" err="1" smtClean="0">
                <a:cs typeface="+mn-cs"/>
              </a:rPr>
              <a:t>vastavus</a:t>
            </a:r>
            <a:r>
              <a:rPr lang="en-GB" sz="1600" dirty="0" smtClean="0">
                <a:cs typeface="+mn-cs"/>
              </a:rPr>
              <a:t>, </a:t>
            </a:r>
            <a:r>
              <a:rPr lang="en-GB" sz="1600" dirty="0" err="1" smtClean="0">
                <a:cs typeface="+mn-cs"/>
              </a:rPr>
              <a:t>teadusasutuste</a:t>
            </a:r>
            <a:r>
              <a:rPr lang="en-GB" sz="1600" dirty="0" smtClean="0">
                <a:cs typeface="+mn-cs"/>
              </a:rPr>
              <a:t> </a:t>
            </a:r>
            <a:r>
              <a:rPr lang="en-GB" sz="1600" dirty="0" err="1" smtClean="0">
                <a:cs typeface="+mn-cs"/>
              </a:rPr>
              <a:t>ja</a:t>
            </a:r>
            <a:r>
              <a:rPr lang="en-GB" sz="1600" dirty="0" smtClean="0">
                <a:cs typeface="+mn-cs"/>
              </a:rPr>
              <a:t> </a:t>
            </a:r>
            <a:r>
              <a:rPr lang="en-GB" sz="1600" dirty="0" err="1" smtClean="0">
                <a:cs typeface="+mn-cs"/>
              </a:rPr>
              <a:t>ettevõtete</a:t>
            </a:r>
            <a:r>
              <a:rPr lang="en-GB" sz="1600" dirty="0" smtClean="0">
                <a:cs typeface="+mn-cs"/>
              </a:rPr>
              <a:t> </a:t>
            </a:r>
            <a:r>
              <a:rPr lang="en-GB" sz="1600" dirty="0" err="1" smtClean="0">
                <a:cs typeface="+mn-cs"/>
              </a:rPr>
              <a:t>koostöö</a:t>
            </a:r>
            <a:endParaRPr lang="en-GB" sz="1600" dirty="0">
              <a:cs typeface="+mn-cs"/>
            </a:endParaRPr>
          </a:p>
          <a:p>
            <a:pPr eaLnBrk="1" hangingPunct="1">
              <a:lnSpc>
                <a:spcPct val="150000"/>
              </a:lnSpc>
              <a:buFont typeface="Verdana" pitchFamily="34" charset="0"/>
              <a:buAutoNum type="arabicPeriod"/>
              <a:defRPr/>
            </a:pPr>
            <a:r>
              <a:rPr lang="en-GB" sz="1600" dirty="0" err="1" smtClean="0">
                <a:cs typeface="+mn-cs"/>
              </a:rPr>
              <a:t>Energiatõhusus</a:t>
            </a:r>
            <a:r>
              <a:rPr lang="en-GB" sz="1600" dirty="0" smtClean="0">
                <a:cs typeface="+mn-cs"/>
              </a:rPr>
              <a:t>, </a:t>
            </a:r>
            <a:r>
              <a:rPr lang="en-GB" sz="1600" dirty="0" err="1" smtClean="0">
                <a:cs typeface="+mn-cs"/>
              </a:rPr>
              <a:t>piiriülesed</a:t>
            </a:r>
            <a:r>
              <a:rPr lang="en-GB" sz="1600" dirty="0" smtClean="0">
                <a:cs typeface="+mn-cs"/>
              </a:rPr>
              <a:t> </a:t>
            </a:r>
            <a:r>
              <a:rPr lang="en-GB" sz="1600" dirty="0" err="1" smtClean="0">
                <a:cs typeface="+mn-cs"/>
              </a:rPr>
              <a:t>ühendused</a:t>
            </a:r>
            <a:r>
              <a:rPr lang="en-GB" sz="1600" dirty="0" smtClean="0">
                <a:cs typeface="+mn-cs"/>
              </a:rPr>
              <a:t> </a:t>
            </a:r>
            <a:endParaRPr lang="en-GB" sz="1600" dirty="0">
              <a:cs typeface="+mn-cs"/>
            </a:endParaRPr>
          </a:p>
          <a:p>
            <a:pPr eaLnBrk="1" hangingPunct="1">
              <a:lnSpc>
                <a:spcPct val="150000"/>
              </a:lnSpc>
              <a:buFont typeface="Verdana" pitchFamily="34" charset="0"/>
              <a:buAutoNum type="arabicPeriod"/>
              <a:defRPr/>
            </a:pPr>
            <a:r>
              <a:rPr lang="en-GB" sz="1600" dirty="0" err="1" smtClean="0">
                <a:cs typeface="+mn-cs"/>
              </a:rPr>
              <a:t>Kohaliku</a:t>
            </a:r>
            <a:r>
              <a:rPr lang="en-GB" sz="1600" dirty="0" smtClean="0">
                <a:cs typeface="+mn-cs"/>
              </a:rPr>
              <a:t> </a:t>
            </a:r>
            <a:r>
              <a:rPr lang="en-GB" sz="1600" dirty="0" err="1" smtClean="0">
                <a:cs typeface="+mn-cs"/>
              </a:rPr>
              <a:t>tasandi</a:t>
            </a:r>
            <a:r>
              <a:rPr lang="en-GB" sz="1600" dirty="0" smtClean="0">
                <a:cs typeface="+mn-cs"/>
              </a:rPr>
              <a:t> </a:t>
            </a:r>
            <a:r>
              <a:rPr lang="en-GB" sz="1600" dirty="0" err="1" smtClean="0">
                <a:cs typeface="+mn-cs"/>
              </a:rPr>
              <a:t>avalike</a:t>
            </a:r>
            <a:r>
              <a:rPr lang="en-GB" sz="1600" dirty="0" smtClean="0">
                <a:cs typeface="+mn-cs"/>
              </a:rPr>
              <a:t> </a:t>
            </a:r>
            <a:r>
              <a:rPr lang="en-GB" sz="1600" dirty="0" err="1" smtClean="0">
                <a:cs typeface="+mn-cs"/>
              </a:rPr>
              <a:t>teenuste</a:t>
            </a:r>
            <a:r>
              <a:rPr lang="en-GB" sz="1600" dirty="0" smtClean="0">
                <a:cs typeface="+mn-cs"/>
              </a:rPr>
              <a:t> </a:t>
            </a:r>
            <a:r>
              <a:rPr lang="en-GB" sz="1600" dirty="0" err="1" smtClean="0">
                <a:cs typeface="+mn-cs"/>
              </a:rPr>
              <a:t>kvaliteet</a:t>
            </a:r>
            <a:r>
              <a:rPr lang="en-GB" sz="1600" dirty="0" smtClean="0">
                <a:cs typeface="+mn-cs"/>
              </a:rPr>
              <a:t> </a:t>
            </a:r>
            <a:r>
              <a:rPr lang="en-GB" sz="1600" dirty="0" err="1" smtClean="0">
                <a:cs typeface="+mn-cs"/>
              </a:rPr>
              <a:t>ja</a:t>
            </a:r>
            <a:r>
              <a:rPr lang="en-GB" sz="1600" dirty="0" smtClean="0">
                <a:cs typeface="+mn-cs"/>
              </a:rPr>
              <a:t> </a:t>
            </a:r>
            <a:r>
              <a:rPr lang="en-GB" sz="1600" dirty="0" err="1" smtClean="0">
                <a:cs typeface="+mn-cs"/>
              </a:rPr>
              <a:t>kättesaadavus</a:t>
            </a:r>
            <a:endParaRPr lang="en-GB" sz="1600" dirty="0">
              <a:cs typeface="+mn-cs"/>
            </a:endParaRPr>
          </a:p>
          <a:p>
            <a:pPr marL="0" indent="0" eaLnBrk="1" hangingPunct="1">
              <a:defRPr/>
            </a:pPr>
            <a:endParaRPr lang="en-GB" altLang="en-US" sz="1600" b="1" dirty="0" smtClean="0">
              <a:cs typeface="+mn-cs"/>
            </a:endParaRPr>
          </a:p>
        </p:txBody>
      </p:sp>
      <p:cxnSp>
        <p:nvCxnSpPr>
          <p:cNvPr id="5" name="Straight Arrow Connector 4"/>
          <p:cNvCxnSpPr/>
          <p:nvPr/>
        </p:nvCxnSpPr>
        <p:spPr bwMode="auto">
          <a:xfrm>
            <a:off x="4175125" y="3897313"/>
            <a:ext cx="654050" cy="0"/>
          </a:xfrm>
          <a:prstGeom prst="straightConnector1">
            <a:avLst/>
          </a:prstGeom>
          <a:ln w="38100">
            <a:tailEnd type="arrow"/>
          </a:ln>
          <a:effectLst>
            <a:outerShdw blurRad="50800" dist="38100" dir="2700000" algn="tl" rotWithShape="0">
              <a:prstClr val="black">
                <a:alpha val="40000"/>
              </a:prstClr>
            </a:outerShdw>
          </a:effectLst>
          <a:extLst/>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4859338" y="2781300"/>
            <a:ext cx="3116262" cy="338138"/>
          </a:xfrm>
          <a:prstGeom prst="rect">
            <a:avLst/>
          </a:prstGeom>
          <a:noFill/>
        </p:spPr>
        <p:txBody>
          <a:bodyPr wrap="none">
            <a:spAutoFit/>
          </a:bodyPr>
          <a:lstStyle/>
          <a:p>
            <a:pPr>
              <a:defRPr/>
            </a:pPr>
            <a:r>
              <a:rPr lang="en-GB" sz="1600" b="1" dirty="0" err="1">
                <a:solidFill>
                  <a:srgbClr val="002060"/>
                </a:solidFill>
                <a:effectLst>
                  <a:outerShdw blurRad="38100" dist="38100" dir="2700000" algn="tl">
                    <a:srgbClr val="000000">
                      <a:alpha val="43137"/>
                    </a:srgbClr>
                  </a:outerShdw>
                </a:effectLst>
                <a:cs typeface="+mn-cs"/>
              </a:rPr>
              <a:t>Hinnang</a:t>
            </a:r>
            <a:r>
              <a:rPr lang="en-GB" sz="1600" b="1" dirty="0">
                <a:solidFill>
                  <a:srgbClr val="002060"/>
                </a:solidFill>
                <a:effectLst>
                  <a:outerShdw blurRad="38100" dist="38100" dir="2700000" algn="tl">
                    <a:srgbClr val="000000">
                      <a:alpha val="43137"/>
                    </a:srgbClr>
                  </a:outerShdw>
                </a:effectLst>
                <a:cs typeface="+mn-cs"/>
              </a:rPr>
              <a:t> </a:t>
            </a:r>
            <a:r>
              <a:rPr lang="en-GB" sz="1600" b="1" dirty="0" err="1">
                <a:solidFill>
                  <a:srgbClr val="002060"/>
                </a:solidFill>
                <a:effectLst>
                  <a:outerShdw blurRad="38100" dist="38100" dir="2700000" algn="tl">
                    <a:srgbClr val="000000">
                      <a:alpha val="43137"/>
                    </a:srgbClr>
                  </a:outerShdw>
                </a:effectLst>
                <a:cs typeface="+mn-cs"/>
              </a:rPr>
              <a:t>edusammudele</a:t>
            </a:r>
            <a:r>
              <a:rPr lang="en-GB" sz="1600" b="1" dirty="0">
                <a:solidFill>
                  <a:srgbClr val="002060"/>
                </a:solidFill>
                <a:effectLst>
                  <a:outerShdw blurRad="38100" dist="38100" dir="2700000" algn="tl">
                    <a:srgbClr val="000000">
                      <a:alpha val="43137"/>
                    </a:srgbClr>
                  </a:outerShdw>
                </a:effectLst>
                <a:cs typeface="+mn-cs"/>
              </a:rPr>
              <a:t>*</a:t>
            </a:r>
          </a:p>
        </p:txBody>
      </p:sp>
      <p:sp>
        <p:nvSpPr>
          <p:cNvPr id="13" name="TextBox 12"/>
          <p:cNvSpPr txBox="1"/>
          <p:nvPr/>
        </p:nvSpPr>
        <p:spPr>
          <a:xfrm>
            <a:off x="4679950" y="3225800"/>
            <a:ext cx="4000500" cy="2030413"/>
          </a:xfrm>
          <a:prstGeom prst="rect">
            <a:avLst/>
          </a:prstGeom>
          <a:noFill/>
        </p:spPr>
        <p:txBody>
          <a:bodyPr>
            <a:spAutoFit/>
          </a:bodyPr>
          <a:lstStyle/>
          <a:p>
            <a:pPr>
              <a:defRPr/>
            </a:pPr>
            <a:endParaRPr lang="en-GB" sz="1400" dirty="0">
              <a:cs typeface="+mn-cs"/>
            </a:endParaRPr>
          </a:p>
          <a:p>
            <a:pPr marL="171450" indent="-171450">
              <a:buFont typeface="Arial" panose="020B0604020202020204" pitchFamily="34" charset="0"/>
              <a:buChar char="•"/>
              <a:defRPr/>
            </a:pPr>
            <a:r>
              <a:rPr lang="en-GB" sz="1400" b="1" dirty="0" err="1">
                <a:cs typeface="+mn-cs"/>
              </a:rPr>
              <a:t>Mõningased</a:t>
            </a:r>
            <a:r>
              <a:rPr lang="en-GB" sz="1400" b="1" dirty="0">
                <a:cs typeface="+mn-cs"/>
              </a:rPr>
              <a:t> </a:t>
            </a:r>
            <a:r>
              <a:rPr lang="en-GB" sz="1400" b="1" dirty="0" err="1">
                <a:cs typeface="+mn-cs"/>
              </a:rPr>
              <a:t>edusammud</a:t>
            </a:r>
            <a:r>
              <a:rPr lang="en-GB" sz="1400" b="1" dirty="0">
                <a:cs typeface="+mn-cs"/>
              </a:rPr>
              <a:t> </a:t>
            </a:r>
            <a:r>
              <a:rPr lang="en-GB" sz="1400" dirty="0" err="1">
                <a:cs typeface="+mn-cs"/>
              </a:rPr>
              <a:t>tööturu</a:t>
            </a:r>
            <a:r>
              <a:rPr lang="en-GB" sz="1400" dirty="0">
                <a:cs typeface="+mn-cs"/>
              </a:rPr>
              <a:t>, </a:t>
            </a:r>
            <a:r>
              <a:rPr lang="en-GB" sz="1400" dirty="0" err="1">
                <a:cs typeface="+mn-cs"/>
              </a:rPr>
              <a:t>sotsiaal</a:t>
            </a:r>
            <a:r>
              <a:rPr lang="en-GB" sz="1400" dirty="0">
                <a:cs typeface="+mn-cs"/>
              </a:rPr>
              <a:t>- </a:t>
            </a:r>
            <a:r>
              <a:rPr lang="en-GB" sz="1400" dirty="0" err="1">
                <a:cs typeface="+mn-cs"/>
              </a:rPr>
              <a:t>ja</a:t>
            </a:r>
            <a:r>
              <a:rPr lang="en-GB" sz="1400" dirty="0">
                <a:cs typeface="+mn-cs"/>
              </a:rPr>
              <a:t> </a:t>
            </a:r>
            <a:r>
              <a:rPr lang="en-GB" sz="1400" dirty="0" err="1">
                <a:cs typeface="+mn-cs"/>
              </a:rPr>
              <a:t>hariduspoliitikas</a:t>
            </a:r>
            <a:r>
              <a:rPr lang="en-GB" sz="1400" dirty="0">
                <a:cs typeface="+mn-cs"/>
              </a:rPr>
              <a:t> </a:t>
            </a:r>
            <a:r>
              <a:rPr lang="en-GB" sz="1400" dirty="0" err="1">
                <a:cs typeface="+mn-cs"/>
              </a:rPr>
              <a:t>ning</a:t>
            </a:r>
            <a:r>
              <a:rPr lang="en-GB" sz="1400" dirty="0">
                <a:cs typeface="+mn-cs"/>
              </a:rPr>
              <a:t> </a:t>
            </a:r>
            <a:r>
              <a:rPr lang="en-GB" sz="1400" dirty="0" err="1">
                <a:cs typeface="+mn-cs"/>
              </a:rPr>
              <a:t>energiatõhususe</a:t>
            </a:r>
            <a:r>
              <a:rPr lang="en-GB" sz="1400" dirty="0">
                <a:cs typeface="+mn-cs"/>
              </a:rPr>
              <a:t> </a:t>
            </a:r>
            <a:r>
              <a:rPr lang="en-GB" sz="1400" dirty="0" err="1">
                <a:cs typeface="+mn-cs"/>
              </a:rPr>
              <a:t>suurendamisel</a:t>
            </a:r>
            <a:r>
              <a:rPr lang="en-GB" sz="1400" dirty="0">
                <a:cs typeface="+mn-cs"/>
              </a:rPr>
              <a:t>. </a:t>
            </a:r>
          </a:p>
          <a:p>
            <a:pPr marL="171450" indent="-171450">
              <a:buFont typeface="Arial" panose="020B0604020202020204" pitchFamily="34" charset="0"/>
              <a:buChar char="•"/>
              <a:defRPr/>
            </a:pPr>
            <a:endParaRPr lang="en-GB" sz="1400" dirty="0">
              <a:cs typeface="+mn-cs"/>
            </a:endParaRPr>
          </a:p>
          <a:p>
            <a:pPr marL="171450" indent="-171450">
              <a:buFont typeface="Arial" panose="020B0604020202020204" pitchFamily="34" charset="0"/>
              <a:buChar char="•"/>
              <a:defRPr/>
            </a:pPr>
            <a:r>
              <a:rPr lang="en-GB" sz="1400" b="1" dirty="0" err="1">
                <a:cs typeface="+mn-cs"/>
              </a:rPr>
              <a:t>Vähesed</a:t>
            </a:r>
            <a:r>
              <a:rPr lang="en-GB" sz="1400" b="1" dirty="0">
                <a:cs typeface="+mn-cs"/>
              </a:rPr>
              <a:t> </a:t>
            </a:r>
            <a:r>
              <a:rPr lang="en-GB" sz="1400" b="1" dirty="0" err="1">
                <a:cs typeface="+mn-cs"/>
              </a:rPr>
              <a:t>edusammud</a:t>
            </a:r>
            <a:r>
              <a:rPr lang="en-GB" sz="1400" b="1" dirty="0">
                <a:cs typeface="+mn-cs"/>
              </a:rPr>
              <a:t> </a:t>
            </a:r>
            <a:r>
              <a:rPr lang="en-GB" sz="1400" dirty="0" err="1">
                <a:cs typeface="+mn-cs"/>
              </a:rPr>
              <a:t>kohalike</a:t>
            </a:r>
            <a:r>
              <a:rPr lang="en-GB" sz="1400" dirty="0">
                <a:cs typeface="+mn-cs"/>
              </a:rPr>
              <a:t> </a:t>
            </a:r>
            <a:r>
              <a:rPr lang="en-GB" sz="1400" dirty="0" err="1">
                <a:cs typeface="+mn-cs"/>
              </a:rPr>
              <a:t>avalike</a:t>
            </a:r>
            <a:r>
              <a:rPr lang="en-GB" sz="1400" dirty="0">
                <a:cs typeface="+mn-cs"/>
              </a:rPr>
              <a:t> </a:t>
            </a:r>
            <a:r>
              <a:rPr lang="en-GB" sz="1400" dirty="0" err="1">
                <a:cs typeface="+mn-cs"/>
              </a:rPr>
              <a:t>teenuste</a:t>
            </a:r>
            <a:r>
              <a:rPr lang="en-GB" sz="1400" dirty="0">
                <a:cs typeface="+mn-cs"/>
              </a:rPr>
              <a:t> </a:t>
            </a:r>
            <a:r>
              <a:rPr lang="en-GB" sz="1400" dirty="0" err="1">
                <a:cs typeface="+mn-cs"/>
              </a:rPr>
              <a:t>kvaliteedi</a:t>
            </a:r>
            <a:r>
              <a:rPr lang="en-GB" sz="1400" dirty="0">
                <a:cs typeface="+mn-cs"/>
              </a:rPr>
              <a:t> </a:t>
            </a:r>
            <a:r>
              <a:rPr lang="en-GB" sz="1400" dirty="0" err="1">
                <a:cs typeface="+mn-cs"/>
              </a:rPr>
              <a:t>parandamisel</a:t>
            </a:r>
            <a:r>
              <a:rPr lang="en-GB" sz="1400" dirty="0">
                <a:cs typeface="+mn-cs"/>
              </a:rPr>
              <a:t> </a:t>
            </a:r>
            <a:r>
              <a:rPr lang="en-GB" sz="1400" dirty="0" err="1">
                <a:cs typeface="+mn-cs"/>
              </a:rPr>
              <a:t>ja</a:t>
            </a:r>
            <a:r>
              <a:rPr lang="en-GB" sz="1400" dirty="0">
                <a:cs typeface="+mn-cs"/>
              </a:rPr>
              <a:t> KOV </a:t>
            </a:r>
            <a:r>
              <a:rPr lang="en-GB" sz="1400" dirty="0" err="1">
                <a:cs typeface="+mn-cs"/>
              </a:rPr>
              <a:t>eelarvetulude</a:t>
            </a:r>
            <a:r>
              <a:rPr lang="en-GB" sz="1400" dirty="0">
                <a:cs typeface="+mn-cs"/>
              </a:rPr>
              <a:t> </a:t>
            </a:r>
            <a:r>
              <a:rPr lang="en-GB" sz="1400" dirty="0" err="1">
                <a:cs typeface="+mn-cs"/>
              </a:rPr>
              <a:t>ja</a:t>
            </a:r>
            <a:r>
              <a:rPr lang="en-GB" sz="1400" dirty="0">
                <a:cs typeface="+mn-cs"/>
              </a:rPr>
              <a:t> </a:t>
            </a:r>
            <a:r>
              <a:rPr lang="en-GB" sz="1400" dirty="0" err="1">
                <a:cs typeface="+mn-cs"/>
              </a:rPr>
              <a:t>kohustuste</a:t>
            </a:r>
            <a:r>
              <a:rPr lang="en-GB" sz="1400" dirty="0">
                <a:cs typeface="+mn-cs"/>
              </a:rPr>
              <a:t>  </a:t>
            </a:r>
            <a:r>
              <a:rPr lang="en-GB" sz="1400" dirty="0" err="1">
                <a:cs typeface="+mn-cs"/>
              </a:rPr>
              <a:t>kooskõlla</a:t>
            </a:r>
            <a:r>
              <a:rPr lang="en-GB" sz="1400" dirty="0">
                <a:cs typeface="+mn-cs"/>
              </a:rPr>
              <a:t> </a:t>
            </a:r>
            <a:r>
              <a:rPr lang="en-GB" sz="1400" dirty="0" err="1">
                <a:cs typeface="+mn-cs"/>
              </a:rPr>
              <a:t>viimisel</a:t>
            </a:r>
            <a:r>
              <a:rPr lang="en-GB" sz="1400" dirty="0">
                <a:cs typeface="+mn-cs"/>
              </a:rPr>
              <a:t>.</a:t>
            </a:r>
          </a:p>
        </p:txBody>
      </p:sp>
      <p:sp>
        <p:nvSpPr>
          <p:cNvPr id="17" name="Rectangle 16"/>
          <p:cNvSpPr/>
          <p:nvPr/>
        </p:nvSpPr>
        <p:spPr>
          <a:xfrm>
            <a:off x="6215063" y="6559550"/>
            <a:ext cx="2928937" cy="254000"/>
          </a:xfrm>
          <a:prstGeom prst="rect">
            <a:avLst/>
          </a:prstGeom>
        </p:spPr>
        <p:txBody>
          <a:bodyPr wrap="none">
            <a:spAutoFit/>
          </a:bodyPr>
          <a:lstStyle/>
          <a:p>
            <a:pPr>
              <a:defRPr/>
            </a:pPr>
            <a:r>
              <a:rPr lang="en-GB" sz="1050" dirty="0">
                <a:cs typeface="+mn-cs"/>
              </a:rPr>
              <a:t>* </a:t>
            </a:r>
            <a:r>
              <a:rPr lang="en-GB" sz="1050" dirty="0" err="1">
                <a:cs typeface="+mn-cs"/>
              </a:rPr>
              <a:t>Veebruar</a:t>
            </a:r>
            <a:r>
              <a:rPr lang="en-GB" sz="1050" dirty="0">
                <a:cs typeface="+mn-cs"/>
              </a:rPr>
              <a:t> 2015 </a:t>
            </a:r>
            <a:r>
              <a:rPr lang="en-GB" sz="1050" dirty="0" err="1">
                <a:cs typeface="+mn-cs"/>
              </a:rPr>
              <a:t>Eesti</a:t>
            </a:r>
            <a:r>
              <a:rPr lang="en-GB" sz="1050" dirty="0">
                <a:cs typeface="+mn-cs"/>
              </a:rPr>
              <a:t> </a:t>
            </a:r>
            <a:r>
              <a:rPr lang="en-GB" sz="1050" dirty="0" err="1">
                <a:cs typeface="+mn-cs"/>
              </a:rPr>
              <a:t>majandusraport</a:t>
            </a:r>
            <a:endParaRPr lang="en-GB" sz="1050" dirty="0">
              <a:cs typeface="+mn-cs"/>
            </a:endParaRPr>
          </a:p>
        </p:txBody>
      </p:sp>
      <p:sp>
        <p:nvSpPr>
          <p:cNvPr id="11" name="TextBox 2"/>
          <p:cNvSpPr txBox="1">
            <a:spLocks noChangeArrowheads="1"/>
          </p:cNvSpPr>
          <p:nvPr/>
        </p:nvSpPr>
        <p:spPr bwMode="auto">
          <a:xfrm>
            <a:off x="1979613" y="1700213"/>
            <a:ext cx="5699125" cy="461962"/>
          </a:xfrm>
          <a:prstGeom prst="rect">
            <a:avLst/>
          </a:prstGeom>
          <a:noFill/>
          <a:ln>
            <a:noFill/>
          </a:ln>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en-GB" altLang="en-US" b="1" i="0" dirty="0" smtClean="0">
                <a:solidFill>
                  <a:srgbClr val="002060"/>
                </a:solidFill>
                <a:effectLst>
                  <a:outerShdw blurRad="38100" dist="38100" dir="2700000" algn="tl">
                    <a:srgbClr val="000000">
                      <a:alpha val="43137"/>
                    </a:srgbClr>
                  </a:outerShdw>
                </a:effectLst>
                <a:cs typeface="+mn-cs"/>
              </a:rPr>
              <a:t>2014 </a:t>
            </a:r>
            <a:r>
              <a:rPr lang="en-GB" altLang="en-US" b="1" i="0" dirty="0" err="1" smtClean="0">
                <a:solidFill>
                  <a:srgbClr val="002060"/>
                </a:solidFill>
                <a:effectLst>
                  <a:outerShdw blurRad="38100" dist="38100" dir="2700000" algn="tl">
                    <a:srgbClr val="000000">
                      <a:alpha val="43137"/>
                    </a:srgbClr>
                  </a:outerShdw>
                </a:effectLst>
                <a:cs typeface="+mn-cs"/>
              </a:rPr>
              <a:t>riigipõhised</a:t>
            </a:r>
            <a:r>
              <a:rPr lang="en-GB" altLang="en-US" b="1" i="0" dirty="0" smtClean="0">
                <a:solidFill>
                  <a:srgbClr val="002060"/>
                </a:solidFill>
                <a:effectLst>
                  <a:outerShdw blurRad="38100" dist="38100" dir="2700000" algn="tl">
                    <a:srgbClr val="000000">
                      <a:alpha val="43137"/>
                    </a:srgbClr>
                  </a:outerShdw>
                </a:effectLst>
                <a:cs typeface="+mn-cs"/>
              </a:rPr>
              <a:t> </a:t>
            </a:r>
            <a:r>
              <a:rPr lang="en-GB" altLang="en-US" b="1" i="0" dirty="0" err="1" smtClean="0">
                <a:solidFill>
                  <a:srgbClr val="002060"/>
                </a:solidFill>
                <a:effectLst>
                  <a:outerShdw blurRad="38100" dist="38100" dir="2700000" algn="tl">
                    <a:srgbClr val="000000">
                      <a:alpha val="43137"/>
                    </a:srgbClr>
                  </a:outerShdw>
                </a:effectLst>
                <a:cs typeface="+mn-cs"/>
              </a:rPr>
              <a:t>soovitused</a:t>
            </a:r>
            <a:r>
              <a:rPr lang="en-GB" altLang="en-US" b="1" i="0" dirty="0" smtClean="0">
                <a:solidFill>
                  <a:srgbClr val="002060"/>
                </a:solidFill>
                <a:effectLst>
                  <a:outerShdw blurRad="38100" dist="38100" dir="2700000" algn="tl">
                    <a:srgbClr val="000000">
                      <a:alpha val="43137"/>
                    </a:srgbClr>
                  </a:outerShdw>
                </a:effectLst>
                <a:cs typeface="+mn-cs"/>
              </a:rPr>
              <a:t> </a:t>
            </a:r>
          </a:p>
        </p:txBody>
      </p:sp>
      <p:pic>
        <p:nvPicPr>
          <p:cNvPr id="10" name="Picture 2"/>
          <p:cNvPicPr>
            <a:picLocks noChangeAspect="1" noChangeArrowheads="1"/>
          </p:cNvPicPr>
          <p:nvPr/>
        </p:nvPicPr>
        <p:blipFill>
          <a:blip r:embed="rId3"/>
          <a:srcRect/>
          <a:stretch>
            <a:fillRect/>
          </a:stretch>
        </p:blipFill>
        <p:spPr bwMode="auto">
          <a:xfrm>
            <a:off x="473075" y="404813"/>
            <a:ext cx="1671638" cy="13668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a:spLocks noChangeArrowheads="1"/>
          </p:cNvSpPr>
          <p:nvPr/>
        </p:nvSpPr>
        <p:spPr bwMode="auto">
          <a:xfrm>
            <a:off x="2843213" y="1355725"/>
            <a:ext cx="3816350" cy="831850"/>
          </a:xfrm>
          <a:prstGeom prst="rect">
            <a:avLst/>
          </a:prstGeom>
          <a:noFill/>
          <a:ln>
            <a:noFill/>
          </a:ln>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en-GB" altLang="en-US" b="1" i="0" dirty="0" smtClean="0">
                <a:solidFill>
                  <a:srgbClr val="002060"/>
                </a:solidFill>
                <a:effectLst>
                  <a:outerShdw blurRad="38100" dist="38100" dir="2700000" algn="tl">
                    <a:srgbClr val="000000">
                      <a:alpha val="43137"/>
                    </a:srgbClr>
                  </a:outerShdw>
                </a:effectLst>
                <a:cs typeface="+mn-cs"/>
              </a:rPr>
              <a:t>2015 </a:t>
            </a:r>
            <a:r>
              <a:rPr lang="en-GB" altLang="en-US" b="1" i="0" dirty="0" err="1" smtClean="0">
                <a:solidFill>
                  <a:srgbClr val="002060"/>
                </a:solidFill>
                <a:effectLst>
                  <a:outerShdw blurRad="38100" dist="38100" dir="2700000" algn="tl">
                    <a:srgbClr val="000000">
                      <a:alpha val="43137"/>
                    </a:srgbClr>
                  </a:outerShdw>
                </a:effectLst>
                <a:cs typeface="+mn-cs"/>
              </a:rPr>
              <a:t>riigipõhised</a:t>
            </a:r>
            <a:r>
              <a:rPr lang="en-GB" altLang="en-US" b="1" i="0" dirty="0" smtClean="0">
                <a:solidFill>
                  <a:srgbClr val="002060"/>
                </a:solidFill>
                <a:effectLst>
                  <a:outerShdw blurRad="38100" dist="38100" dir="2700000" algn="tl">
                    <a:srgbClr val="000000">
                      <a:alpha val="43137"/>
                    </a:srgbClr>
                  </a:outerShdw>
                </a:effectLst>
                <a:cs typeface="+mn-cs"/>
              </a:rPr>
              <a:t> </a:t>
            </a:r>
            <a:r>
              <a:rPr lang="en-GB" altLang="en-US" b="1" i="0" dirty="0" err="1" smtClean="0">
                <a:solidFill>
                  <a:srgbClr val="002060"/>
                </a:solidFill>
                <a:effectLst>
                  <a:outerShdw blurRad="38100" dist="38100" dir="2700000" algn="tl">
                    <a:srgbClr val="000000">
                      <a:alpha val="43137"/>
                    </a:srgbClr>
                  </a:outerShdw>
                </a:effectLst>
                <a:cs typeface="+mn-cs"/>
              </a:rPr>
              <a:t>soovitused</a:t>
            </a:r>
            <a:r>
              <a:rPr lang="en-GB" altLang="en-US" b="1" i="0" dirty="0" smtClean="0">
                <a:solidFill>
                  <a:srgbClr val="002060"/>
                </a:solidFill>
                <a:effectLst>
                  <a:outerShdw blurRad="38100" dist="38100" dir="2700000" algn="tl">
                    <a:srgbClr val="000000">
                      <a:alpha val="43137"/>
                    </a:srgbClr>
                  </a:outerShdw>
                </a:effectLst>
                <a:cs typeface="+mn-cs"/>
              </a:rPr>
              <a:t> </a:t>
            </a:r>
            <a:r>
              <a:rPr lang="en-GB" altLang="en-US" b="1" i="0" dirty="0" err="1" smtClean="0">
                <a:solidFill>
                  <a:srgbClr val="002060"/>
                </a:solidFill>
                <a:effectLst>
                  <a:outerShdw blurRad="38100" dist="38100" dir="2700000" algn="tl">
                    <a:srgbClr val="000000">
                      <a:alpha val="43137"/>
                    </a:srgbClr>
                  </a:outerShdw>
                </a:effectLst>
                <a:cs typeface="+mn-cs"/>
              </a:rPr>
              <a:t>Eestile</a:t>
            </a:r>
            <a:endParaRPr lang="en-GB" altLang="en-US" b="1" i="0" dirty="0" smtClean="0">
              <a:solidFill>
                <a:srgbClr val="002060"/>
              </a:solidFill>
              <a:effectLst>
                <a:outerShdw blurRad="38100" dist="38100" dir="2700000" algn="tl">
                  <a:srgbClr val="000000">
                    <a:alpha val="43137"/>
                  </a:srgbClr>
                </a:outerShdw>
              </a:effectLst>
              <a:cs typeface="+mn-cs"/>
            </a:endParaRPr>
          </a:p>
        </p:txBody>
      </p:sp>
      <p:pic>
        <p:nvPicPr>
          <p:cNvPr id="10" name="Picture 2"/>
          <p:cNvPicPr>
            <a:picLocks noChangeAspect="1" noChangeArrowheads="1"/>
          </p:cNvPicPr>
          <p:nvPr/>
        </p:nvPicPr>
        <p:blipFill>
          <a:blip r:embed="rId3"/>
          <a:srcRect/>
          <a:stretch>
            <a:fillRect/>
          </a:stretch>
        </p:blipFill>
        <p:spPr bwMode="auto">
          <a:xfrm>
            <a:off x="473075" y="404813"/>
            <a:ext cx="1671638" cy="1366837"/>
          </a:xfrm>
          <a:prstGeom prst="rect">
            <a:avLst/>
          </a:prstGeom>
          <a:ln>
            <a:noFill/>
          </a:ln>
          <a:effectLst>
            <a:outerShdw blurRad="292100" dist="139700" dir="2700000" algn="tl" rotWithShape="0">
              <a:srgbClr val="333333">
                <a:alpha val="65000"/>
              </a:srgbClr>
            </a:outerShdw>
          </a:effectLst>
          <a:extLst/>
        </p:spPr>
      </p:pic>
      <p:sp>
        <p:nvSpPr>
          <p:cNvPr id="2" name="Rectangle 1"/>
          <p:cNvSpPr/>
          <p:nvPr/>
        </p:nvSpPr>
        <p:spPr>
          <a:xfrm>
            <a:off x="809625" y="2276475"/>
            <a:ext cx="7848600" cy="4524375"/>
          </a:xfrm>
          <a:prstGeom prst="rect">
            <a:avLst/>
          </a:prstGeom>
        </p:spPr>
        <p:txBody>
          <a:bodyPr>
            <a:spAutoFit/>
          </a:bodyPr>
          <a:lstStyle/>
          <a:p>
            <a:pPr marL="285750" indent="-285750">
              <a:buFont typeface="Arial" panose="020B0604020202020204" pitchFamily="34" charset="0"/>
              <a:buChar char="•"/>
              <a:defRPr/>
            </a:pPr>
            <a:r>
              <a:rPr lang="en-GB" sz="1600" b="1" dirty="0" err="1">
                <a:cs typeface="+mn-cs"/>
              </a:rPr>
              <a:t>Eelarvepoliitika</a:t>
            </a:r>
            <a:endParaRPr lang="en-GB" sz="1600" b="1" dirty="0">
              <a:cs typeface="+mn-cs"/>
            </a:endParaRPr>
          </a:p>
          <a:p>
            <a:pPr marL="285750" indent="-285750">
              <a:buFontTx/>
              <a:buChar char="-"/>
              <a:defRPr/>
            </a:pPr>
            <a:r>
              <a:rPr lang="en-GB" sz="1600" dirty="0" err="1">
                <a:cs typeface="+mn-cs"/>
              </a:rPr>
              <a:t>Mitte</a:t>
            </a:r>
            <a:r>
              <a:rPr lang="en-GB" sz="1600" dirty="0">
                <a:cs typeface="+mn-cs"/>
              </a:rPr>
              <a:t> </a:t>
            </a:r>
            <a:r>
              <a:rPr lang="en-GB" sz="1600" dirty="0" err="1">
                <a:cs typeface="+mn-cs"/>
              </a:rPr>
              <a:t>kalduda</a:t>
            </a:r>
            <a:r>
              <a:rPr lang="en-GB" sz="1600" dirty="0">
                <a:cs typeface="+mn-cs"/>
              </a:rPr>
              <a:t> 2015. ja 2016. </a:t>
            </a:r>
            <a:r>
              <a:rPr lang="en-GB" sz="1600" dirty="0" err="1">
                <a:cs typeface="+mn-cs"/>
              </a:rPr>
              <a:t>aastal</a:t>
            </a:r>
            <a:r>
              <a:rPr lang="en-GB" sz="1600" dirty="0">
                <a:cs typeface="+mn-cs"/>
              </a:rPr>
              <a:t> </a:t>
            </a:r>
            <a:r>
              <a:rPr lang="en-GB" sz="1600" dirty="0" err="1">
                <a:cs typeface="+mn-cs"/>
              </a:rPr>
              <a:t>kõrvale</a:t>
            </a:r>
            <a:r>
              <a:rPr lang="en-GB" sz="1600" dirty="0">
                <a:cs typeface="+mn-cs"/>
              </a:rPr>
              <a:t> </a:t>
            </a:r>
            <a:r>
              <a:rPr lang="en-GB" sz="1600" dirty="0" err="1">
                <a:cs typeface="+mn-cs"/>
              </a:rPr>
              <a:t>keskpika</a:t>
            </a:r>
            <a:r>
              <a:rPr lang="en-GB" sz="1600" dirty="0">
                <a:cs typeface="+mn-cs"/>
              </a:rPr>
              <a:t> </a:t>
            </a:r>
            <a:r>
              <a:rPr lang="en-GB" sz="1600" dirty="0" err="1">
                <a:cs typeface="+mn-cs"/>
              </a:rPr>
              <a:t>perioodi</a:t>
            </a:r>
            <a:r>
              <a:rPr lang="en-GB" sz="1600" dirty="0">
                <a:cs typeface="+mn-cs"/>
              </a:rPr>
              <a:t> </a:t>
            </a:r>
            <a:r>
              <a:rPr lang="en-GB" sz="1600" dirty="0" err="1">
                <a:cs typeface="+mn-cs"/>
              </a:rPr>
              <a:t>eelarve-eesmärgist</a:t>
            </a:r>
            <a:endParaRPr lang="en-GB" sz="1600" dirty="0">
              <a:cs typeface="+mn-cs"/>
            </a:endParaRPr>
          </a:p>
          <a:p>
            <a:pPr>
              <a:defRPr/>
            </a:pPr>
            <a:endParaRPr lang="en-GB" sz="1600" dirty="0">
              <a:cs typeface="+mn-cs"/>
            </a:endParaRPr>
          </a:p>
          <a:p>
            <a:pPr marL="285750" indent="-285750">
              <a:buFont typeface="Arial" panose="020B0604020202020204" pitchFamily="34" charset="0"/>
              <a:buChar char="•"/>
              <a:defRPr/>
            </a:pPr>
            <a:r>
              <a:rPr lang="en-GB" sz="1600" b="1" dirty="0" err="1">
                <a:cs typeface="+mn-cs"/>
              </a:rPr>
              <a:t>Tööturg</a:t>
            </a:r>
            <a:endParaRPr lang="en-GB" sz="1600" b="1" dirty="0">
              <a:cs typeface="+mn-cs"/>
            </a:endParaRPr>
          </a:p>
          <a:p>
            <a:pPr marL="285750" indent="-285750">
              <a:buFontTx/>
              <a:buChar char="-"/>
              <a:defRPr/>
            </a:pPr>
            <a:r>
              <a:rPr lang="en-GB" sz="1600" dirty="0" err="1">
                <a:cs typeface="+mn-cs"/>
              </a:rPr>
              <a:t>Suurendada</a:t>
            </a:r>
            <a:r>
              <a:rPr lang="en-GB" sz="1600" dirty="0">
                <a:cs typeface="+mn-cs"/>
              </a:rPr>
              <a:t> </a:t>
            </a:r>
            <a:r>
              <a:rPr lang="en-GB" sz="1600" dirty="0" err="1">
                <a:cs typeface="+mn-cs"/>
              </a:rPr>
              <a:t>tööturul</a:t>
            </a:r>
            <a:r>
              <a:rPr lang="en-GB" sz="1600" dirty="0">
                <a:cs typeface="+mn-cs"/>
              </a:rPr>
              <a:t> </a:t>
            </a:r>
            <a:r>
              <a:rPr lang="en-GB" sz="1600" dirty="0" err="1">
                <a:cs typeface="+mn-cs"/>
              </a:rPr>
              <a:t>osalemist</a:t>
            </a:r>
            <a:r>
              <a:rPr lang="en-GB" sz="1600" dirty="0">
                <a:cs typeface="+mn-cs"/>
              </a:rPr>
              <a:t> </a:t>
            </a:r>
            <a:r>
              <a:rPr lang="en-GB" sz="1600" dirty="0" err="1">
                <a:cs typeface="+mn-cs"/>
              </a:rPr>
              <a:t>töövõimereformi</a:t>
            </a:r>
            <a:r>
              <a:rPr lang="en-GB" sz="1600" dirty="0">
                <a:cs typeface="+mn-cs"/>
              </a:rPr>
              <a:t> </a:t>
            </a:r>
            <a:r>
              <a:rPr lang="en-GB" sz="1600" dirty="0" err="1">
                <a:cs typeface="+mn-cs"/>
              </a:rPr>
              <a:t>rakendamise</a:t>
            </a:r>
            <a:r>
              <a:rPr lang="en-GB" sz="1600" dirty="0">
                <a:cs typeface="+mn-cs"/>
              </a:rPr>
              <a:t> </a:t>
            </a:r>
            <a:r>
              <a:rPr lang="en-GB" sz="1600" dirty="0" err="1">
                <a:cs typeface="+mn-cs"/>
              </a:rPr>
              <a:t>teel</a:t>
            </a:r>
            <a:endParaRPr lang="en-GB" sz="1600" dirty="0">
              <a:cs typeface="+mn-cs"/>
            </a:endParaRPr>
          </a:p>
          <a:p>
            <a:pPr marL="285750" indent="-285750">
              <a:buFontTx/>
              <a:buChar char="-"/>
              <a:defRPr/>
            </a:pPr>
            <a:r>
              <a:rPr lang="en-GB" sz="1600" dirty="0" err="1">
                <a:cs typeface="+mn-cs"/>
              </a:rPr>
              <a:t>Suurendada</a:t>
            </a:r>
            <a:r>
              <a:rPr lang="en-GB" sz="1600" dirty="0">
                <a:cs typeface="+mn-cs"/>
              </a:rPr>
              <a:t> </a:t>
            </a:r>
            <a:r>
              <a:rPr lang="en-GB" sz="1600" dirty="0" err="1">
                <a:cs typeface="+mn-cs"/>
              </a:rPr>
              <a:t>madalapalgalistele</a:t>
            </a:r>
            <a:r>
              <a:rPr lang="en-GB" sz="1600" dirty="0">
                <a:cs typeface="+mn-cs"/>
              </a:rPr>
              <a:t> </a:t>
            </a:r>
            <a:r>
              <a:rPr lang="en-GB" sz="1600" dirty="0" err="1">
                <a:cs typeface="+mn-cs"/>
              </a:rPr>
              <a:t>töötajatele</a:t>
            </a:r>
            <a:r>
              <a:rPr lang="en-GB" sz="1600" dirty="0">
                <a:cs typeface="+mn-cs"/>
              </a:rPr>
              <a:t> </a:t>
            </a:r>
            <a:r>
              <a:rPr lang="en-GB" sz="1600" dirty="0" err="1">
                <a:cs typeface="+mn-cs"/>
              </a:rPr>
              <a:t>suunatud</a:t>
            </a:r>
            <a:r>
              <a:rPr lang="en-GB" sz="1600" dirty="0">
                <a:cs typeface="+mn-cs"/>
              </a:rPr>
              <a:t> </a:t>
            </a:r>
            <a:r>
              <a:rPr lang="en-GB" sz="1600" dirty="0" err="1">
                <a:cs typeface="+mn-cs"/>
              </a:rPr>
              <a:t>meetmete</a:t>
            </a:r>
            <a:r>
              <a:rPr lang="en-GB" sz="1600" dirty="0">
                <a:cs typeface="+mn-cs"/>
              </a:rPr>
              <a:t> </a:t>
            </a:r>
            <a:r>
              <a:rPr lang="en-GB" sz="1600" dirty="0" err="1">
                <a:cs typeface="+mn-cs"/>
              </a:rPr>
              <a:t>kaudu</a:t>
            </a:r>
            <a:r>
              <a:rPr lang="en-GB" sz="1600" dirty="0">
                <a:cs typeface="+mn-cs"/>
              </a:rPr>
              <a:t> </a:t>
            </a:r>
            <a:r>
              <a:rPr lang="en-GB" sz="1600" dirty="0" err="1">
                <a:cs typeface="+mn-cs"/>
              </a:rPr>
              <a:t>stiimuleid</a:t>
            </a:r>
            <a:r>
              <a:rPr lang="en-GB" sz="1600" dirty="0">
                <a:cs typeface="+mn-cs"/>
              </a:rPr>
              <a:t> </a:t>
            </a:r>
            <a:r>
              <a:rPr lang="en-GB" sz="1600" dirty="0" err="1">
                <a:cs typeface="+mn-cs"/>
              </a:rPr>
              <a:t>töötamiseks</a:t>
            </a:r>
            <a:endParaRPr lang="en-GB" sz="1600" dirty="0">
              <a:cs typeface="+mn-cs"/>
            </a:endParaRPr>
          </a:p>
          <a:p>
            <a:pPr marL="285750" indent="-285750">
              <a:buFontTx/>
              <a:buChar char="-"/>
              <a:defRPr/>
            </a:pPr>
            <a:r>
              <a:rPr lang="en-GB" sz="1600" dirty="0" err="1">
                <a:cs typeface="+mn-cs"/>
              </a:rPr>
              <a:t>Võtta</a:t>
            </a:r>
            <a:r>
              <a:rPr lang="en-GB" sz="1600" dirty="0">
                <a:cs typeface="+mn-cs"/>
              </a:rPr>
              <a:t> </a:t>
            </a:r>
            <a:r>
              <a:rPr lang="en-GB" sz="1600" dirty="0" err="1">
                <a:cs typeface="+mn-cs"/>
              </a:rPr>
              <a:t>meetmeid</a:t>
            </a:r>
            <a:r>
              <a:rPr lang="en-GB" sz="1600" dirty="0">
                <a:cs typeface="+mn-cs"/>
              </a:rPr>
              <a:t> </a:t>
            </a:r>
            <a:r>
              <a:rPr lang="en-GB" sz="1600" dirty="0" err="1">
                <a:cs typeface="+mn-cs"/>
              </a:rPr>
              <a:t>soolise</a:t>
            </a:r>
            <a:r>
              <a:rPr lang="en-GB" sz="1600" dirty="0">
                <a:cs typeface="+mn-cs"/>
              </a:rPr>
              <a:t> </a:t>
            </a:r>
            <a:r>
              <a:rPr lang="en-GB" sz="1600" dirty="0" err="1">
                <a:cs typeface="+mn-cs"/>
              </a:rPr>
              <a:t>palgalõhe</a:t>
            </a:r>
            <a:r>
              <a:rPr lang="en-GB" sz="1600" dirty="0">
                <a:cs typeface="+mn-cs"/>
              </a:rPr>
              <a:t> </a:t>
            </a:r>
            <a:r>
              <a:rPr lang="en-GB" sz="1600" dirty="0" err="1">
                <a:cs typeface="+mn-cs"/>
              </a:rPr>
              <a:t>vähendamiseks</a:t>
            </a:r>
            <a:endParaRPr lang="en-GB" sz="1600" dirty="0">
              <a:cs typeface="+mn-cs"/>
            </a:endParaRPr>
          </a:p>
          <a:p>
            <a:pPr marL="285750" indent="-285750">
              <a:buFontTx/>
              <a:buChar char="-"/>
              <a:defRPr/>
            </a:pPr>
            <a:r>
              <a:rPr lang="en-GB" sz="1600" dirty="0" err="1">
                <a:cs typeface="+mn-cs"/>
              </a:rPr>
              <a:t>Tagada</a:t>
            </a:r>
            <a:r>
              <a:rPr lang="en-GB" sz="1600" dirty="0">
                <a:cs typeface="+mn-cs"/>
              </a:rPr>
              <a:t> </a:t>
            </a:r>
            <a:r>
              <a:rPr lang="en-GB" sz="1600" dirty="0" err="1">
                <a:cs typeface="+mn-cs"/>
              </a:rPr>
              <a:t>kvaliteetsed</a:t>
            </a:r>
            <a:r>
              <a:rPr lang="en-GB" sz="1600" dirty="0">
                <a:cs typeface="+mn-cs"/>
              </a:rPr>
              <a:t> </a:t>
            </a:r>
            <a:r>
              <a:rPr lang="en-GB" sz="1600" dirty="0" err="1">
                <a:cs typeface="+mn-cs"/>
              </a:rPr>
              <a:t>sotsiaal</a:t>
            </a:r>
            <a:r>
              <a:rPr lang="en-GB" sz="1600" dirty="0">
                <a:cs typeface="+mn-cs"/>
              </a:rPr>
              <a:t>- ja </a:t>
            </a:r>
            <a:r>
              <a:rPr lang="en-GB" sz="1600" dirty="0" err="1">
                <a:cs typeface="+mn-cs"/>
              </a:rPr>
              <a:t>lastehoiuteenused</a:t>
            </a:r>
            <a:r>
              <a:rPr lang="en-GB" sz="1600" dirty="0">
                <a:cs typeface="+mn-cs"/>
              </a:rPr>
              <a:t> </a:t>
            </a:r>
            <a:r>
              <a:rPr lang="en-GB" sz="1600" dirty="0" err="1">
                <a:cs typeface="+mn-cs"/>
              </a:rPr>
              <a:t>kohalikul</a:t>
            </a:r>
            <a:r>
              <a:rPr lang="en-GB" sz="1600" dirty="0">
                <a:cs typeface="+mn-cs"/>
              </a:rPr>
              <a:t> </a:t>
            </a:r>
            <a:r>
              <a:rPr lang="en-GB" sz="1600" dirty="0" err="1">
                <a:cs typeface="+mn-cs"/>
              </a:rPr>
              <a:t>tasandil</a:t>
            </a:r>
            <a:endParaRPr lang="en-GB" sz="1600" dirty="0">
              <a:cs typeface="+mn-cs"/>
            </a:endParaRPr>
          </a:p>
          <a:p>
            <a:pPr>
              <a:defRPr/>
            </a:pPr>
            <a:endParaRPr lang="en-GB" sz="1600" dirty="0">
              <a:cs typeface="+mn-cs"/>
            </a:endParaRPr>
          </a:p>
          <a:p>
            <a:pPr marL="285750" indent="-285750">
              <a:buFont typeface="Arial" panose="020B0604020202020204" pitchFamily="34" charset="0"/>
              <a:buChar char="•"/>
              <a:defRPr/>
            </a:pPr>
            <a:r>
              <a:rPr lang="en-GB" sz="1600" b="1" dirty="0" err="1">
                <a:cs typeface="+mn-cs"/>
              </a:rPr>
              <a:t>Haridus</a:t>
            </a:r>
            <a:r>
              <a:rPr lang="en-GB" sz="1600" b="1" dirty="0">
                <a:cs typeface="+mn-cs"/>
              </a:rPr>
              <a:t> </a:t>
            </a:r>
            <a:r>
              <a:rPr lang="en-GB" sz="1600" b="1" dirty="0" err="1">
                <a:cs typeface="+mn-cs"/>
              </a:rPr>
              <a:t>ja</a:t>
            </a:r>
            <a:r>
              <a:rPr lang="en-GB" sz="1600" b="1" dirty="0">
                <a:cs typeface="+mn-cs"/>
              </a:rPr>
              <a:t> </a:t>
            </a:r>
            <a:r>
              <a:rPr lang="en-GB" sz="1600" b="1" dirty="0" err="1">
                <a:cs typeface="+mn-cs"/>
              </a:rPr>
              <a:t>teadus</a:t>
            </a:r>
            <a:endParaRPr lang="en-GB" sz="1600" b="1" dirty="0">
              <a:cs typeface="+mn-cs"/>
            </a:endParaRPr>
          </a:p>
          <a:p>
            <a:pPr marL="285750" indent="-285750">
              <a:buFontTx/>
              <a:buChar char="-"/>
              <a:defRPr/>
            </a:pPr>
            <a:r>
              <a:rPr lang="en-GB" sz="1600" dirty="0" err="1">
                <a:cs typeface="+mn-cs"/>
              </a:rPr>
              <a:t>Suurendada</a:t>
            </a:r>
            <a:r>
              <a:rPr lang="en-GB" sz="1600" dirty="0">
                <a:cs typeface="+mn-cs"/>
              </a:rPr>
              <a:t> </a:t>
            </a:r>
            <a:r>
              <a:rPr lang="en-GB" sz="1600" dirty="0" err="1">
                <a:cs typeface="+mn-cs"/>
              </a:rPr>
              <a:t>osalemist</a:t>
            </a:r>
            <a:r>
              <a:rPr lang="en-GB" sz="1600" dirty="0">
                <a:cs typeface="+mn-cs"/>
              </a:rPr>
              <a:t> </a:t>
            </a:r>
            <a:r>
              <a:rPr lang="en-GB" sz="1600" dirty="0" err="1">
                <a:cs typeface="+mn-cs"/>
              </a:rPr>
              <a:t>kutsehariduses</a:t>
            </a:r>
            <a:r>
              <a:rPr lang="en-GB" sz="1600" dirty="0">
                <a:cs typeface="+mn-cs"/>
              </a:rPr>
              <a:t> </a:t>
            </a:r>
            <a:r>
              <a:rPr lang="en-GB" sz="1600" dirty="0" err="1">
                <a:cs typeface="+mn-cs"/>
              </a:rPr>
              <a:t>ja</a:t>
            </a:r>
            <a:r>
              <a:rPr lang="en-GB" sz="1600" dirty="0">
                <a:cs typeface="+mn-cs"/>
              </a:rPr>
              <a:t> –</a:t>
            </a:r>
            <a:r>
              <a:rPr lang="en-GB" sz="1600" dirty="0" err="1">
                <a:cs typeface="+mn-cs"/>
              </a:rPr>
              <a:t>koolituses</a:t>
            </a:r>
            <a:r>
              <a:rPr lang="en-GB" sz="1600" dirty="0">
                <a:cs typeface="+mn-cs"/>
              </a:rPr>
              <a:t> </a:t>
            </a:r>
            <a:r>
              <a:rPr lang="en-GB" sz="1600" dirty="0" err="1">
                <a:cs typeface="+mn-cs"/>
              </a:rPr>
              <a:t>ning</a:t>
            </a:r>
            <a:r>
              <a:rPr lang="en-GB" sz="1600" dirty="0">
                <a:cs typeface="+mn-cs"/>
              </a:rPr>
              <a:t> </a:t>
            </a:r>
            <a:r>
              <a:rPr lang="en-GB" sz="1600" dirty="0" err="1">
                <a:cs typeface="+mn-cs"/>
              </a:rPr>
              <a:t>parandada</a:t>
            </a:r>
            <a:r>
              <a:rPr lang="en-GB" sz="1600" dirty="0">
                <a:cs typeface="+mn-cs"/>
              </a:rPr>
              <a:t> </a:t>
            </a:r>
            <a:r>
              <a:rPr lang="en-GB" sz="1600" dirty="0" err="1">
                <a:cs typeface="+mn-cs"/>
              </a:rPr>
              <a:t>nende</a:t>
            </a:r>
            <a:r>
              <a:rPr lang="en-GB" sz="1600" dirty="0">
                <a:cs typeface="+mn-cs"/>
              </a:rPr>
              <a:t> </a:t>
            </a:r>
            <a:r>
              <a:rPr lang="en-GB" sz="1600" dirty="0" err="1">
                <a:cs typeface="+mn-cs"/>
              </a:rPr>
              <a:t>vastavust</a:t>
            </a:r>
            <a:r>
              <a:rPr lang="en-GB" sz="1600" dirty="0">
                <a:cs typeface="+mn-cs"/>
              </a:rPr>
              <a:t> </a:t>
            </a:r>
            <a:r>
              <a:rPr lang="en-GB" sz="1600" dirty="0" err="1">
                <a:cs typeface="+mn-cs"/>
              </a:rPr>
              <a:t>tööturu</a:t>
            </a:r>
            <a:r>
              <a:rPr lang="en-GB" sz="1600" dirty="0">
                <a:cs typeface="+mn-cs"/>
              </a:rPr>
              <a:t> </a:t>
            </a:r>
            <a:r>
              <a:rPr lang="en-GB" sz="1600" dirty="0" err="1">
                <a:cs typeface="+mn-cs"/>
              </a:rPr>
              <a:t>vajadustele</a:t>
            </a:r>
            <a:r>
              <a:rPr lang="en-GB" sz="1600" dirty="0">
                <a:cs typeface="+mn-cs"/>
              </a:rPr>
              <a:t>, </a:t>
            </a:r>
            <a:r>
              <a:rPr lang="en-GB" sz="1600" dirty="0" err="1">
                <a:cs typeface="+mn-cs"/>
              </a:rPr>
              <a:t>eelkõige</a:t>
            </a:r>
            <a:r>
              <a:rPr lang="en-GB" sz="1600" dirty="0">
                <a:cs typeface="+mn-cs"/>
              </a:rPr>
              <a:t> </a:t>
            </a:r>
            <a:r>
              <a:rPr lang="en-GB" sz="1600" dirty="0" err="1">
                <a:cs typeface="+mn-cs"/>
              </a:rPr>
              <a:t>parandades</a:t>
            </a:r>
            <a:r>
              <a:rPr lang="en-GB" sz="1600" dirty="0">
                <a:cs typeface="+mn-cs"/>
              </a:rPr>
              <a:t> </a:t>
            </a:r>
            <a:r>
              <a:rPr lang="en-GB" sz="1600" dirty="0" err="1">
                <a:cs typeface="+mn-cs"/>
              </a:rPr>
              <a:t>õpipoisiõppe</a:t>
            </a:r>
            <a:r>
              <a:rPr lang="en-GB" sz="1600" dirty="0">
                <a:cs typeface="+mn-cs"/>
              </a:rPr>
              <a:t> </a:t>
            </a:r>
            <a:r>
              <a:rPr lang="en-GB" sz="1600" dirty="0" err="1">
                <a:cs typeface="+mn-cs"/>
              </a:rPr>
              <a:t>kättesaadavust</a:t>
            </a:r>
            <a:endParaRPr lang="en-GB" sz="1600" dirty="0">
              <a:cs typeface="+mn-cs"/>
            </a:endParaRPr>
          </a:p>
          <a:p>
            <a:pPr marL="285750" indent="-285750">
              <a:buFontTx/>
              <a:buChar char="-"/>
              <a:defRPr/>
            </a:pPr>
            <a:r>
              <a:rPr lang="en-GB" sz="1600" dirty="0" err="1">
                <a:cs typeface="+mn-cs"/>
              </a:rPr>
              <a:t>Teadusuuringutele</a:t>
            </a:r>
            <a:r>
              <a:rPr lang="en-GB" sz="1600" dirty="0">
                <a:cs typeface="+mn-cs"/>
              </a:rPr>
              <a:t> ja </a:t>
            </a:r>
            <a:r>
              <a:rPr lang="en-GB" sz="1600" dirty="0" err="1">
                <a:cs typeface="+mn-cs"/>
              </a:rPr>
              <a:t>innovatsioonile</a:t>
            </a:r>
            <a:r>
              <a:rPr lang="en-GB" sz="1600" dirty="0">
                <a:cs typeface="+mn-cs"/>
              </a:rPr>
              <a:t> </a:t>
            </a:r>
            <a:r>
              <a:rPr lang="en-GB" sz="1600" dirty="0" err="1">
                <a:cs typeface="+mn-cs"/>
              </a:rPr>
              <a:t>avaliku</a:t>
            </a:r>
            <a:r>
              <a:rPr lang="en-GB" sz="1600" dirty="0">
                <a:cs typeface="+mn-cs"/>
              </a:rPr>
              <a:t> </a:t>
            </a:r>
            <a:r>
              <a:rPr lang="en-GB" sz="1600" dirty="0" err="1">
                <a:cs typeface="+mn-cs"/>
              </a:rPr>
              <a:t>sektori</a:t>
            </a:r>
            <a:r>
              <a:rPr lang="en-GB" sz="1600" dirty="0">
                <a:cs typeface="+mn-cs"/>
              </a:rPr>
              <a:t> </a:t>
            </a:r>
            <a:r>
              <a:rPr lang="en-GB" sz="1600" dirty="0" err="1">
                <a:cs typeface="+mn-cs"/>
              </a:rPr>
              <a:t>toetuse</a:t>
            </a:r>
            <a:r>
              <a:rPr lang="en-GB" sz="1600" dirty="0">
                <a:cs typeface="+mn-cs"/>
              </a:rPr>
              <a:t> </a:t>
            </a:r>
            <a:r>
              <a:rPr lang="en-GB" sz="1600" dirty="0" err="1">
                <a:cs typeface="+mn-cs"/>
              </a:rPr>
              <a:t>andmisel</a:t>
            </a:r>
            <a:r>
              <a:rPr lang="en-GB" sz="1600" dirty="0">
                <a:cs typeface="+mn-cs"/>
              </a:rPr>
              <a:t> </a:t>
            </a:r>
            <a:r>
              <a:rPr lang="en-GB" sz="1600" dirty="0" err="1">
                <a:cs typeface="+mn-cs"/>
              </a:rPr>
              <a:t>keskenduda</a:t>
            </a:r>
            <a:r>
              <a:rPr lang="en-GB" sz="1600" dirty="0">
                <a:cs typeface="+mn-cs"/>
              </a:rPr>
              <a:t> </a:t>
            </a:r>
            <a:r>
              <a:rPr lang="en-GB" sz="1600" dirty="0" err="1">
                <a:cs typeface="+mn-cs"/>
              </a:rPr>
              <a:t>piiratud</a:t>
            </a:r>
            <a:r>
              <a:rPr lang="en-GB" sz="1600" dirty="0">
                <a:cs typeface="+mn-cs"/>
              </a:rPr>
              <a:t> </a:t>
            </a:r>
            <a:r>
              <a:rPr lang="en-GB" sz="1600" dirty="0" err="1">
                <a:cs typeface="+mn-cs"/>
              </a:rPr>
              <a:t>hulgale</a:t>
            </a:r>
            <a:r>
              <a:rPr lang="en-GB" sz="1600" dirty="0">
                <a:cs typeface="+mn-cs"/>
              </a:rPr>
              <a:t> </a:t>
            </a:r>
            <a:r>
              <a:rPr lang="en-GB" sz="1600" dirty="0" err="1">
                <a:cs typeface="+mn-cs"/>
              </a:rPr>
              <a:t>nutika</a:t>
            </a:r>
            <a:r>
              <a:rPr lang="en-GB" sz="1600" dirty="0">
                <a:cs typeface="+mn-cs"/>
              </a:rPr>
              <a:t> </a:t>
            </a:r>
            <a:r>
              <a:rPr lang="en-GB" sz="1600" dirty="0" err="1">
                <a:cs typeface="+mn-cs"/>
              </a:rPr>
              <a:t>spetsialiseerumise</a:t>
            </a:r>
            <a:r>
              <a:rPr lang="en-GB" sz="1600" dirty="0">
                <a:cs typeface="+mn-cs"/>
              </a:rPr>
              <a:t> </a:t>
            </a:r>
            <a:r>
              <a:rPr lang="en-GB" sz="1600" dirty="0" err="1">
                <a:cs typeface="+mn-cs"/>
              </a:rPr>
              <a:t>valdkondadele</a:t>
            </a:r>
            <a:endParaRPr lang="en-GB" sz="1600" dirty="0">
              <a:cs typeface="+mn-cs"/>
            </a:endParaRPr>
          </a:p>
          <a:p>
            <a:pPr>
              <a:defRPr/>
            </a:pPr>
            <a:endParaRPr lang="en-GB" sz="1600" dirty="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5288" y="1196975"/>
            <a:ext cx="8229600" cy="936625"/>
          </a:xfrm>
        </p:spPr>
        <p:txBody>
          <a:bodyPr/>
          <a:lstStyle/>
          <a:p>
            <a:r>
              <a:rPr lang="et-EE" sz="2600" smtClean="0"/>
              <a:t>Hinnang Eesti stabiilsusprogrammile</a:t>
            </a:r>
          </a:p>
        </p:txBody>
      </p:sp>
      <p:sp>
        <p:nvSpPr>
          <p:cNvPr id="71683" name="Rectangle 3"/>
          <p:cNvSpPr>
            <a:spLocks noGrp="1" noChangeArrowheads="1"/>
          </p:cNvSpPr>
          <p:nvPr>
            <p:ph type="body" idx="1"/>
          </p:nvPr>
        </p:nvSpPr>
        <p:spPr>
          <a:xfrm>
            <a:off x="468313" y="2060575"/>
            <a:ext cx="8229600" cy="4537075"/>
          </a:xfrm>
        </p:spPr>
        <p:txBody>
          <a:bodyPr/>
          <a:lstStyle/>
          <a:p>
            <a:pPr>
              <a:buClr>
                <a:srgbClr val="006699"/>
              </a:buClr>
            </a:pPr>
            <a:r>
              <a:rPr lang="et-EE" i="0" dirty="0" smtClean="0"/>
              <a:t>Struktuurne eelarvepositsioon</a:t>
            </a:r>
            <a:endParaRPr lang="en-GB" i="0" dirty="0" smtClean="0"/>
          </a:p>
          <a:p>
            <a:pPr marL="0" indent="0">
              <a:buClr>
                <a:srgbClr val="006699"/>
              </a:buClr>
              <a:buNone/>
            </a:pPr>
            <a:r>
              <a:rPr lang="en-GB" i="0" dirty="0"/>
              <a:t>	</a:t>
            </a:r>
            <a:r>
              <a:rPr lang="en-GB" i="0" dirty="0" smtClean="0"/>
              <a:t>	</a:t>
            </a:r>
          </a:p>
          <a:p>
            <a:pPr marL="0" indent="0">
              <a:buClr>
                <a:srgbClr val="006699"/>
              </a:buClr>
              <a:buNone/>
            </a:pPr>
            <a:endParaRPr lang="en-GB" b="1" i="0" dirty="0"/>
          </a:p>
          <a:p>
            <a:pPr marL="0" indent="0">
              <a:buClr>
                <a:srgbClr val="006699"/>
              </a:buClr>
              <a:buNone/>
            </a:pPr>
            <a:endParaRPr lang="et-EE" b="1" i="0" dirty="0" smtClean="0"/>
          </a:p>
          <a:p>
            <a:pPr>
              <a:buClr>
                <a:srgbClr val="006699"/>
              </a:buClr>
            </a:pPr>
            <a:endParaRPr lang="en-GB" i="0" dirty="0" smtClean="0"/>
          </a:p>
          <a:p>
            <a:pPr>
              <a:buClr>
                <a:srgbClr val="006699"/>
              </a:buClr>
            </a:pPr>
            <a:endParaRPr lang="en-GB" i="0" dirty="0"/>
          </a:p>
          <a:p>
            <a:pPr>
              <a:buClr>
                <a:srgbClr val="006699"/>
              </a:buClr>
            </a:pPr>
            <a:r>
              <a:rPr lang="en-GB" i="0" dirty="0" smtClean="0"/>
              <a:t>Risk, et 2016 </a:t>
            </a:r>
            <a:r>
              <a:rPr lang="en-GB" i="0" dirty="0" err="1" smtClean="0"/>
              <a:t>tekib</a:t>
            </a:r>
            <a:r>
              <a:rPr lang="en-GB" i="0" dirty="0" smtClean="0"/>
              <a:t> </a:t>
            </a:r>
            <a:r>
              <a:rPr lang="en-GB" i="0" dirty="0" err="1" smtClean="0"/>
              <a:t>kõrvalekalle</a:t>
            </a:r>
            <a:r>
              <a:rPr lang="en-GB" i="0" dirty="0" smtClean="0"/>
              <a:t> SKP </a:t>
            </a:r>
            <a:r>
              <a:rPr lang="en-GB" i="0" dirty="0" err="1" smtClean="0"/>
              <a:t>reeglitest</a:t>
            </a:r>
            <a:endParaRPr lang="en-GB" i="0" dirty="0" smtClean="0"/>
          </a:p>
          <a:p>
            <a:pPr lvl="1">
              <a:buClr>
                <a:srgbClr val="006699"/>
              </a:buClr>
            </a:pPr>
            <a:r>
              <a:rPr lang="et-EE" i="0" dirty="0"/>
              <a:t>2015-2016 </a:t>
            </a:r>
            <a:r>
              <a:rPr lang="et-EE" i="0" dirty="0" smtClean="0"/>
              <a:t>puudujääk </a:t>
            </a:r>
            <a:r>
              <a:rPr lang="et-EE" i="0" dirty="0"/>
              <a:t>-0,3% (lubatud 0,25%)</a:t>
            </a:r>
          </a:p>
          <a:p>
            <a:pPr lvl="1">
              <a:buClr>
                <a:srgbClr val="006699"/>
              </a:buClr>
            </a:pPr>
            <a:r>
              <a:rPr lang="et-EE" i="0" dirty="0" smtClean="0"/>
              <a:t>Kõrvalekalle ei ohusta riigirahanduse jätkusuutlikkust</a:t>
            </a:r>
          </a:p>
        </p:txBody>
      </p:sp>
      <p:graphicFrame>
        <p:nvGraphicFramePr>
          <p:cNvPr id="2" name="Table 1"/>
          <p:cNvGraphicFramePr>
            <a:graphicFrameLocks noGrp="1"/>
          </p:cNvGraphicFramePr>
          <p:nvPr>
            <p:extLst>
              <p:ext uri="{D42A27DB-BD31-4B8C-83A1-F6EECF244321}">
                <p14:modId xmlns:p14="http://schemas.microsoft.com/office/powerpoint/2010/main" val="2302003953"/>
              </p:ext>
            </p:extLst>
          </p:nvPr>
        </p:nvGraphicFramePr>
        <p:xfrm>
          <a:off x="899592" y="2564904"/>
          <a:ext cx="7344816" cy="1749394"/>
        </p:xfrm>
        <a:graphic>
          <a:graphicData uri="http://schemas.openxmlformats.org/drawingml/2006/table">
            <a:tbl>
              <a:tblPr firstRow="1" bandRow="1">
                <a:tableStyleId>{5C22544A-7EE6-4342-B048-85BDC9FD1C3A}</a:tableStyleId>
              </a:tblPr>
              <a:tblGrid>
                <a:gridCol w="1156384"/>
                <a:gridCol w="2011968"/>
                <a:gridCol w="2160240"/>
                <a:gridCol w="2016224"/>
              </a:tblGrid>
              <a:tr h="936104">
                <a:tc>
                  <a:txBody>
                    <a:bodyPr/>
                    <a:lstStyle/>
                    <a:p>
                      <a:endParaRPr lang="en-GB" dirty="0"/>
                    </a:p>
                  </a:txBody>
                  <a:tcPr/>
                </a:tc>
                <a:tc>
                  <a:txBody>
                    <a:bodyPr/>
                    <a:lstStyle/>
                    <a:p>
                      <a:r>
                        <a:rPr lang="en-GB" dirty="0" smtClean="0">
                          <a:solidFill>
                            <a:srgbClr val="006699"/>
                          </a:solidFill>
                        </a:rPr>
                        <a:t>EK </a:t>
                      </a:r>
                      <a:r>
                        <a:rPr lang="en-GB" dirty="0" err="1" smtClean="0">
                          <a:solidFill>
                            <a:srgbClr val="006699"/>
                          </a:solidFill>
                        </a:rPr>
                        <a:t>kevad-prognoos</a:t>
                      </a:r>
                      <a:endParaRPr lang="en-GB" dirty="0">
                        <a:solidFill>
                          <a:srgbClr val="006699"/>
                        </a:solidFill>
                      </a:endParaRPr>
                    </a:p>
                  </a:txBody>
                  <a:tcPr/>
                </a:tc>
                <a:tc>
                  <a:txBody>
                    <a:bodyPr/>
                    <a:lstStyle/>
                    <a:p>
                      <a:r>
                        <a:rPr lang="en-GB" dirty="0" smtClean="0">
                          <a:solidFill>
                            <a:srgbClr val="006699"/>
                          </a:solidFill>
                        </a:rPr>
                        <a:t>EK </a:t>
                      </a:r>
                      <a:r>
                        <a:rPr lang="en-GB" dirty="0" err="1" smtClean="0">
                          <a:solidFill>
                            <a:srgbClr val="006699"/>
                          </a:solidFill>
                        </a:rPr>
                        <a:t>täpsustatud</a:t>
                      </a:r>
                      <a:r>
                        <a:rPr lang="en-GB" dirty="0" smtClean="0">
                          <a:solidFill>
                            <a:srgbClr val="006699"/>
                          </a:solidFill>
                        </a:rPr>
                        <a:t> </a:t>
                      </a:r>
                      <a:r>
                        <a:rPr lang="en-GB" dirty="0" err="1" smtClean="0">
                          <a:solidFill>
                            <a:srgbClr val="006699"/>
                          </a:solidFill>
                        </a:rPr>
                        <a:t>hinnang</a:t>
                      </a:r>
                      <a:endParaRPr lang="en-GB" dirty="0">
                        <a:solidFill>
                          <a:srgbClr val="006699"/>
                        </a:solidFill>
                      </a:endParaRPr>
                    </a:p>
                  </a:txBody>
                  <a:tcPr/>
                </a:tc>
                <a:tc>
                  <a:txBody>
                    <a:bodyPr/>
                    <a:lstStyle/>
                    <a:p>
                      <a:r>
                        <a:rPr lang="en-GB" dirty="0" smtClean="0">
                          <a:solidFill>
                            <a:srgbClr val="006699"/>
                          </a:solidFill>
                        </a:rPr>
                        <a:t>RM </a:t>
                      </a:r>
                      <a:r>
                        <a:rPr lang="en-GB" dirty="0" err="1" smtClean="0">
                          <a:solidFill>
                            <a:srgbClr val="006699"/>
                          </a:solidFill>
                        </a:rPr>
                        <a:t>hinnang</a:t>
                      </a:r>
                      <a:endParaRPr lang="en-GB" dirty="0">
                        <a:solidFill>
                          <a:srgbClr val="006699"/>
                        </a:solidFill>
                      </a:endParaRPr>
                    </a:p>
                  </a:txBody>
                  <a:tcPr/>
                </a:tc>
              </a:tr>
              <a:tr h="406645">
                <a:tc>
                  <a:txBody>
                    <a:bodyPr/>
                    <a:lstStyle/>
                    <a:p>
                      <a:r>
                        <a:rPr lang="en-GB" dirty="0" smtClean="0">
                          <a:solidFill>
                            <a:srgbClr val="006699"/>
                          </a:solidFill>
                        </a:rPr>
                        <a:t>2015</a:t>
                      </a:r>
                      <a:endParaRPr lang="en-GB" dirty="0">
                        <a:solidFill>
                          <a:srgbClr val="006699"/>
                        </a:solidFill>
                      </a:endParaRPr>
                    </a:p>
                  </a:txBody>
                  <a:tcPr/>
                </a:tc>
                <a:tc>
                  <a:txBody>
                    <a:bodyPr/>
                    <a:lstStyle/>
                    <a:p>
                      <a:r>
                        <a:rPr lang="et-EE" b="1" i="0" dirty="0" smtClean="0">
                          <a:solidFill>
                            <a:srgbClr val="006699"/>
                          </a:solidFill>
                        </a:rPr>
                        <a:t>-0,4%</a:t>
                      </a:r>
                      <a:endParaRPr lang="en-GB" dirty="0">
                        <a:solidFill>
                          <a:srgbClr val="006699"/>
                        </a:solidFill>
                      </a:endParaRPr>
                    </a:p>
                  </a:txBody>
                  <a:tcPr/>
                </a:tc>
                <a:tc>
                  <a:txBody>
                    <a:bodyPr/>
                    <a:lstStyle/>
                    <a:p>
                      <a:r>
                        <a:rPr lang="et-EE" b="1" i="0" dirty="0" smtClean="0">
                          <a:solidFill>
                            <a:srgbClr val="006699"/>
                          </a:solidFill>
                        </a:rPr>
                        <a:t>-0,4%</a:t>
                      </a:r>
                      <a:endParaRPr lang="en-GB" dirty="0">
                        <a:solidFill>
                          <a:srgbClr val="006699"/>
                        </a:solidFill>
                      </a:endParaRPr>
                    </a:p>
                  </a:txBody>
                  <a:tcPr/>
                </a:tc>
                <a:tc>
                  <a:txBody>
                    <a:bodyPr/>
                    <a:lstStyle/>
                    <a:p>
                      <a:r>
                        <a:rPr lang="en-GB" b="1" i="0" dirty="0" smtClean="0">
                          <a:solidFill>
                            <a:srgbClr val="006699"/>
                          </a:solidFill>
                        </a:rPr>
                        <a:t>0%</a:t>
                      </a:r>
                      <a:endParaRPr lang="en-GB" dirty="0">
                        <a:solidFill>
                          <a:srgbClr val="006699"/>
                        </a:solidFill>
                      </a:endParaRPr>
                    </a:p>
                  </a:txBody>
                  <a:tcPr/>
                </a:tc>
              </a:tr>
              <a:tr h="406645">
                <a:tc>
                  <a:txBody>
                    <a:bodyPr/>
                    <a:lstStyle/>
                    <a:p>
                      <a:r>
                        <a:rPr lang="en-GB" dirty="0" smtClean="0">
                          <a:solidFill>
                            <a:srgbClr val="006699"/>
                          </a:solidFill>
                        </a:rPr>
                        <a:t>2016</a:t>
                      </a:r>
                      <a:endParaRPr lang="en-GB" dirty="0">
                        <a:solidFill>
                          <a:srgbClr val="006699"/>
                        </a:solidFill>
                      </a:endParaRPr>
                    </a:p>
                  </a:txBody>
                  <a:tcPr/>
                </a:tc>
                <a:tc>
                  <a:txBody>
                    <a:bodyPr/>
                    <a:lstStyle/>
                    <a:p>
                      <a:r>
                        <a:rPr lang="et-EE" b="1" i="0" dirty="0" smtClean="0">
                          <a:solidFill>
                            <a:srgbClr val="FF0000"/>
                          </a:solidFill>
                        </a:rPr>
                        <a:t>-0,7%</a:t>
                      </a:r>
                      <a:endParaRPr lang="en-GB" dirty="0"/>
                    </a:p>
                  </a:txBody>
                  <a:tcPr/>
                </a:tc>
                <a:tc>
                  <a:txBody>
                    <a:bodyPr/>
                    <a:lstStyle/>
                    <a:p>
                      <a:r>
                        <a:rPr lang="et-EE" b="1" i="0" dirty="0" smtClean="0">
                          <a:solidFill>
                            <a:srgbClr val="006699"/>
                          </a:solidFill>
                        </a:rPr>
                        <a:t>-0,3%</a:t>
                      </a:r>
                      <a:endParaRPr lang="en-GB" dirty="0">
                        <a:solidFill>
                          <a:srgbClr val="006699"/>
                        </a:solidFill>
                      </a:endParaRPr>
                    </a:p>
                  </a:txBody>
                  <a:tcPr/>
                </a:tc>
                <a:tc>
                  <a:txBody>
                    <a:bodyPr/>
                    <a:lstStyle/>
                    <a:p>
                      <a:r>
                        <a:rPr lang="en-GB" b="1" i="0" dirty="0" smtClean="0">
                          <a:solidFill>
                            <a:srgbClr val="006699"/>
                          </a:solidFill>
                        </a:rPr>
                        <a:t>0,4%</a:t>
                      </a:r>
                      <a:endParaRPr lang="en-GB" dirty="0">
                        <a:solidFill>
                          <a:srgbClr val="006699"/>
                        </a:solidFill>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5413375" y="-11113"/>
            <a:ext cx="3816350" cy="831851"/>
          </a:xfrm>
          <a:prstGeom prst="rect">
            <a:avLst/>
          </a:prstGeom>
          <a:noFill/>
          <a:ln>
            <a:noFill/>
          </a:ln>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it-IT" altLang="en-US" b="1" i="0" dirty="0" smtClean="0">
                <a:solidFill>
                  <a:srgbClr val="FFFFFF"/>
                </a:solidFill>
                <a:effectLst>
                  <a:outerShdw blurRad="38100" dist="38100" dir="2700000" algn="tl">
                    <a:srgbClr val="000000">
                      <a:alpha val="43137"/>
                    </a:srgbClr>
                  </a:outerShdw>
                </a:effectLst>
                <a:cs typeface="+mn-cs"/>
              </a:rPr>
              <a:t>Euroopa2020 </a:t>
            </a:r>
            <a:r>
              <a:rPr lang="it-IT" altLang="en-US" b="1" i="0" dirty="0" err="1" smtClean="0">
                <a:solidFill>
                  <a:srgbClr val="FFFFFF"/>
                </a:solidFill>
                <a:effectLst>
                  <a:outerShdw blurRad="38100" dist="38100" dir="2700000" algn="tl">
                    <a:srgbClr val="000000">
                      <a:alpha val="43137"/>
                    </a:srgbClr>
                  </a:outerShdw>
                </a:effectLst>
                <a:cs typeface="+mn-cs"/>
              </a:rPr>
              <a:t>eesmärgid</a:t>
            </a:r>
            <a:endParaRPr lang="en-GB" altLang="en-US" b="1" i="0" dirty="0" smtClean="0">
              <a:solidFill>
                <a:srgbClr val="FFFFFF"/>
              </a:solidFill>
              <a:effectLst>
                <a:outerShdw blurRad="38100" dist="38100" dir="2700000" algn="tl">
                  <a:srgbClr val="000000">
                    <a:alpha val="43137"/>
                  </a:srgbClr>
                </a:outerShdw>
              </a:effectLst>
              <a:cs typeface="+mn-cs"/>
            </a:endParaRPr>
          </a:p>
        </p:txBody>
      </p:sp>
      <p:graphicFrame>
        <p:nvGraphicFramePr>
          <p:cNvPr id="7" name="Table 6"/>
          <p:cNvGraphicFramePr>
            <a:graphicFrameLocks noGrp="1"/>
          </p:cNvGraphicFramePr>
          <p:nvPr/>
        </p:nvGraphicFramePr>
        <p:xfrm>
          <a:off x="107950" y="2133600"/>
          <a:ext cx="8928099" cy="3899780"/>
        </p:xfrm>
        <a:graphic>
          <a:graphicData uri="http://schemas.openxmlformats.org/drawingml/2006/table">
            <a:tbl>
              <a:tblPr firstRow="1" bandRow="1">
                <a:tableStyleId>{F5AB1C69-6EDB-4FF4-983F-18BD219EF322}</a:tableStyleId>
              </a:tblPr>
              <a:tblGrid>
                <a:gridCol w="1007666"/>
                <a:gridCol w="1008112"/>
                <a:gridCol w="1080120"/>
                <a:gridCol w="872146"/>
                <a:gridCol w="992011"/>
                <a:gridCol w="992011"/>
                <a:gridCol w="992011"/>
                <a:gridCol w="992011"/>
                <a:gridCol w="992011"/>
              </a:tblGrid>
              <a:tr h="914500">
                <a:tc>
                  <a:txBody>
                    <a:bodyPr/>
                    <a:lstStyle/>
                    <a:p>
                      <a:endParaRPr lang="en-GB" sz="100" b="0" dirty="0">
                        <a:solidFill>
                          <a:schemeClr val="tx1"/>
                        </a:solidFill>
                      </a:endParaRPr>
                    </a:p>
                  </a:txBody>
                  <a:tcPr marL="91431" marR="91431"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noProof="0" dirty="0" err="1" smtClean="0">
                          <a:solidFill>
                            <a:srgbClr val="002060"/>
                          </a:solidFill>
                        </a:rPr>
                        <a:t>Tööhõive</a:t>
                      </a:r>
                      <a:r>
                        <a:rPr lang="en-US" sz="1000" b="0" baseline="0" noProof="0" dirty="0" smtClean="0">
                          <a:solidFill>
                            <a:srgbClr val="002060"/>
                          </a:solidFill>
                        </a:rPr>
                        <a:t> </a:t>
                      </a:r>
                      <a:r>
                        <a:rPr lang="en-US" sz="1000" b="0" baseline="0" noProof="0" dirty="0" err="1" smtClean="0">
                          <a:solidFill>
                            <a:srgbClr val="002060"/>
                          </a:solidFill>
                        </a:rPr>
                        <a:t>määr</a:t>
                      </a:r>
                      <a:endParaRPr lang="en-US" sz="1000" b="0" noProof="0" dirty="0">
                        <a:solidFill>
                          <a:srgbClr val="002060"/>
                        </a:solidFill>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0" noProof="0" dirty="0" smtClean="0">
                          <a:solidFill>
                            <a:srgbClr val="002060"/>
                          </a:solidFill>
                        </a:rPr>
                        <a:t>T&amp;A</a:t>
                      </a:r>
                      <a:r>
                        <a:rPr lang="en-US" sz="900" b="0" baseline="0" noProof="0" dirty="0" smtClean="0">
                          <a:solidFill>
                            <a:srgbClr val="002060"/>
                          </a:solidFill>
                        </a:rPr>
                        <a:t> </a:t>
                      </a:r>
                      <a:r>
                        <a:rPr lang="en-US" sz="900" b="0" baseline="0" noProof="0" dirty="0" err="1" smtClean="0">
                          <a:solidFill>
                            <a:srgbClr val="002060"/>
                          </a:solidFill>
                        </a:rPr>
                        <a:t>investeeringud</a:t>
                      </a:r>
                      <a:r>
                        <a:rPr lang="en-US" sz="900" b="0" baseline="0" noProof="0" dirty="0" smtClean="0">
                          <a:solidFill>
                            <a:srgbClr val="002060"/>
                          </a:solidFill>
                        </a:rPr>
                        <a:t> (% SKP-</a:t>
                      </a:r>
                      <a:r>
                        <a:rPr lang="en-US" sz="900" b="0" baseline="0" noProof="0" dirty="0" err="1" smtClean="0">
                          <a:solidFill>
                            <a:srgbClr val="002060"/>
                          </a:solidFill>
                        </a:rPr>
                        <a:t>st</a:t>
                      </a:r>
                      <a:r>
                        <a:rPr lang="en-US" sz="900" b="0" baseline="0" noProof="0" dirty="0" smtClean="0">
                          <a:solidFill>
                            <a:srgbClr val="002060"/>
                          </a:solidFill>
                        </a:rPr>
                        <a:t>)</a:t>
                      </a:r>
                      <a:endParaRPr lang="en-US" sz="900" b="0" noProof="0" dirty="0">
                        <a:solidFill>
                          <a:srgbClr val="002060"/>
                        </a:solidFill>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0" noProof="0" dirty="0" smtClean="0">
                          <a:solidFill>
                            <a:srgbClr val="002060"/>
                          </a:solidFill>
                        </a:rPr>
                        <a:t>CO2 </a:t>
                      </a:r>
                      <a:r>
                        <a:rPr lang="en-US" sz="900" b="0" noProof="0" dirty="0" err="1" smtClean="0">
                          <a:solidFill>
                            <a:srgbClr val="002060"/>
                          </a:solidFill>
                        </a:rPr>
                        <a:t>heitmete</a:t>
                      </a:r>
                      <a:r>
                        <a:rPr lang="en-US" sz="900" b="0" baseline="0" noProof="0" dirty="0" smtClean="0">
                          <a:solidFill>
                            <a:srgbClr val="002060"/>
                          </a:solidFill>
                        </a:rPr>
                        <a:t> </a:t>
                      </a:r>
                      <a:r>
                        <a:rPr lang="en-US" sz="900" b="0" baseline="0" noProof="0" dirty="0" err="1" smtClean="0">
                          <a:solidFill>
                            <a:srgbClr val="002060"/>
                          </a:solidFill>
                        </a:rPr>
                        <a:t>vähen-damine</a:t>
                      </a:r>
                      <a:r>
                        <a:rPr lang="en-US" sz="900" b="0" baseline="0" noProof="0" dirty="0" smtClean="0">
                          <a:solidFill>
                            <a:srgbClr val="002060"/>
                          </a:solidFill>
                        </a:rPr>
                        <a:t> </a:t>
                      </a:r>
                      <a:endParaRPr lang="en-US" sz="900" b="0" noProof="0" dirty="0">
                        <a:solidFill>
                          <a:srgbClr val="002060"/>
                        </a:solidFill>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0" noProof="0" dirty="0" err="1" smtClean="0">
                          <a:solidFill>
                            <a:srgbClr val="002060"/>
                          </a:solidFill>
                        </a:rPr>
                        <a:t>Taastuvenergia</a:t>
                      </a:r>
                      <a:r>
                        <a:rPr lang="en-US" sz="900" b="0" noProof="0" dirty="0" smtClean="0">
                          <a:solidFill>
                            <a:srgbClr val="002060"/>
                          </a:solidFill>
                        </a:rPr>
                        <a:t> </a:t>
                      </a:r>
                      <a:r>
                        <a:rPr lang="en-US" sz="900" b="0" noProof="0" dirty="0" err="1" smtClean="0">
                          <a:solidFill>
                            <a:srgbClr val="002060"/>
                          </a:solidFill>
                        </a:rPr>
                        <a:t>osakaal</a:t>
                      </a:r>
                      <a:endParaRPr lang="en-US" sz="900" b="0" noProof="0" dirty="0">
                        <a:solidFill>
                          <a:srgbClr val="002060"/>
                        </a:solidFill>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0" noProof="0" dirty="0" err="1" smtClean="0">
                          <a:solidFill>
                            <a:srgbClr val="002060"/>
                          </a:solidFill>
                        </a:rPr>
                        <a:t>Energia-tõhusus</a:t>
                      </a:r>
                      <a:endParaRPr lang="en-US" sz="900" b="0" noProof="0" dirty="0">
                        <a:solidFill>
                          <a:srgbClr val="002060"/>
                        </a:solidFill>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0" noProof="0" dirty="0" err="1" smtClean="0">
                          <a:solidFill>
                            <a:srgbClr val="002060"/>
                          </a:solidFill>
                        </a:rPr>
                        <a:t>Haridustee</a:t>
                      </a:r>
                      <a:r>
                        <a:rPr lang="en-US" sz="900" b="0" noProof="0" dirty="0" smtClean="0">
                          <a:solidFill>
                            <a:srgbClr val="002060"/>
                          </a:solidFill>
                        </a:rPr>
                        <a:t> </a:t>
                      </a:r>
                      <a:r>
                        <a:rPr lang="en-US" sz="900" b="0" noProof="0" dirty="0" err="1" smtClean="0">
                          <a:solidFill>
                            <a:srgbClr val="002060"/>
                          </a:solidFill>
                        </a:rPr>
                        <a:t>katkestajate</a:t>
                      </a:r>
                      <a:r>
                        <a:rPr lang="en-US" sz="900" b="0" noProof="0" dirty="0" smtClean="0">
                          <a:solidFill>
                            <a:srgbClr val="002060"/>
                          </a:solidFill>
                        </a:rPr>
                        <a:t> </a:t>
                      </a:r>
                      <a:r>
                        <a:rPr lang="en-US" sz="900" b="0" noProof="0" dirty="0" err="1" smtClean="0">
                          <a:solidFill>
                            <a:srgbClr val="002060"/>
                          </a:solidFill>
                        </a:rPr>
                        <a:t>osakaal</a:t>
                      </a:r>
                      <a:endParaRPr lang="en-US" sz="900" b="0" noProof="0" dirty="0">
                        <a:solidFill>
                          <a:srgbClr val="002060"/>
                        </a:solidFill>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0" noProof="0" dirty="0" err="1" smtClean="0">
                          <a:solidFill>
                            <a:srgbClr val="002060"/>
                          </a:solidFill>
                        </a:rPr>
                        <a:t>Kolmanda</a:t>
                      </a:r>
                      <a:r>
                        <a:rPr lang="en-US" sz="900" b="0" noProof="0" dirty="0" smtClean="0">
                          <a:solidFill>
                            <a:srgbClr val="002060"/>
                          </a:solidFill>
                        </a:rPr>
                        <a:t> </a:t>
                      </a:r>
                      <a:r>
                        <a:rPr lang="en-US" sz="900" b="0" noProof="0" dirty="0" err="1" smtClean="0">
                          <a:solidFill>
                            <a:srgbClr val="002060"/>
                          </a:solidFill>
                        </a:rPr>
                        <a:t>taseme</a:t>
                      </a:r>
                      <a:r>
                        <a:rPr lang="en-US" sz="900" b="0" noProof="0" dirty="0" smtClean="0">
                          <a:solidFill>
                            <a:srgbClr val="002060"/>
                          </a:solidFill>
                        </a:rPr>
                        <a:t> </a:t>
                      </a:r>
                      <a:r>
                        <a:rPr lang="en-US" sz="900" b="0" noProof="0" dirty="0" err="1" smtClean="0">
                          <a:solidFill>
                            <a:srgbClr val="002060"/>
                          </a:solidFill>
                        </a:rPr>
                        <a:t>haridusega</a:t>
                      </a:r>
                      <a:r>
                        <a:rPr lang="en-US" sz="900" b="0" noProof="0" dirty="0" smtClean="0">
                          <a:solidFill>
                            <a:srgbClr val="002060"/>
                          </a:solidFill>
                        </a:rPr>
                        <a:t> </a:t>
                      </a:r>
                      <a:r>
                        <a:rPr lang="en-US" sz="900" b="0" noProof="0" dirty="0" err="1" smtClean="0">
                          <a:solidFill>
                            <a:srgbClr val="002060"/>
                          </a:solidFill>
                        </a:rPr>
                        <a:t>inimeste</a:t>
                      </a:r>
                      <a:r>
                        <a:rPr lang="en-US" sz="900" b="0" noProof="0" dirty="0" smtClean="0">
                          <a:solidFill>
                            <a:srgbClr val="002060"/>
                          </a:solidFill>
                        </a:rPr>
                        <a:t> </a:t>
                      </a:r>
                      <a:r>
                        <a:rPr lang="en-US" sz="900" b="0" noProof="0" dirty="0" err="1" smtClean="0">
                          <a:solidFill>
                            <a:srgbClr val="002060"/>
                          </a:solidFill>
                        </a:rPr>
                        <a:t>osakaal</a:t>
                      </a:r>
                      <a:r>
                        <a:rPr lang="en-US" sz="900" b="0" noProof="0" dirty="0" smtClean="0">
                          <a:solidFill>
                            <a:srgbClr val="002060"/>
                          </a:solidFill>
                        </a:rPr>
                        <a:t> </a:t>
                      </a:r>
                      <a:endParaRPr lang="en-US" sz="900" b="0" noProof="0" dirty="0">
                        <a:solidFill>
                          <a:srgbClr val="002060"/>
                        </a:solidFill>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0" noProof="0" dirty="0" err="1" smtClean="0">
                          <a:solidFill>
                            <a:srgbClr val="002060"/>
                          </a:solidFill>
                        </a:rPr>
                        <a:t>Suhtelises</a:t>
                      </a:r>
                      <a:r>
                        <a:rPr lang="en-US" sz="900" b="0" noProof="0" dirty="0" smtClean="0">
                          <a:solidFill>
                            <a:srgbClr val="002060"/>
                          </a:solidFill>
                        </a:rPr>
                        <a:t> </a:t>
                      </a:r>
                      <a:r>
                        <a:rPr lang="en-US" sz="900" b="0" noProof="0" dirty="0" err="1" smtClean="0">
                          <a:solidFill>
                            <a:srgbClr val="002060"/>
                          </a:solidFill>
                        </a:rPr>
                        <a:t>vaesusriskis</a:t>
                      </a:r>
                      <a:r>
                        <a:rPr lang="en-US" sz="900" b="0" noProof="0" dirty="0" smtClean="0">
                          <a:solidFill>
                            <a:srgbClr val="002060"/>
                          </a:solidFill>
                        </a:rPr>
                        <a:t> </a:t>
                      </a:r>
                      <a:r>
                        <a:rPr lang="en-US" sz="900" b="0" noProof="0" dirty="0" err="1" smtClean="0">
                          <a:solidFill>
                            <a:srgbClr val="002060"/>
                          </a:solidFill>
                        </a:rPr>
                        <a:t>olevad</a:t>
                      </a:r>
                      <a:r>
                        <a:rPr lang="en-US" sz="900" b="0" baseline="0" noProof="0" dirty="0" smtClean="0">
                          <a:solidFill>
                            <a:srgbClr val="002060"/>
                          </a:solidFill>
                        </a:rPr>
                        <a:t> </a:t>
                      </a:r>
                      <a:r>
                        <a:rPr lang="en-US" sz="900" b="0" baseline="0" noProof="0" dirty="0" err="1" smtClean="0">
                          <a:solidFill>
                            <a:srgbClr val="002060"/>
                          </a:solidFill>
                        </a:rPr>
                        <a:t>inimesed</a:t>
                      </a:r>
                      <a:r>
                        <a:rPr lang="en-US" sz="900" b="0" baseline="0" noProof="0" dirty="0" smtClean="0">
                          <a:solidFill>
                            <a:srgbClr val="002060"/>
                          </a:solidFill>
                        </a:rPr>
                        <a:t> </a:t>
                      </a:r>
                      <a:r>
                        <a:rPr lang="en-US" sz="900" b="0" noProof="0" dirty="0" smtClean="0">
                          <a:solidFill>
                            <a:srgbClr val="002060"/>
                          </a:solidFill>
                        </a:rPr>
                        <a:t>  (</a:t>
                      </a:r>
                      <a:r>
                        <a:rPr lang="en-US" sz="900" b="0" noProof="0" dirty="0" err="1" smtClean="0">
                          <a:solidFill>
                            <a:srgbClr val="002060"/>
                          </a:solidFill>
                        </a:rPr>
                        <a:t>miljon</a:t>
                      </a:r>
                      <a:r>
                        <a:rPr lang="en-US" sz="900" b="0" baseline="0" noProof="0" dirty="0" smtClean="0">
                          <a:solidFill>
                            <a:srgbClr val="002060"/>
                          </a:solidFill>
                        </a:rPr>
                        <a:t>)</a:t>
                      </a:r>
                      <a:endParaRPr lang="en-US" sz="900" b="0" noProof="0" dirty="0">
                        <a:solidFill>
                          <a:srgbClr val="002060"/>
                        </a:solidFill>
                      </a:endParaRPr>
                    </a:p>
                  </a:txBody>
                  <a:tcPr marL="91431" marR="91431"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216">
                <a:tc>
                  <a:txBody>
                    <a:bodyPr/>
                    <a:lstStyle/>
                    <a:p>
                      <a:r>
                        <a:rPr lang="it-IT" sz="1000" b="1" dirty="0" smtClean="0">
                          <a:effectLst>
                            <a:outerShdw blurRad="38100" dist="38100" dir="2700000" algn="tl">
                              <a:srgbClr val="000000">
                                <a:alpha val="43137"/>
                              </a:srgbClr>
                            </a:outerShdw>
                          </a:effectLst>
                        </a:rPr>
                        <a:t>EL</a:t>
                      </a:r>
                      <a:r>
                        <a:rPr lang="it-IT" sz="1000" b="1" baseline="0" dirty="0" smtClean="0">
                          <a:effectLst>
                            <a:outerShdw blurRad="38100" dist="38100" dir="2700000" algn="tl">
                              <a:srgbClr val="000000">
                                <a:alpha val="43137"/>
                              </a:srgbClr>
                            </a:outerShdw>
                          </a:effectLst>
                        </a:rPr>
                        <a:t> </a:t>
                      </a:r>
                      <a:r>
                        <a:rPr lang="it-IT" sz="1000" b="1" baseline="0" dirty="0" err="1" smtClean="0">
                          <a:effectLst>
                            <a:outerShdw blurRad="38100" dist="38100" dir="2700000" algn="tl">
                              <a:srgbClr val="000000">
                                <a:alpha val="43137"/>
                              </a:srgbClr>
                            </a:outerShdw>
                          </a:effectLst>
                        </a:rPr>
                        <a:t>eesmärk</a:t>
                      </a:r>
                      <a:r>
                        <a:rPr lang="it-IT" sz="1000" b="1" baseline="0" dirty="0" smtClean="0">
                          <a:effectLst>
                            <a:outerShdw blurRad="38100" dist="38100" dir="2700000" algn="tl">
                              <a:srgbClr val="000000">
                                <a:alpha val="43137"/>
                              </a:srgbClr>
                            </a:outerShdw>
                          </a:effectLst>
                        </a:rPr>
                        <a:t> </a:t>
                      </a:r>
                      <a:endParaRPr lang="en-GB" sz="1000" b="1" dirty="0">
                        <a:effectLst>
                          <a:outerShdw blurRad="38100" dist="38100" dir="2700000" algn="tl">
                            <a:srgbClr val="000000">
                              <a:alpha val="43137"/>
                            </a:srgbClr>
                          </a:outerShdw>
                        </a:effectLst>
                      </a:endParaRPr>
                    </a:p>
                  </a:txBody>
                  <a:tcPr marL="91431" marR="91431"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algn="ctr"/>
                      <a:r>
                        <a:rPr lang="en-US" sz="900" b="1" noProof="0" dirty="0" smtClean="0"/>
                        <a:t>75%</a:t>
                      </a:r>
                      <a:endParaRPr lang="en-US" sz="900" b="1" noProof="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algn="ctr"/>
                      <a:r>
                        <a:rPr lang="en-US" sz="900" b="1" noProof="0" dirty="0" smtClean="0"/>
                        <a:t>3%</a:t>
                      </a:r>
                      <a:endParaRPr lang="en-US" sz="900" b="1" noProof="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algn="ctr"/>
                      <a:r>
                        <a:rPr lang="en-US" sz="900" b="1" noProof="0" dirty="0" smtClean="0"/>
                        <a:t>-20% </a:t>
                      </a:r>
                      <a:r>
                        <a:rPr lang="en-US" sz="900" b="0" noProof="0" dirty="0" smtClean="0"/>
                        <a:t> 1990 </a:t>
                      </a:r>
                      <a:r>
                        <a:rPr lang="en-US" sz="900" b="0" noProof="0" dirty="0" err="1" smtClean="0"/>
                        <a:t>tasemest</a:t>
                      </a:r>
                      <a:endParaRPr lang="en-US" sz="900" b="0" noProof="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algn="ctr"/>
                      <a:r>
                        <a:rPr lang="en-US" sz="900" b="1" noProof="0" dirty="0" smtClean="0"/>
                        <a:t>20%</a:t>
                      </a:r>
                      <a:endParaRPr lang="en-US" sz="900" b="1" noProof="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algn="ctr"/>
                      <a:r>
                        <a:rPr lang="en-US" sz="900" b="1" noProof="0" dirty="0" smtClean="0"/>
                        <a:t>20% </a:t>
                      </a:r>
                    </a:p>
                    <a:p>
                      <a:pPr algn="ctr"/>
                      <a:r>
                        <a:rPr lang="en-US" sz="800" b="0" noProof="0" dirty="0" smtClean="0"/>
                        <a:t>(no more than 1783 </a:t>
                      </a:r>
                      <a:r>
                        <a:rPr lang="en-US" sz="800" b="0" noProof="0" dirty="0" err="1" smtClean="0"/>
                        <a:t>mtoe</a:t>
                      </a:r>
                      <a:r>
                        <a:rPr lang="en-US" sz="800" b="0" noProof="0" dirty="0" smtClean="0"/>
                        <a:t> of primary energy consumption)</a:t>
                      </a:r>
                      <a:endParaRPr lang="en-US" sz="800" b="0" noProof="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algn="ctr"/>
                      <a:r>
                        <a:rPr lang="en-US" sz="900" b="1" noProof="0" dirty="0" smtClean="0"/>
                        <a:t>&lt;10%</a:t>
                      </a:r>
                      <a:endParaRPr lang="en-US" sz="900" b="1" noProof="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algn="ctr"/>
                      <a:r>
                        <a:rPr lang="en-US" sz="900" b="1" noProof="0" dirty="0" smtClean="0"/>
                        <a:t>&gt;40%</a:t>
                      </a:r>
                      <a:endParaRPr lang="en-US" sz="900" b="1" noProof="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algn="ctr"/>
                      <a:r>
                        <a:rPr lang="en-US" sz="900" b="1" noProof="0" dirty="0" smtClean="0"/>
                        <a:t>96.6</a:t>
                      </a:r>
                      <a:endParaRPr lang="en-US" sz="900" b="1" noProof="0" dirty="0"/>
                    </a:p>
                  </a:txBody>
                  <a:tcPr marL="91431" marR="91431"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r>
              <a:tr h="252466">
                <a:tc>
                  <a:txBody>
                    <a:bodyPr/>
                    <a:lstStyle/>
                    <a:p>
                      <a:r>
                        <a:rPr lang="it-IT" sz="1000" b="1" dirty="0" smtClean="0">
                          <a:effectLst>
                            <a:outerShdw blurRad="38100" dist="38100" dir="2700000" algn="tl">
                              <a:srgbClr val="000000">
                                <a:alpha val="43137"/>
                              </a:srgbClr>
                            </a:outerShdw>
                          </a:effectLst>
                        </a:rPr>
                        <a:t>EL</a:t>
                      </a:r>
                      <a:r>
                        <a:rPr lang="it-IT" sz="1000" b="1" baseline="0" dirty="0" smtClean="0">
                          <a:effectLst>
                            <a:outerShdw blurRad="38100" dist="38100" dir="2700000" algn="tl">
                              <a:srgbClr val="000000">
                                <a:alpha val="43137"/>
                              </a:srgbClr>
                            </a:outerShdw>
                          </a:effectLst>
                        </a:rPr>
                        <a:t> </a:t>
                      </a:r>
                      <a:r>
                        <a:rPr lang="it-IT" sz="1000" b="1" baseline="0" dirty="0" err="1" smtClean="0">
                          <a:effectLst>
                            <a:outerShdw blurRad="38100" dist="38100" dir="2700000" algn="tl">
                              <a:srgbClr val="000000">
                                <a:alpha val="43137"/>
                              </a:srgbClr>
                            </a:outerShdw>
                          </a:effectLst>
                        </a:rPr>
                        <a:t>t</a:t>
                      </a:r>
                      <a:r>
                        <a:rPr lang="it-IT" sz="1000" b="1" dirty="0" err="1" smtClean="0">
                          <a:effectLst>
                            <a:outerShdw blurRad="38100" dist="38100" dir="2700000" algn="tl">
                              <a:srgbClr val="000000">
                                <a:alpha val="43137"/>
                              </a:srgbClr>
                            </a:outerShdw>
                          </a:effectLst>
                        </a:rPr>
                        <a:t>egelik</a:t>
                      </a:r>
                      <a:r>
                        <a:rPr lang="it-IT" sz="1000" b="1" dirty="0" smtClean="0">
                          <a:effectLst>
                            <a:outerShdw blurRad="38100" dist="38100" dir="2700000" algn="tl">
                              <a:srgbClr val="000000">
                                <a:alpha val="43137"/>
                              </a:srgbClr>
                            </a:outerShdw>
                          </a:effectLst>
                        </a:rPr>
                        <a:t> </a:t>
                      </a:r>
                      <a:r>
                        <a:rPr lang="it-IT" sz="1000" b="1" dirty="0" err="1" smtClean="0">
                          <a:effectLst>
                            <a:outerShdw blurRad="38100" dist="38100" dir="2700000" algn="tl">
                              <a:srgbClr val="000000">
                                <a:alpha val="43137"/>
                              </a:srgbClr>
                            </a:outerShdw>
                          </a:effectLst>
                        </a:rPr>
                        <a:t>tase</a:t>
                      </a:r>
                      <a:endParaRPr lang="en-GB" sz="1000" b="1" dirty="0">
                        <a:solidFill>
                          <a:srgbClr val="FF0000"/>
                        </a:solidFill>
                        <a:effectLst>
                          <a:outerShdw blurRad="38100" dist="38100" dir="2700000" algn="tl">
                            <a:srgbClr val="000000">
                              <a:alpha val="43137"/>
                            </a:srgbClr>
                          </a:outerShdw>
                        </a:effectLst>
                      </a:endParaRPr>
                    </a:p>
                  </a:txBody>
                  <a:tcPr marL="91431" marR="91431"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68.4</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3%</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-20%</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14.1%</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1565.6</a:t>
                      </a:r>
                      <a:r>
                        <a:rPr lang="en-US" sz="700" b="1" kern="1200" baseline="30000" noProof="0" dirty="0" smtClean="0">
                          <a:solidFill>
                            <a:srgbClr val="FF0000"/>
                          </a:solidFill>
                          <a:latin typeface="+mn-lt"/>
                          <a:ea typeface="+mn-ea"/>
                          <a:cs typeface="+mn-cs"/>
                        </a:rPr>
                        <a:t>**</a:t>
                      </a:r>
                      <a:endParaRPr lang="en-US" sz="900" b="1" kern="1200" baseline="30000" noProof="0" dirty="0">
                        <a:solidFill>
                          <a:srgbClr val="FF0000"/>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12%</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36.9%</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122.89</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r>
              <a:tr h="684000">
                <a:tc>
                  <a:txBody>
                    <a:bodyPr/>
                    <a:lstStyle/>
                    <a:p>
                      <a:endParaRPr lang="en-GB" sz="700" b="0" dirty="0"/>
                    </a:p>
                  </a:txBody>
                  <a:tcPr marL="91431" marR="91431"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b="0" noProof="0" dirty="0"/>
                    </a:p>
                  </a:txBody>
                  <a:tcPr marL="91431" marR="91431"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b="0" noProof="0" dirty="0"/>
                    </a:p>
                  </a:txBody>
                  <a:tcPr marL="91431" marR="91431"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b="0" noProof="0" dirty="0"/>
                    </a:p>
                  </a:txBody>
                  <a:tcPr marL="91431" marR="91431"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b="0" noProof="0" dirty="0"/>
                    </a:p>
                  </a:txBody>
                  <a:tcPr marL="91431" marR="91431"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b="0" noProof="0" dirty="0"/>
                    </a:p>
                  </a:txBody>
                  <a:tcPr marL="91431" marR="91431"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b="0" noProof="0" dirty="0"/>
                    </a:p>
                  </a:txBody>
                  <a:tcPr marL="91431" marR="91431"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b="0" noProof="0" dirty="0"/>
                    </a:p>
                  </a:txBody>
                  <a:tcPr marL="91431" marR="91431"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b="0" noProof="0" dirty="0"/>
                    </a:p>
                  </a:txBody>
                  <a:tcPr marL="91431" marR="91431"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80">
                <a:tc>
                  <a:txBody>
                    <a:bodyPr/>
                    <a:lstStyle/>
                    <a:p>
                      <a:r>
                        <a:rPr lang="it-IT" sz="1000" b="1" dirty="0" err="1" smtClean="0">
                          <a:effectLst>
                            <a:outerShdw blurRad="38100" dist="38100" dir="2700000" algn="tl">
                              <a:srgbClr val="000000">
                                <a:alpha val="43137"/>
                              </a:srgbClr>
                            </a:outerShdw>
                          </a:effectLst>
                        </a:rPr>
                        <a:t>Eesti</a:t>
                      </a:r>
                      <a:r>
                        <a:rPr lang="it-IT" sz="1000" b="1" dirty="0" smtClean="0">
                          <a:effectLst>
                            <a:outerShdw blurRad="38100" dist="38100" dir="2700000" algn="tl">
                              <a:srgbClr val="000000">
                                <a:alpha val="43137"/>
                              </a:srgbClr>
                            </a:outerShdw>
                          </a:effectLst>
                        </a:rPr>
                        <a:t> </a:t>
                      </a:r>
                      <a:r>
                        <a:rPr lang="it-IT" sz="1000" b="1" dirty="0" err="1" smtClean="0">
                          <a:effectLst>
                            <a:outerShdw blurRad="38100" dist="38100" dir="2700000" algn="tl">
                              <a:srgbClr val="000000">
                                <a:alpha val="43137"/>
                              </a:srgbClr>
                            </a:outerShdw>
                          </a:effectLst>
                        </a:rPr>
                        <a:t>eesmärk</a:t>
                      </a:r>
                      <a:endParaRPr lang="en-GB" sz="1000" b="1" dirty="0">
                        <a:effectLst>
                          <a:outerShdw blurRad="38100" dist="38100" dir="2700000" algn="tl">
                            <a:srgbClr val="000000">
                              <a:alpha val="43137"/>
                            </a:srgbClr>
                          </a:outerShdw>
                        </a:effectLst>
                      </a:endParaRPr>
                    </a:p>
                  </a:txBody>
                  <a:tcPr marL="91431" marR="91431"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76%</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3%</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+11%</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noProof="0" dirty="0" err="1" smtClean="0"/>
                        <a:t>vrld</a:t>
                      </a:r>
                      <a:r>
                        <a:rPr lang="en-US" sz="900" b="0" noProof="0" dirty="0" smtClean="0"/>
                        <a:t>  2005 </a:t>
                      </a:r>
                      <a:r>
                        <a:rPr lang="en-US" sz="900" b="0" noProof="0" dirty="0" err="1" smtClean="0"/>
                        <a:t>tasemega</a:t>
                      </a:r>
                      <a:endParaRPr lang="en-US" sz="900" b="0" noProof="0" dirty="0" smtClean="0"/>
                    </a:p>
                    <a:p>
                      <a:pPr marL="0" algn="ctr" defTabSz="914400" rtl="0" eaLnBrk="1" latinLnBrk="0" hangingPunct="1"/>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25%</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6.5</a:t>
                      </a:r>
                    </a:p>
                    <a:p>
                      <a:pPr marL="0" algn="ctr" defTabSz="914400" rtl="0" eaLnBrk="1" latinLnBrk="0" hangingPunct="1"/>
                      <a:r>
                        <a:rPr lang="en-US" sz="900" b="1" kern="1200" noProof="0" dirty="0" err="1" smtClean="0">
                          <a:solidFill>
                            <a:schemeClr val="dk1"/>
                          </a:solidFill>
                          <a:latin typeface="+mn-lt"/>
                          <a:ea typeface="+mn-ea"/>
                          <a:cs typeface="+mn-cs"/>
                        </a:rPr>
                        <a:t>nafta</a:t>
                      </a:r>
                      <a:r>
                        <a:rPr lang="en-US" sz="900" b="1" kern="1200" noProof="0" dirty="0" smtClean="0">
                          <a:solidFill>
                            <a:schemeClr val="dk1"/>
                          </a:solidFill>
                          <a:latin typeface="+mn-lt"/>
                          <a:ea typeface="+mn-ea"/>
                          <a:cs typeface="+mn-cs"/>
                        </a:rPr>
                        <a:t> </a:t>
                      </a:r>
                      <a:r>
                        <a:rPr lang="en-US" sz="900" b="1" kern="1200" noProof="0" dirty="0" err="1" smtClean="0">
                          <a:solidFill>
                            <a:schemeClr val="dk1"/>
                          </a:solidFill>
                          <a:latin typeface="+mn-lt"/>
                          <a:ea typeface="+mn-ea"/>
                          <a:cs typeface="+mn-cs"/>
                        </a:rPr>
                        <a:t>ekvivalent-tonni</a:t>
                      </a:r>
                      <a:r>
                        <a:rPr lang="en-US" sz="900" b="1" kern="1200" noProof="0" dirty="0" smtClean="0">
                          <a:solidFill>
                            <a:schemeClr val="dk1"/>
                          </a:solidFill>
                          <a:latin typeface="+mn-lt"/>
                          <a:ea typeface="+mn-ea"/>
                          <a:cs typeface="+mn-cs"/>
                        </a:rPr>
                        <a:t> </a:t>
                      </a:r>
                      <a:r>
                        <a:rPr lang="en-US" sz="900" b="1" kern="1200" noProof="0" dirty="0" err="1" smtClean="0">
                          <a:solidFill>
                            <a:schemeClr val="dk1"/>
                          </a:solidFill>
                          <a:latin typeface="+mn-lt"/>
                          <a:ea typeface="+mn-ea"/>
                          <a:cs typeface="+mn-cs"/>
                        </a:rPr>
                        <a:t>võrra</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&lt;9.5%</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&gt;40% </a:t>
                      </a:r>
                      <a:endParaRPr lang="en-US" sz="900" b="0"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algn="ctr" defTabSz="914400" rtl="0" eaLnBrk="1" latinLnBrk="0" hangingPunct="1"/>
                      <a:r>
                        <a:rPr lang="en-US" sz="900" b="1" kern="1200" noProof="0" dirty="0" smtClean="0">
                          <a:solidFill>
                            <a:schemeClr val="dk1"/>
                          </a:solidFill>
                          <a:latin typeface="+mn-lt"/>
                          <a:ea typeface="+mn-ea"/>
                          <a:cs typeface="+mn-cs"/>
                        </a:rPr>
                        <a:t>0.255 (15%)</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r>
              <a:tr h="370880">
                <a:tc>
                  <a:txBody>
                    <a:bodyPr/>
                    <a:lstStyle/>
                    <a:p>
                      <a:pPr marL="0" algn="l" defTabSz="914400" rtl="0" eaLnBrk="1" latinLnBrk="0" hangingPunct="1"/>
                      <a:r>
                        <a:rPr lang="it-IT" sz="1000" b="1" kern="1200" dirty="0" err="1" smtClean="0">
                          <a:solidFill>
                            <a:schemeClr val="dk1"/>
                          </a:solidFill>
                          <a:effectLst>
                            <a:outerShdw blurRad="38100" dist="38100" dir="2700000" algn="tl">
                              <a:srgbClr val="000000">
                                <a:alpha val="43137"/>
                              </a:srgbClr>
                            </a:outerShdw>
                          </a:effectLst>
                          <a:latin typeface="+mn-lt"/>
                          <a:ea typeface="+mn-ea"/>
                          <a:cs typeface="+mn-cs"/>
                        </a:rPr>
                        <a:t>Eesti</a:t>
                      </a:r>
                      <a:r>
                        <a:rPr lang="it-IT" sz="1000" b="1" kern="1200" dirty="0" smtClean="0">
                          <a:solidFill>
                            <a:schemeClr val="dk1"/>
                          </a:solidFill>
                          <a:effectLst>
                            <a:outerShdw blurRad="38100" dist="38100" dir="2700000" algn="tl">
                              <a:srgbClr val="000000">
                                <a:alpha val="43137"/>
                              </a:srgbClr>
                            </a:outerShdw>
                          </a:effectLst>
                          <a:latin typeface="+mn-lt"/>
                          <a:ea typeface="+mn-ea"/>
                          <a:cs typeface="+mn-cs"/>
                        </a:rPr>
                        <a:t> </a:t>
                      </a:r>
                      <a:r>
                        <a:rPr lang="it-IT" sz="1000" b="1" kern="1200" dirty="0" err="1" smtClean="0">
                          <a:solidFill>
                            <a:schemeClr val="dk1"/>
                          </a:solidFill>
                          <a:effectLst>
                            <a:outerShdw blurRad="38100" dist="38100" dir="2700000" algn="tl">
                              <a:srgbClr val="000000">
                                <a:alpha val="43137"/>
                              </a:srgbClr>
                            </a:outerShdw>
                          </a:effectLst>
                          <a:latin typeface="+mn-lt"/>
                          <a:ea typeface="+mn-ea"/>
                          <a:cs typeface="+mn-cs"/>
                        </a:rPr>
                        <a:t>tegelik</a:t>
                      </a:r>
                      <a:r>
                        <a:rPr lang="it-IT" sz="1000" b="1" kern="1200" dirty="0" smtClean="0">
                          <a:solidFill>
                            <a:schemeClr val="dk1"/>
                          </a:solidFill>
                          <a:effectLst>
                            <a:outerShdw blurRad="38100" dist="38100" dir="2700000" algn="tl">
                              <a:srgbClr val="000000">
                                <a:alpha val="43137"/>
                              </a:srgbClr>
                            </a:outerShdw>
                          </a:effectLst>
                          <a:latin typeface="+mn-lt"/>
                          <a:ea typeface="+mn-ea"/>
                          <a:cs typeface="+mn-cs"/>
                        </a:rPr>
                        <a:t> </a:t>
                      </a:r>
                      <a:r>
                        <a:rPr lang="it-IT" sz="1000" b="1" kern="1200" dirty="0" err="1" smtClean="0">
                          <a:solidFill>
                            <a:schemeClr val="dk1"/>
                          </a:solidFill>
                          <a:effectLst>
                            <a:outerShdw blurRad="38100" dist="38100" dir="2700000" algn="tl">
                              <a:srgbClr val="000000">
                                <a:alpha val="43137"/>
                              </a:srgbClr>
                            </a:outerShdw>
                          </a:effectLst>
                          <a:latin typeface="+mn-lt"/>
                          <a:ea typeface="+mn-ea"/>
                          <a:cs typeface="+mn-cs"/>
                        </a:rPr>
                        <a:t>tase</a:t>
                      </a:r>
                      <a:r>
                        <a:rPr lang="it-IT" sz="1000" b="1" kern="1200" dirty="0" smtClean="0">
                          <a:solidFill>
                            <a:schemeClr val="dk1"/>
                          </a:solidFill>
                          <a:effectLst>
                            <a:outerShdw blurRad="38100" dist="38100" dir="2700000" algn="tl">
                              <a:srgbClr val="000000">
                                <a:alpha val="43137"/>
                              </a:srgbClr>
                            </a:outerShdw>
                          </a:effectLst>
                          <a:latin typeface="+mn-lt"/>
                          <a:ea typeface="+mn-ea"/>
                          <a:cs typeface="+mn-cs"/>
                        </a:rPr>
                        <a:t> </a:t>
                      </a:r>
                      <a:endParaRPr lang="en-GB" sz="1000" b="1" kern="1200" dirty="0">
                        <a:solidFill>
                          <a:srgbClr val="FF0000"/>
                        </a:solidFill>
                        <a:effectLst>
                          <a:outerShdw blurRad="38100" dist="38100" dir="2700000" algn="tl">
                            <a:srgbClr val="000000">
                              <a:alpha val="43137"/>
                            </a:srgbClr>
                          </a:outerShdw>
                        </a:effectLst>
                        <a:latin typeface="+mn-lt"/>
                        <a:ea typeface="+mn-ea"/>
                        <a:cs typeface="+mn-cs"/>
                      </a:endParaRPr>
                    </a:p>
                  </a:txBody>
                  <a:tcPr marL="91431" marR="91431" marT="45725" marB="45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algn="ctr"/>
                      <a:r>
                        <a:rPr lang="en-US" sz="900" b="1" kern="1200" noProof="0" dirty="0" smtClean="0">
                          <a:solidFill>
                            <a:schemeClr val="dk1"/>
                          </a:solidFill>
                          <a:latin typeface="+mn-lt"/>
                          <a:ea typeface="+mn-ea"/>
                          <a:cs typeface="+mn-cs"/>
                        </a:rPr>
                        <a:t>74.3%</a:t>
                      </a:r>
                      <a:r>
                        <a:rPr lang="en-US" sz="700" b="1" kern="1200" baseline="54000" noProof="0" dirty="0" smtClean="0">
                          <a:solidFill>
                            <a:srgbClr val="FF0000"/>
                          </a:solidFill>
                          <a:latin typeface="+mn-lt"/>
                          <a:ea typeface="+mn-ea"/>
                          <a:cs typeface="+mn-cs"/>
                        </a:rPr>
                        <a:t>***</a:t>
                      </a:r>
                      <a:endParaRPr lang="en-US" sz="700" b="1" kern="1200" baseline="54000" noProof="0" dirty="0">
                        <a:solidFill>
                          <a:srgbClr val="FF0000"/>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algn="ctr"/>
                      <a:r>
                        <a:rPr lang="en-US" sz="900" b="1" kern="1200" baseline="0" noProof="0" dirty="0" smtClean="0">
                          <a:solidFill>
                            <a:schemeClr val="dk1"/>
                          </a:solidFill>
                          <a:latin typeface="+mn-lt"/>
                          <a:ea typeface="+mn-ea"/>
                          <a:cs typeface="+mn-cs"/>
                        </a:rPr>
                        <a:t>1.74</a:t>
                      </a:r>
                      <a:r>
                        <a:rPr lang="en-US" sz="700" b="1" kern="1200" baseline="54000" noProof="0" dirty="0" smtClean="0">
                          <a:solidFill>
                            <a:srgbClr val="FF0000"/>
                          </a:solidFill>
                          <a:latin typeface="+mn-lt"/>
                          <a:ea typeface="+mn-ea"/>
                          <a:cs typeface="+mn-cs"/>
                        </a:rPr>
                        <a:t>***</a:t>
                      </a:r>
                      <a:endParaRPr lang="en-US" sz="700" b="1" kern="1200" baseline="54000" noProof="0" dirty="0">
                        <a:solidFill>
                          <a:srgbClr val="FF0000"/>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algn="ctr"/>
                      <a:r>
                        <a:rPr lang="en-US" sz="900" b="1" kern="1200" noProof="0" dirty="0" smtClean="0">
                          <a:solidFill>
                            <a:schemeClr val="dk1"/>
                          </a:solidFill>
                          <a:latin typeface="+mn-lt"/>
                          <a:ea typeface="+mn-ea"/>
                          <a:cs typeface="+mn-cs"/>
                        </a:rPr>
                        <a:t>-7% (2005-2013)</a:t>
                      </a:r>
                      <a:endParaRPr lang="en-US" sz="700" b="1" kern="1200" baseline="54000" noProof="0" dirty="0">
                        <a:solidFill>
                          <a:srgbClr val="FF0000"/>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algn="ctr"/>
                      <a:r>
                        <a:rPr lang="en-US" sz="900" b="1" kern="1200" noProof="0" dirty="0" smtClean="0">
                          <a:solidFill>
                            <a:schemeClr val="dk1"/>
                          </a:solidFill>
                          <a:latin typeface="+mn-lt"/>
                          <a:ea typeface="+mn-ea"/>
                          <a:cs typeface="+mn-cs"/>
                        </a:rPr>
                        <a:t>25.8%</a:t>
                      </a:r>
                      <a:r>
                        <a:rPr lang="en-US" sz="700" b="1" kern="1200" baseline="54000" noProof="0" dirty="0" smtClean="0">
                          <a:solidFill>
                            <a:srgbClr val="FF0000"/>
                          </a:solidFill>
                          <a:latin typeface="+mn-lt"/>
                          <a:ea typeface="+mn-ea"/>
                          <a:cs typeface="+mn-cs"/>
                        </a:rPr>
                        <a:t>**</a:t>
                      </a:r>
                      <a:endParaRPr lang="en-US" sz="700" b="1" kern="1200" baseline="54000" noProof="0" dirty="0">
                        <a:solidFill>
                          <a:srgbClr val="FF0000"/>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algn="ctr"/>
                      <a:r>
                        <a:rPr lang="en-US" sz="900" b="1" kern="1200" noProof="0" dirty="0" smtClean="0">
                          <a:solidFill>
                            <a:schemeClr val="dk1"/>
                          </a:solidFill>
                          <a:latin typeface="+mn-lt"/>
                          <a:ea typeface="+mn-ea"/>
                          <a:cs typeface="+mn-cs"/>
                        </a:rPr>
                        <a:t>-</a:t>
                      </a: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noProof="0" dirty="0" smtClean="0">
                          <a:solidFill>
                            <a:schemeClr val="dk1"/>
                          </a:solidFill>
                          <a:latin typeface="+mn-lt"/>
                          <a:ea typeface="+mn-ea"/>
                          <a:cs typeface="+mn-cs"/>
                        </a:rPr>
                        <a:t>9.7%</a:t>
                      </a:r>
                      <a:r>
                        <a:rPr lang="en-US" sz="700" b="1" kern="1200" baseline="54000" noProof="0" dirty="0" smtClean="0">
                          <a:solidFill>
                            <a:srgbClr val="FF0000"/>
                          </a:solidFill>
                          <a:latin typeface="+mn-lt"/>
                          <a:ea typeface="+mn-ea"/>
                          <a:cs typeface="+mn-cs"/>
                        </a:rPr>
                        <a:t>**</a:t>
                      </a:r>
                      <a:endParaRPr lang="en-US" sz="1000" b="1" kern="1200" noProof="0" dirty="0" smtClean="0">
                        <a:solidFill>
                          <a:schemeClr val="dk1"/>
                        </a:solidFill>
                        <a:latin typeface="+mn-lt"/>
                        <a:ea typeface="+mn-ea"/>
                        <a:cs typeface="+mn-cs"/>
                      </a:endParaRPr>
                    </a:p>
                    <a:p>
                      <a:pPr algn="ct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noProof="0" dirty="0" smtClean="0">
                          <a:solidFill>
                            <a:schemeClr val="dk1"/>
                          </a:solidFill>
                          <a:latin typeface="+mn-lt"/>
                          <a:ea typeface="+mn-ea"/>
                          <a:cs typeface="+mn-cs"/>
                        </a:rPr>
                        <a:t>43.7%</a:t>
                      </a:r>
                      <a:r>
                        <a:rPr lang="en-US" sz="700" b="1" kern="1200" baseline="54000" noProof="0" dirty="0" smtClean="0">
                          <a:solidFill>
                            <a:srgbClr val="FF0000"/>
                          </a:solidFill>
                          <a:latin typeface="+mn-lt"/>
                          <a:ea typeface="+mn-ea"/>
                          <a:cs typeface="+mn-cs"/>
                        </a:rPr>
                        <a:t>***</a:t>
                      </a:r>
                      <a:endParaRPr lang="en-US" sz="1000" b="1" kern="1200" noProof="0" dirty="0" smtClean="0">
                        <a:solidFill>
                          <a:schemeClr val="dk1"/>
                        </a:solidFill>
                        <a:latin typeface="+mn-lt"/>
                        <a:ea typeface="+mn-ea"/>
                        <a:cs typeface="+mn-cs"/>
                      </a:endParaRPr>
                    </a:p>
                    <a:p>
                      <a:pPr algn="ct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baseline="0" noProof="0" dirty="0" smtClean="0">
                          <a:solidFill>
                            <a:schemeClr val="dk1"/>
                          </a:solidFill>
                          <a:latin typeface="+mn-lt"/>
                          <a:ea typeface="+mn-ea"/>
                          <a:cs typeface="+mn-cs"/>
                        </a:rPr>
                        <a:t>0.313</a:t>
                      </a:r>
                      <a:r>
                        <a:rPr lang="en-US" sz="700" b="1" kern="1200" baseline="54000" noProof="0" dirty="0" smtClean="0">
                          <a:solidFill>
                            <a:srgbClr val="FF0000"/>
                          </a:solidFill>
                          <a:latin typeface="+mn-lt"/>
                          <a:ea typeface="+mn-ea"/>
                          <a:cs typeface="+mn-cs"/>
                        </a:rPr>
                        <a:t>** </a:t>
                      </a:r>
                      <a:r>
                        <a:rPr lang="en-US" sz="900" b="1" kern="1200" noProof="0" dirty="0" smtClean="0">
                          <a:solidFill>
                            <a:schemeClr val="dk1"/>
                          </a:solidFill>
                          <a:latin typeface="+mn-lt"/>
                          <a:ea typeface="+mn-ea"/>
                          <a:cs typeface="+mn-cs"/>
                        </a:rPr>
                        <a:t>(18.7%)</a:t>
                      </a:r>
                    </a:p>
                    <a:p>
                      <a:pPr algn="ctr"/>
                      <a:endParaRPr lang="en-US" sz="900" b="1" kern="1200" noProof="0" dirty="0">
                        <a:solidFill>
                          <a:schemeClr val="dk1"/>
                        </a:solidFill>
                        <a:latin typeface="+mn-lt"/>
                        <a:ea typeface="+mn-ea"/>
                        <a:cs typeface="+mn-cs"/>
                      </a:endParaRPr>
                    </a:p>
                  </a:txBody>
                  <a:tcPr marL="91431" marR="91431"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60000"/>
                      </a:srgbClr>
                    </a:solidFill>
                  </a:tcPr>
                </a:tc>
              </a:tr>
            </a:tbl>
          </a:graphicData>
        </a:graphic>
      </p:graphicFrame>
      <p:pic>
        <p:nvPicPr>
          <p:cNvPr id="55375" name="Picture 46"/>
          <p:cNvPicPr>
            <a:picLocks noChangeArrowheads="1"/>
          </p:cNvPicPr>
          <p:nvPr/>
        </p:nvPicPr>
        <p:blipFill>
          <a:blip r:embed="rId3"/>
          <a:srcRect/>
          <a:stretch>
            <a:fillRect/>
          </a:stretch>
        </p:blipFill>
        <p:spPr bwMode="auto">
          <a:xfrm>
            <a:off x="296863" y="2492375"/>
            <a:ext cx="539750" cy="323850"/>
          </a:xfrm>
          <a:prstGeom prst="rect">
            <a:avLst/>
          </a:prstGeom>
          <a:noFill/>
          <a:ln w="9525">
            <a:noFill/>
            <a:miter lim="800000"/>
            <a:headEnd/>
            <a:tailEnd/>
          </a:ln>
        </p:spPr>
      </p:pic>
      <p:sp>
        <p:nvSpPr>
          <p:cNvPr id="12" name="Rectangle 11"/>
          <p:cNvSpPr/>
          <p:nvPr/>
        </p:nvSpPr>
        <p:spPr>
          <a:xfrm>
            <a:off x="-36513" y="6670675"/>
            <a:ext cx="1697038" cy="185738"/>
          </a:xfrm>
          <a:prstGeom prst="rect">
            <a:avLst/>
          </a:prstGeom>
        </p:spPr>
        <p:txBody>
          <a:bodyPr wrap="none">
            <a:spAutoFit/>
          </a:bodyPr>
          <a:lstStyle/>
          <a:p>
            <a:pPr>
              <a:defRPr/>
            </a:pPr>
            <a:r>
              <a:rPr lang="it-IT" sz="600" b="1" dirty="0">
                <a:solidFill>
                  <a:srgbClr val="FF0000"/>
                </a:solidFill>
                <a:effectLst>
                  <a:outerShdw blurRad="38100" dist="38100" dir="2700000" algn="tl">
                    <a:srgbClr val="000000">
                      <a:alpha val="43137"/>
                    </a:srgbClr>
                  </a:outerShdw>
                </a:effectLst>
                <a:cs typeface="+mn-cs"/>
              </a:rPr>
              <a:t>*** </a:t>
            </a:r>
            <a:r>
              <a:rPr lang="it-IT" sz="600" dirty="0">
                <a:solidFill>
                  <a:srgbClr val="002060"/>
                </a:solidFill>
                <a:cs typeface="+mn-cs"/>
              </a:rPr>
              <a:t>In</a:t>
            </a:r>
            <a:r>
              <a:rPr lang="it-IT" sz="600" b="1" dirty="0">
                <a:solidFill>
                  <a:srgbClr val="FF0000"/>
                </a:solidFill>
                <a:effectLst>
                  <a:outerShdw blurRad="38100" dist="38100" dir="2700000" algn="tl">
                    <a:srgbClr val="000000">
                      <a:alpha val="43137"/>
                    </a:srgbClr>
                  </a:outerShdw>
                </a:effectLst>
                <a:cs typeface="+mn-cs"/>
              </a:rPr>
              <a:t> </a:t>
            </a:r>
            <a:r>
              <a:rPr lang="it-IT" sz="600" dirty="0">
                <a:solidFill>
                  <a:srgbClr val="002060"/>
                </a:solidFill>
                <a:cs typeface="+mn-cs"/>
              </a:rPr>
              <a:t>2014. Source: </a:t>
            </a:r>
            <a:r>
              <a:rPr lang="it-IT" sz="600" dirty="0" err="1">
                <a:solidFill>
                  <a:srgbClr val="002060"/>
                </a:solidFill>
                <a:cs typeface="+mn-cs"/>
              </a:rPr>
              <a:t>Eurostat</a:t>
            </a:r>
            <a:r>
              <a:rPr lang="it-IT" sz="600" dirty="0">
                <a:solidFill>
                  <a:srgbClr val="002060"/>
                </a:solidFill>
                <a:cs typeface="+mn-cs"/>
              </a:rPr>
              <a:t> (2015)</a:t>
            </a:r>
            <a:endParaRPr lang="en-GB" sz="600" dirty="0">
              <a:solidFill>
                <a:srgbClr val="002060"/>
              </a:solidFill>
              <a:cs typeface="+mn-cs"/>
            </a:endParaRPr>
          </a:p>
        </p:txBody>
      </p:sp>
      <p:sp>
        <p:nvSpPr>
          <p:cNvPr id="14" name="Rectangle 13"/>
          <p:cNvSpPr/>
          <p:nvPr/>
        </p:nvSpPr>
        <p:spPr>
          <a:xfrm>
            <a:off x="17463" y="6592888"/>
            <a:ext cx="1641475" cy="185737"/>
          </a:xfrm>
          <a:prstGeom prst="rect">
            <a:avLst/>
          </a:prstGeom>
        </p:spPr>
        <p:txBody>
          <a:bodyPr wrap="none">
            <a:spAutoFit/>
          </a:bodyPr>
          <a:lstStyle/>
          <a:p>
            <a:pPr>
              <a:defRPr/>
            </a:pPr>
            <a:r>
              <a:rPr lang="it-IT" sz="600" b="1" dirty="0">
                <a:solidFill>
                  <a:srgbClr val="FF0000"/>
                </a:solidFill>
                <a:effectLst>
                  <a:outerShdw blurRad="38100" dist="38100" dir="2700000" algn="tl">
                    <a:srgbClr val="000000">
                      <a:alpha val="43137"/>
                    </a:srgbClr>
                  </a:outerShdw>
                </a:effectLst>
                <a:cs typeface="+mn-cs"/>
              </a:rPr>
              <a:t>** </a:t>
            </a:r>
            <a:r>
              <a:rPr lang="it-IT" sz="600" dirty="0">
                <a:solidFill>
                  <a:srgbClr val="002060"/>
                </a:solidFill>
                <a:cs typeface="+mn-cs"/>
              </a:rPr>
              <a:t>In 2013. Source: </a:t>
            </a:r>
            <a:r>
              <a:rPr lang="it-IT" sz="600" dirty="0" err="1">
                <a:solidFill>
                  <a:srgbClr val="002060"/>
                </a:solidFill>
                <a:cs typeface="+mn-cs"/>
              </a:rPr>
              <a:t>Eurostat</a:t>
            </a:r>
            <a:r>
              <a:rPr lang="it-IT" sz="600" dirty="0">
                <a:solidFill>
                  <a:srgbClr val="002060"/>
                </a:solidFill>
                <a:cs typeface="+mn-cs"/>
              </a:rPr>
              <a:t> (2015)</a:t>
            </a:r>
            <a:endParaRPr lang="en-GB" sz="600" dirty="0">
              <a:solidFill>
                <a:srgbClr val="002060"/>
              </a:solidFill>
              <a:cs typeface="+mn-cs"/>
            </a:endParaRPr>
          </a:p>
        </p:txBody>
      </p:sp>
      <p:sp>
        <p:nvSpPr>
          <p:cNvPr id="15" name="Rectangle 14"/>
          <p:cNvSpPr/>
          <p:nvPr/>
        </p:nvSpPr>
        <p:spPr>
          <a:xfrm>
            <a:off x="100013" y="6510338"/>
            <a:ext cx="1560512" cy="184150"/>
          </a:xfrm>
          <a:prstGeom prst="rect">
            <a:avLst/>
          </a:prstGeom>
        </p:spPr>
        <p:txBody>
          <a:bodyPr wrap="none">
            <a:spAutoFit/>
          </a:bodyPr>
          <a:lstStyle/>
          <a:p>
            <a:pPr>
              <a:defRPr/>
            </a:pPr>
            <a:r>
              <a:rPr lang="it-IT" sz="600" b="1" dirty="0">
                <a:solidFill>
                  <a:srgbClr val="FF0000"/>
                </a:solidFill>
                <a:effectLst>
                  <a:outerShdw blurRad="38100" dist="38100" dir="2700000" algn="tl">
                    <a:srgbClr val="000000">
                      <a:alpha val="43137"/>
                    </a:srgbClr>
                  </a:outerShdw>
                </a:effectLst>
                <a:cs typeface="+mn-cs"/>
              </a:rPr>
              <a:t>*</a:t>
            </a:r>
            <a:r>
              <a:rPr lang="it-IT" sz="600" dirty="0">
                <a:solidFill>
                  <a:srgbClr val="002060"/>
                </a:solidFill>
                <a:cs typeface="+mn-cs"/>
              </a:rPr>
              <a:t>In 2012. Source: </a:t>
            </a:r>
            <a:r>
              <a:rPr lang="it-IT" sz="600" dirty="0" err="1">
                <a:solidFill>
                  <a:srgbClr val="002060"/>
                </a:solidFill>
                <a:cs typeface="+mn-cs"/>
              </a:rPr>
              <a:t>Eurostat</a:t>
            </a:r>
            <a:r>
              <a:rPr lang="it-IT" sz="600" dirty="0">
                <a:solidFill>
                  <a:srgbClr val="002060"/>
                </a:solidFill>
                <a:cs typeface="+mn-cs"/>
              </a:rPr>
              <a:t> (2015)</a:t>
            </a:r>
            <a:endParaRPr lang="en-GB" sz="600" dirty="0">
              <a:solidFill>
                <a:srgbClr val="002060"/>
              </a:solidFill>
              <a:cs typeface="+mn-cs"/>
            </a:endParaRPr>
          </a:p>
        </p:txBody>
      </p:sp>
      <p:pic>
        <p:nvPicPr>
          <p:cNvPr id="16" name="Picture 15"/>
          <p:cNvPicPr>
            <a:picLocks noChangeArrowheads="1"/>
          </p:cNvPicPr>
          <p:nvPr/>
        </p:nvPicPr>
        <p:blipFill>
          <a:blip r:embed="rId4"/>
          <a:srcRect/>
          <a:stretch>
            <a:fillRect/>
          </a:stretch>
        </p:blipFill>
        <p:spPr bwMode="auto">
          <a:xfrm>
            <a:off x="179388" y="4365625"/>
            <a:ext cx="725487" cy="387350"/>
          </a:xfrm>
          <a:prstGeom prst="rect">
            <a:avLst/>
          </a:prstGeom>
          <a:ln>
            <a:noFill/>
          </a:ln>
          <a:effectLst>
            <a:outerShdw blurRad="292100" dist="139700" dir="2700000" algn="tl" rotWithShape="0">
              <a:srgbClr val="333333">
                <a:alpha val="65000"/>
              </a:srgbClr>
            </a:outerShdw>
          </a:effectLst>
          <a:extLst/>
        </p:spPr>
      </p:pic>
      <p:pic>
        <p:nvPicPr>
          <p:cNvPr id="11" name="Picture 2"/>
          <p:cNvPicPr>
            <a:picLocks noChangeAspect="1" noChangeArrowheads="1"/>
          </p:cNvPicPr>
          <p:nvPr/>
        </p:nvPicPr>
        <p:blipFill>
          <a:blip r:embed="rId5"/>
          <a:srcRect/>
          <a:stretch>
            <a:fillRect/>
          </a:stretch>
        </p:blipFill>
        <p:spPr bwMode="auto">
          <a:xfrm>
            <a:off x="473075" y="404813"/>
            <a:ext cx="1671638" cy="13668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68313" y="995363"/>
            <a:ext cx="8229600" cy="720725"/>
          </a:xfrm>
        </p:spPr>
        <p:txBody>
          <a:bodyPr/>
          <a:lstStyle/>
          <a:p>
            <a:pPr algn="ctr"/>
            <a:r>
              <a:rPr lang="fr-CA" altLang="en-US" sz="2400" smtClean="0"/>
              <a:t>Riigipõhised soovitused</a:t>
            </a:r>
            <a:r>
              <a:rPr lang="en-US" altLang="en-US" sz="2400" smtClean="0"/>
              <a:t> 2015</a:t>
            </a:r>
            <a:r>
              <a:rPr lang="fr-CA" altLang="en-US" sz="2400" smtClean="0"/>
              <a:t>	</a:t>
            </a:r>
            <a:endParaRPr lang="en-GB" altLang="en-US" sz="2400" smtClean="0"/>
          </a:p>
        </p:txBody>
      </p:sp>
      <p:pic>
        <p:nvPicPr>
          <p:cNvPr id="57346" name="Picture 2"/>
          <p:cNvPicPr>
            <a:picLocks noChangeAspect="1" noChangeArrowheads="1"/>
          </p:cNvPicPr>
          <p:nvPr/>
        </p:nvPicPr>
        <p:blipFill>
          <a:blip r:embed="rId3"/>
          <a:srcRect/>
          <a:stretch>
            <a:fillRect/>
          </a:stretch>
        </p:blipFill>
        <p:spPr bwMode="auto">
          <a:xfrm>
            <a:off x="684213" y="1700213"/>
            <a:ext cx="8172450" cy="4900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68313" y="1555750"/>
            <a:ext cx="8229600" cy="936625"/>
          </a:xfrm>
        </p:spPr>
        <p:txBody>
          <a:bodyPr/>
          <a:lstStyle/>
          <a:p>
            <a:r>
              <a:rPr lang="en-GB" smtClean="0"/>
              <a:t>Soovituste valdkonnad</a:t>
            </a:r>
          </a:p>
        </p:txBody>
      </p:sp>
      <p:sp>
        <p:nvSpPr>
          <p:cNvPr id="59394" name="Content Placeholder 2"/>
          <p:cNvSpPr>
            <a:spLocks noGrp="1"/>
          </p:cNvSpPr>
          <p:nvPr>
            <p:ph idx="1"/>
          </p:nvPr>
        </p:nvSpPr>
        <p:spPr>
          <a:xfrm>
            <a:off x="457200" y="2565400"/>
            <a:ext cx="8229600" cy="3633788"/>
          </a:xfrm>
        </p:spPr>
        <p:txBody>
          <a:bodyPr/>
          <a:lstStyle/>
          <a:p>
            <a:pPr>
              <a:buFontTx/>
              <a:buChar char="•"/>
            </a:pPr>
            <a:r>
              <a:rPr lang="en-GB" smtClean="0"/>
              <a:t>Rahanduspoliitika – 23 riiki</a:t>
            </a:r>
          </a:p>
          <a:p>
            <a:pPr lvl="1"/>
            <a:r>
              <a:rPr lang="en-GB" smtClean="0"/>
              <a:t>Sh pensionisüsteemi jätkusuutlikkus – 14 riiki</a:t>
            </a:r>
          </a:p>
          <a:p>
            <a:pPr>
              <a:buFontTx/>
              <a:buChar char="•"/>
            </a:pPr>
            <a:r>
              <a:rPr lang="en-GB" smtClean="0"/>
              <a:t>Maksupoliitika, sh tööjõumaksude vähendamine – 18 riiki</a:t>
            </a:r>
          </a:p>
          <a:p>
            <a:pPr>
              <a:buFontTx/>
              <a:buChar char="•"/>
            </a:pPr>
            <a:r>
              <a:rPr lang="en-GB" smtClean="0"/>
              <a:t>Tööturg – 22 riiki</a:t>
            </a:r>
          </a:p>
          <a:p>
            <a:pPr>
              <a:buFontTx/>
              <a:buChar char="•"/>
            </a:pPr>
            <a:r>
              <a:rPr lang="en-GB" smtClean="0"/>
              <a:t>Sotsiaalpoliitika – 15 riiki</a:t>
            </a:r>
          </a:p>
          <a:p>
            <a:pPr>
              <a:buFontTx/>
              <a:buChar char="•"/>
            </a:pPr>
            <a:endParaRPr lang="en-GB"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5"/>
          <p:cNvPicPr>
            <a:picLocks noChangeAspect="1" noChangeArrowheads="1"/>
          </p:cNvPicPr>
          <p:nvPr/>
        </p:nvPicPr>
        <p:blipFill>
          <a:blip r:embed="rId3"/>
          <a:srcRect/>
          <a:stretch>
            <a:fillRect/>
          </a:stretch>
        </p:blipFill>
        <p:spPr bwMode="auto">
          <a:xfrm>
            <a:off x="-36513" y="0"/>
            <a:ext cx="9266238" cy="6958013"/>
          </a:xfrm>
          <a:prstGeom prst="rect">
            <a:avLst/>
          </a:prstGeom>
          <a:noFill/>
          <a:ln w="9525">
            <a:noFill/>
            <a:miter lim="800000"/>
            <a:headEnd/>
            <a:tailEnd/>
          </a:ln>
        </p:spPr>
      </p:pic>
      <p:sp>
        <p:nvSpPr>
          <p:cNvPr id="60418" name="Title 1"/>
          <p:cNvSpPr>
            <a:spLocks noGrp="1"/>
          </p:cNvSpPr>
          <p:nvPr>
            <p:ph type="title"/>
          </p:nvPr>
        </p:nvSpPr>
        <p:spPr>
          <a:xfrm>
            <a:off x="107950" y="692150"/>
            <a:ext cx="8785225" cy="720725"/>
          </a:xfrm>
        </p:spPr>
        <p:txBody>
          <a:bodyPr/>
          <a:lstStyle/>
          <a:p>
            <a:r>
              <a:rPr lang="en-GB" smtClean="0"/>
              <a:t>  EL eelarvepuudujääk 2015</a:t>
            </a:r>
          </a:p>
        </p:txBody>
      </p:sp>
      <p:pic>
        <p:nvPicPr>
          <p:cNvPr id="60419" name="Picture 2"/>
          <p:cNvPicPr>
            <a:picLocks noChangeAspect="1" noChangeArrowheads="1"/>
          </p:cNvPicPr>
          <p:nvPr/>
        </p:nvPicPr>
        <p:blipFill>
          <a:blip r:embed="rId4"/>
          <a:srcRect/>
          <a:stretch>
            <a:fillRect/>
          </a:stretch>
        </p:blipFill>
        <p:spPr bwMode="auto">
          <a:xfrm>
            <a:off x="1174750" y="1412875"/>
            <a:ext cx="6845300" cy="5119688"/>
          </a:xfrm>
          <a:prstGeom prst="rect">
            <a:avLst/>
          </a:prstGeom>
          <a:noFill/>
          <a:ln w="9525">
            <a:noFill/>
            <a:miter lim="800000"/>
            <a:headEnd/>
            <a:tailEnd/>
          </a:ln>
        </p:spPr>
      </p:pic>
      <p:pic>
        <p:nvPicPr>
          <p:cNvPr id="60420" name="Picture 3"/>
          <p:cNvPicPr>
            <a:picLocks noChangeAspect="1" noChangeArrowheads="1"/>
          </p:cNvPicPr>
          <p:nvPr/>
        </p:nvPicPr>
        <p:blipFill>
          <a:blip r:embed="rId5"/>
          <a:srcRect/>
          <a:stretch>
            <a:fillRect/>
          </a:stretch>
        </p:blipFill>
        <p:spPr bwMode="auto">
          <a:xfrm>
            <a:off x="5651500" y="2420938"/>
            <a:ext cx="1800225" cy="711200"/>
          </a:xfrm>
          <a:prstGeom prst="rect">
            <a:avLst/>
          </a:prstGeom>
          <a:noFill/>
          <a:ln w="9525">
            <a:noFill/>
            <a:miter lim="800000"/>
            <a:headEnd/>
            <a:tailEnd/>
          </a:ln>
        </p:spPr>
      </p:pic>
      <p:sp>
        <p:nvSpPr>
          <p:cNvPr id="60421" name="Slide Number Placeholder 2"/>
          <p:cNvSpPr>
            <a:spLocks noGrp="1"/>
          </p:cNvSpPr>
          <p:nvPr>
            <p:ph type="sldNum" sz="quarter" idx="12"/>
          </p:nvPr>
        </p:nvSpPr>
        <p:spPr>
          <a:noFill/>
          <a:ln>
            <a:miter lim="800000"/>
            <a:headEnd/>
            <a:tailEnd/>
          </a:ln>
        </p:spPr>
        <p:txBody>
          <a:bodyPr/>
          <a:lstStyle/>
          <a:p>
            <a:fld id="{4C275706-F180-4319-A536-51F7D832FBA6}" type="slidenum">
              <a:rPr lang="en-GB" smtClean="0">
                <a:cs typeface="Arial" charset="0"/>
              </a:rPr>
              <a:pPr/>
              <a:t>18</a:t>
            </a:fld>
            <a:endParaRPr lang="en-GB" smtClean="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56"/>
          <p:cNvSpPr txBox="1">
            <a:spLocks noChangeArrowheads="1"/>
          </p:cNvSpPr>
          <p:nvPr/>
        </p:nvSpPr>
        <p:spPr bwMode="auto">
          <a:xfrm>
            <a:off x="0" y="0"/>
            <a:ext cx="9148763" cy="987425"/>
          </a:xfrm>
          <a:prstGeom prst="rect">
            <a:avLst/>
          </a:prstGeom>
          <a:noFill/>
          <a:ln w="9525">
            <a:noFill/>
            <a:miter lim="800000"/>
            <a:headEnd/>
            <a:tailEnd/>
          </a:ln>
        </p:spPr>
        <p:txBody>
          <a:bodyPr anchor="ctr"/>
          <a:lstStyle/>
          <a:p>
            <a:pPr algn="ctr"/>
            <a:endParaRPr lang="en-GB" altLang="en-US" sz="2400" b="1">
              <a:solidFill>
                <a:srgbClr val="FFFFFF"/>
              </a:solidFill>
            </a:endParaRPr>
          </a:p>
        </p:txBody>
      </p:sp>
      <p:sp>
        <p:nvSpPr>
          <p:cNvPr id="61442" name="Rectangle 56"/>
          <p:cNvSpPr>
            <a:spLocks noChangeArrowheads="1"/>
          </p:cNvSpPr>
          <p:nvPr/>
        </p:nvSpPr>
        <p:spPr bwMode="auto">
          <a:xfrm>
            <a:off x="779463" y="2814638"/>
            <a:ext cx="968375" cy="546100"/>
          </a:xfrm>
          <a:prstGeom prst="rect">
            <a:avLst/>
          </a:prstGeom>
          <a:solidFill>
            <a:srgbClr val="0F5494"/>
          </a:solidFill>
          <a:ln w="9525">
            <a:noFill/>
            <a:miter lim="800000"/>
            <a:headEnd/>
            <a:tailEnd/>
          </a:ln>
        </p:spPr>
        <p:txBody>
          <a:bodyPr anchor="ctr"/>
          <a:lstStyle/>
          <a:p>
            <a:pPr marL="3175" algn="ctr"/>
            <a:r>
              <a:rPr lang="en-GB" altLang="en-US" b="1">
                <a:solidFill>
                  <a:schemeClr val="bg1"/>
                </a:solidFill>
              </a:rPr>
              <a:t>MT</a:t>
            </a:r>
          </a:p>
        </p:txBody>
      </p:sp>
      <p:sp>
        <p:nvSpPr>
          <p:cNvPr id="61443" name="Rectangle 56"/>
          <p:cNvSpPr>
            <a:spLocks noChangeArrowheads="1"/>
          </p:cNvSpPr>
          <p:nvPr/>
        </p:nvSpPr>
        <p:spPr bwMode="auto">
          <a:xfrm>
            <a:off x="779463" y="3470275"/>
            <a:ext cx="968375" cy="547688"/>
          </a:xfrm>
          <a:prstGeom prst="rect">
            <a:avLst/>
          </a:prstGeom>
          <a:solidFill>
            <a:srgbClr val="0F5494"/>
          </a:solidFill>
          <a:ln w="9525">
            <a:noFill/>
            <a:miter lim="800000"/>
            <a:headEnd/>
            <a:tailEnd/>
          </a:ln>
        </p:spPr>
        <p:txBody>
          <a:bodyPr anchor="ctr"/>
          <a:lstStyle/>
          <a:p>
            <a:pPr marL="3175" algn="ctr"/>
            <a:r>
              <a:rPr lang="en-GB" altLang="en-US" b="1">
                <a:solidFill>
                  <a:schemeClr val="bg1"/>
                </a:solidFill>
              </a:rPr>
              <a:t>PL</a:t>
            </a:r>
          </a:p>
        </p:txBody>
      </p:sp>
      <p:sp>
        <p:nvSpPr>
          <p:cNvPr id="61444" name="Rectangle 56"/>
          <p:cNvSpPr>
            <a:spLocks noChangeArrowheads="1"/>
          </p:cNvSpPr>
          <p:nvPr/>
        </p:nvSpPr>
        <p:spPr bwMode="auto">
          <a:xfrm>
            <a:off x="779463" y="4106863"/>
            <a:ext cx="968375" cy="546100"/>
          </a:xfrm>
          <a:prstGeom prst="rect">
            <a:avLst/>
          </a:prstGeom>
          <a:solidFill>
            <a:srgbClr val="0F5494"/>
          </a:solidFill>
          <a:ln w="9525">
            <a:noFill/>
            <a:miter lim="800000"/>
            <a:headEnd/>
            <a:tailEnd/>
          </a:ln>
        </p:spPr>
        <p:txBody>
          <a:bodyPr anchor="ctr"/>
          <a:lstStyle/>
          <a:p>
            <a:pPr marL="3175" algn="ctr"/>
            <a:r>
              <a:rPr lang="en-GB" altLang="en-US" b="1">
                <a:solidFill>
                  <a:schemeClr val="bg1"/>
                </a:solidFill>
              </a:rPr>
              <a:t>UK</a:t>
            </a:r>
          </a:p>
        </p:txBody>
      </p:sp>
      <p:sp>
        <p:nvSpPr>
          <p:cNvPr id="61445" name="Rectangle 56"/>
          <p:cNvSpPr>
            <a:spLocks noChangeArrowheads="1"/>
          </p:cNvSpPr>
          <p:nvPr/>
        </p:nvSpPr>
        <p:spPr bwMode="auto">
          <a:xfrm>
            <a:off x="779463" y="4754563"/>
            <a:ext cx="968375" cy="546100"/>
          </a:xfrm>
          <a:prstGeom prst="rect">
            <a:avLst/>
          </a:prstGeom>
          <a:solidFill>
            <a:srgbClr val="0F5494"/>
          </a:solidFill>
          <a:ln w="9525">
            <a:noFill/>
            <a:miter lim="800000"/>
            <a:headEnd/>
            <a:tailEnd/>
          </a:ln>
        </p:spPr>
        <p:txBody>
          <a:bodyPr anchor="ctr"/>
          <a:lstStyle/>
          <a:p>
            <a:pPr marL="3175" algn="ctr"/>
            <a:r>
              <a:rPr lang="en-GB" altLang="en-US" b="1">
                <a:solidFill>
                  <a:schemeClr val="bg1"/>
                </a:solidFill>
              </a:rPr>
              <a:t>FI</a:t>
            </a:r>
          </a:p>
        </p:txBody>
      </p:sp>
      <p:sp>
        <p:nvSpPr>
          <p:cNvPr id="61446" name="TextBox 69"/>
          <p:cNvSpPr txBox="1">
            <a:spLocks noChangeArrowheads="1"/>
          </p:cNvSpPr>
          <p:nvPr/>
        </p:nvSpPr>
        <p:spPr bwMode="auto">
          <a:xfrm>
            <a:off x="1774825" y="2814638"/>
            <a:ext cx="6469063" cy="546100"/>
          </a:xfrm>
          <a:prstGeom prst="rect">
            <a:avLst/>
          </a:prstGeom>
          <a:solidFill>
            <a:srgbClr val="EAEAEA"/>
          </a:solidFill>
          <a:ln w="9525">
            <a:noFill/>
            <a:prstDash val="dash"/>
            <a:miter lim="800000"/>
            <a:headEnd/>
            <a:tailEnd/>
          </a:ln>
        </p:spPr>
        <p:txBody>
          <a:bodyPr lIns="72000" tIns="0" rIns="72000" bIns="0" anchor="ctr"/>
          <a:lstStyle/>
          <a:p>
            <a:pPr algn="ctr"/>
            <a:r>
              <a:rPr lang="en-GB" altLang="en-US" sz="1100" b="1">
                <a:solidFill>
                  <a:schemeClr val="tx1"/>
                </a:solidFill>
              </a:rPr>
              <a:t>Lõpetada ülemäärase eelarvepuudujäägi menetlus (EDP)</a:t>
            </a:r>
          </a:p>
        </p:txBody>
      </p:sp>
      <p:sp>
        <p:nvSpPr>
          <p:cNvPr id="61447" name="Rectangle 56"/>
          <p:cNvSpPr>
            <a:spLocks noChangeArrowheads="1"/>
          </p:cNvSpPr>
          <p:nvPr/>
        </p:nvSpPr>
        <p:spPr bwMode="auto">
          <a:xfrm>
            <a:off x="782638" y="5402263"/>
            <a:ext cx="969962" cy="547687"/>
          </a:xfrm>
          <a:prstGeom prst="rect">
            <a:avLst/>
          </a:prstGeom>
          <a:solidFill>
            <a:srgbClr val="0F5494"/>
          </a:solidFill>
          <a:ln w="9525">
            <a:noFill/>
            <a:miter lim="800000"/>
            <a:headEnd/>
            <a:tailEnd/>
          </a:ln>
        </p:spPr>
        <p:txBody>
          <a:bodyPr anchor="ctr"/>
          <a:lstStyle/>
          <a:p>
            <a:pPr marL="3175" algn="ctr"/>
            <a:r>
              <a:rPr lang="en-GB" altLang="en-US" b="1">
                <a:solidFill>
                  <a:schemeClr val="bg1"/>
                </a:solidFill>
              </a:rPr>
              <a:t>FR</a:t>
            </a:r>
          </a:p>
        </p:txBody>
      </p:sp>
      <p:sp>
        <p:nvSpPr>
          <p:cNvPr id="61448" name="TextBox 69"/>
          <p:cNvSpPr txBox="1">
            <a:spLocks noChangeArrowheads="1"/>
          </p:cNvSpPr>
          <p:nvPr/>
        </p:nvSpPr>
        <p:spPr bwMode="auto">
          <a:xfrm>
            <a:off x="1774825" y="4106863"/>
            <a:ext cx="6469063" cy="546100"/>
          </a:xfrm>
          <a:prstGeom prst="rect">
            <a:avLst/>
          </a:prstGeom>
          <a:solidFill>
            <a:srgbClr val="EAEAEA"/>
          </a:solidFill>
          <a:ln w="9525">
            <a:noFill/>
            <a:prstDash val="dash"/>
            <a:miter lim="800000"/>
            <a:headEnd/>
            <a:tailEnd/>
          </a:ln>
        </p:spPr>
        <p:txBody>
          <a:bodyPr lIns="72000" tIns="0" rIns="72000" bIns="0" anchor="ctr"/>
          <a:lstStyle/>
          <a:p>
            <a:pPr algn="ctr"/>
            <a:r>
              <a:rPr lang="en-GB" altLang="en-US" sz="1100" b="1">
                <a:solidFill>
                  <a:schemeClr val="tx1"/>
                </a:solidFill>
              </a:rPr>
              <a:t>Täiendavad 2 aastat, et viia eelarvepuudujääk alla 3% SKP-st</a:t>
            </a:r>
          </a:p>
        </p:txBody>
      </p:sp>
      <p:sp>
        <p:nvSpPr>
          <p:cNvPr id="61449" name="TextBox 69"/>
          <p:cNvSpPr txBox="1">
            <a:spLocks noChangeArrowheads="1"/>
          </p:cNvSpPr>
          <p:nvPr/>
        </p:nvSpPr>
        <p:spPr bwMode="auto">
          <a:xfrm>
            <a:off x="1774825" y="4754563"/>
            <a:ext cx="6469063" cy="546100"/>
          </a:xfrm>
          <a:prstGeom prst="rect">
            <a:avLst/>
          </a:prstGeom>
          <a:solidFill>
            <a:srgbClr val="EAEAEA"/>
          </a:solidFill>
          <a:ln w="9525">
            <a:noFill/>
            <a:prstDash val="dash"/>
            <a:miter lim="800000"/>
            <a:headEnd/>
            <a:tailEnd/>
          </a:ln>
        </p:spPr>
        <p:txBody>
          <a:bodyPr lIns="72000" tIns="0" rIns="72000" bIns="0" anchor="ctr"/>
          <a:lstStyle/>
          <a:p>
            <a:pPr algn="ctr"/>
            <a:r>
              <a:rPr lang="en-GB" altLang="en-US" sz="1100" b="1">
                <a:solidFill>
                  <a:schemeClr val="tx1"/>
                </a:solidFill>
              </a:rPr>
              <a:t>Kaaluda ülemäärase eelarvepuudujäägi menetluse alustamist pärast ECOFINi arvamust Soome olukorra kohta  </a:t>
            </a:r>
          </a:p>
        </p:txBody>
      </p:sp>
      <p:sp>
        <p:nvSpPr>
          <p:cNvPr id="61450" name="TextBox 69"/>
          <p:cNvSpPr txBox="1">
            <a:spLocks noChangeArrowheads="1"/>
          </p:cNvSpPr>
          <p:nvPr/>
        </p:nvSpPr>
        <p:spPr bwMode="auto">
          <a:xfrm>
            <a:off x="1774825" y="3470275"/>
            <a:ext cx="6469063" cy="547688"/>
          </a:xfrm>
          <a:prstGeom prst="rect">
            <a:avLst/>
          </a:prstGeom>
          <a:solidFill>
            <a:srgbClr val="EAEAEA"/>
          </a:solidFill>
          <a:ln w="9525">
            <a:noFill/>
            <a:prstDash val="dash"/>
            <a:miter lim="800000"/>
            <a:headEnd/>
            <a:tailEnd/>
          </a:ln>
        </p:spPr>
        <p:txBody>
          <a:bodyPr lIns="72000" tIns="0" rIns="72000" bIns="0" anchor="ctr"/>
          <a:lstStyle/>
          <a:p>
            <a:pPr algn="ctr"/>
            <a:r>
              <a:rPr lang="en-GB" altLang="en-US" sz="1100" b="1">
                <a:solidFill>
                  <a:schemeClr val="tx1"/>
                </a:solidFill>
              </a:rPr>
              <a:t>Lõpetada ülemäärase eelarvepuudujäägi menetlus (EDP)</a:t>
            </a:r>
          </a:p>
        </p:txBody>
      </p:sp>
      <p:sp>
        <p:nvSpPr>
          <p:cNvPr id="61451" name="TextBox 69"/>
          <p:cNvSpPr txBox="1">
            <a:spLocks noChangeArrowheads="1"/>
          </p:cNvSpPr>
          <p:nvPr/>
        </p:nvSpPr>
        <p:spPr bwMode="auto">
          <a:xfrm>
            <a:off x="1774825" y="5402263"/>
            <a:ext cx="6469063" cy="547687"/>
          </a:xfrm>
          <a:prstGeom prst="rect">
            <a:avLst/>
          </a:prstGeom>
          <a:solidFill>
            <a:srgbClr val="EAEAEA"/>
          </a:solidFill>
          <a:ln w="9525">
            <a:noFill/>
            <a:prstDash val="dash"/>
            <a:miter lim="800000"/>
            <a:headEnd/>
            <a:tailEnd/>
          </a:ln>
        </p:spPr>
        <p:txBody>
          <a:bodyPr lIns="72000" tIns="0" rIns="72000" bIns="0" anchor="ctr"/>
          <a:lstStyle/>
          <a:p>
            <a:pPr algn="ctr"/>
            <a:r>
              <a:rPr lang="en-GB" altLang="en-US" sz="1100" b="1">
                <a:solidFill>
                  <a:schemeClr val="tx1"/>
                </a:solidFill>
              </a:rPr>
              <a:t>Ülemäärase eelarvepuudujäägi menetlus käimas. Nõukogu määras Prantsusmaale tõhusate meetmete rakendamise tähtajaks 10.juuni 2015. </a:t>
            </a:r>
          </a:p>
        </p:txBody>
      </p:sp>
      <p:pic>
        <p:nvPicPr>
          <p:cNvPr id="61452" name="Picture 52"/>
          <p:cNvPicPr>
            <a:picLocks/>
          </p:cNvPicPr>
          <p:nvPr/>
        </p:nvPicPr>
        <p:blipFill>
          <a:blip r:embed="rId3"/>
          <a:srcRect/>
          <a:stretch>
            <a:fillRect/>
          </a:stretch>
        </p:blipFill>
        <p:spPr bwMode="auto">
          <a:xfrm>
            <a:off x="492125" y="5402263"/>
            <a:ext cx="436563" cy="298450"/>
          </a:xfrm>
          <a:prstGeom prst="rect">
            <a:avLst/>
          </a:prstGeom>
          <a:noFill/>
          <a:ln w="9525">
            <a:solidFill>
              <a:srgbClr val="000000"/>
            </a:solidFill>
            <a:miter lim="800000"/>
            <a:headEnd/>
            <a:tailEnd/>
          </a:ln>
        </p:spPr>
      </p:pic>
      <p:pic>
        <p:nvPicPr>
          <p:cNvPr id="61453" name="Picture 53"/>
          <p:cNvPicPr>
            <a:picLocks noChangeAspect="1"/>
          </p:cNvPicPr>
          <p:nvPr/>
        </p:nvPicPr>
        <p:blipFill>
          <a:blip r:embed="rId4"/>
          <a:srcRect/>
          <a:stretch>
            <a:fillRect/>
          </a:stretch>
        </p:blipFill>
        <p:spPr bwMode="auto">
          <a:xfrm>
            <a:off x="500063" y="4105275"/>
            <a:ext cx="473075" cy="300038"/>
          </a:xfrm>
          <a:prstGeom prst="rect">
            <a:avLst/>
          </a:prstGeom>
          <a:noFill/>
          <a:ln w="9525">
            <a:solidFill>
              <a:srgbClr val="000000"/>
            </a:solidFill>
            <a:miter lim="800000"/>
            <a:headEnd/>
            <a:tailEnd/>
          </a:ln>
        </p:spPr>
      </p:pic>
      <p:pic>
        <p:nvPicPr>
          <p:cNvPr id="61454" name="Picture 47"/>
          <p:cNvPicPr>
            <a:picLocks/>
          </p:cNvPicPr>
          <p:nvPr/>
        </p:nvPicPr>
        <p:blipFill>
          <a:blip r:embed="rId5"/>
          <a:srcRect/>
          <a:stretch>
            <a:fillRect/>
          </a:stretch>
        </p:blipFill>
        <p:spPr bwMode="auto">
          <a:xfrm>
            <a:off x="492125" y="4754563"/>
            <a:ext cx="436563" cy="298450"/>
          </a:xfrm>
          <a:prstGeom prst="rect">
            <a:avLst/>
          </a:prstGeom>
          <a:noFill/>
          <a:ln w="9525">
            <a:solidFill>
              <a:srgbClr val="000000"/>
            </a:solidFill>
            <a:miter lim="800000"/>
            <a:headEnd/>
            <a:tailEnd/>
          </a:ln>
        </p:spPr>
      </p:pic>
      <p:pic>
        <p:nvPicPr>
          <p:cNvPr id="61455" name="Picture 64"/>
          <p:cNvPicPr>
            <a:picLocks/>
          </p:cNvPicPr>
          <p:nvPr/>
        </p:nvPicPr>
        <p:blipFill>
          <a:blip r:embed="rId6"/>
          <a:srcRect/>
          <a:stretch>
            <a:fillRect/>
          </a:stretch>
        </p:blipFill>
        <p:spPr bwMode="auto">
          <a:xfrm>
            <a:off x="492125" y="2809875"/>
            <a:ext cx="436563" cy="298450"/>
          </a:xfrm>
          <a:prstGeom prst="rect">
            <a:avLst/>
          </a:prstGeom>
          <a:noFill/>
          <a:ln w="9525">
            <a:solidFill>
              <a:srgbClr val="000000"/>
            </a:solidFill>
            <a:miter lim="800000"/>
            <a:headEnd/>
            <a:tailEnd/>
          </a:ln>
        </p:spPr>
      </p:pic>
      <p:pic>
        <p:nvPicPr>
          <p:cNvPr id="61456" name="Picture 63"/>
          <p:cNvPicPr>
            <a:picLocks/>
          </p:cNvPicPr>
          <p:nvPr/>
        </p:nvPicPr>
        <p:blipFill>
          <a:blip r:embed="rId7"/>
          <a:srcRect/>
          <a:stretch>
            <a:fillRect/>
          </a:stretch>
        </p:blipFill>
        <p:spPr bwMode="auto">
          <a:xfrm>
            <a:off x="492125" y="3457575"/>
            <a:ext cx="436563" cy="298450"/>
          </a:xfrm>
          <a:prstGeom prst="rect">
            <a:avLst/>
          </a:prstGeom>
          <a:noFill/>
          <a:ln w="9525">
            <a:solidFill>
              <a:srgbClr val="000000"/>
            </a:solidFill>
            <a:miter lim="800000"/>
            <a:headEnd/>
            <a:tailEnd/>
          </a:ln>
        </p:spPr>
      </p:pic>
      <p:sp>
        <p:nvSpPr>
          <p:cNvPr id="61457" name="Title 3"/>
          <p:cNvSpPr>
            <a:spLocks noGrp="1"/>
          </p:cNvSpPr>
          <p:nvPr>
            <p:ph type="title"/>
          </p:nvPr>
        </p:nvSpPr>
        <p:spPr>
          <a:xfrm>
            <a:off x="458788" y="1484313"/>
            <a:ext cx="8229600" cy="936625"/>
          </a:xfrm>
        </p:spPr>
        <p:txBody>
          <a:bodyPr/>
          <a:lstStyle/>
          <a:p>
            <a:pPr marL="342900" indent="-342900"/>
            <a:r>
              <a:rPr lang="de-DE" sz="2400" smtClean="0"/>
              <a:t>Stabiilsus- ja Kasvupaktist tulenevad otsused</a:t>
            </a:r>
            <a:br>
              <a:rPr lang="de-DE" sz="2400" smtClean="0"/>
            </a:br>
            <a:r>
              <a:rPr lang="et-EE" sz="1800" b="0" smtClean="0">
                <a:solidFill>
                  <a:srgbClr val="FF0000"/>
                </a:solidFill>
                <a:latin typeface="Arial" charset="0"/>
                <a:cs typeface="Arial" charset="0"/>
              </a:rPr>
              <a:t>Eelarvepuudujääk </a:t>
            </a:r>
            <a:r>
              <a:rPr lang="en-US" sz="1800" b="0" smtClean="0">
                <a:solidFill>
                  <a:srgbClr val="FF0000"/>
                </a:solidFill>
                <a:latin typeface="Arial" charset="0"/>
                <a:cs typeface="Arial" charset="0"/>
              </a:rPr>
              <a:t>&lt;</a:t>
            </a:r>
            <a:r>
              <a:rPr lang="et-EE" sz="1800" b="0" smtClean="0">
                <a:solidFill>
                  <a:srgbClr val="FF0000"/>
                </a:solidFill>
                <a:latin typeface="Arial" charset="0"/>
                <a:cs typeface="Arial" charset="0"/>
              </a:rPr>
              <a:t> 3%</a:t>
            </a:r>
            <a:br>
              <a:rPr lang="et-EE" sz="1800" b="0" smtClean="0">
                <a:solidFill>
                  <a:srgbClr val="FF0000"/>
                </a:solidFill>
                <a:latin typeface="Arial" charset="0"/>
                <a:cs typeface="Arial" charset="0"/>
              </a:rPr>
            </a:br>
            <a:r>
              <a:rPr lang="et-EE" sz="1800" b="0" smtClean="0">
                <a:solidFill>
                  <a:srgbClr val="FF0000"/>
                </a:solidFill>
                <a:latin typeface="Arial" charset="0"/>
                <a:cs typeface="Arial" charset="0"/>
              </a:rPr>
              <a:t>Valitsussektori võl</a:t>
            </a:r>
            <a:r>
              <a:rPr lang="en-GB" sz="1800" b="0" smtClean="0">
                <a:solidFill>
                  <a:srgbClr val="FF0000"/>
                </a:solidFill>
                <a:latin typeface="Arial" charset="0"/>
                <a:cs typeface="Arial" charset="0"/>
              </a:rPr>
              <a:t>g</a:t>
            </a:r>
            <a:r>
              <a:rPr lang="et-EE" sz="1800" b="0" smtClean="0">
                <a:solidFill>
                  <a:srgbClr val="FF0000"/>
                </a:solidFill>
                <a:latin typeface="Arial" charset="0"/>
                <a:cs typeface="Arial" charset="0"/>
              </a:rPr>
              <a:t> </a:t>
            </a:r>
            <a:r>
              <a:rPr lang="en-US" sz="1800" b="0" smtClean="0">
                <a:solidFill>
                  <a:srgbClr val="FF0000"/>
                </a:solidFill>
                <a:latin typeface="Arial" charset="0"/>
                <a:cs typeface="Arial" charset="0"/>
              </a:rPr>
              <a:t>&lt;</a:t>
            </a:r>
            <a:r>
              <a:rPr lang="et-EE" sz="1800" b="0" smtClean="0">
                <a:solidFill>
                  <a:srgbClr val="FF0000"/>
                </a:solidFill>
                <a:latin typeface="Arial" charset="0"/>
                <a:cs typeface="Arial" charset="0"/>
              </a:rPr>
              <a:t> 60%</a:t>
            </a:r>
            <a:br>
              <a:rPr lang="et-EE" sz="1800" b="0" smtClean="0">
                <a:solidFill>
                  <a:srgbClr val="FF0000"/>
                </a:solidFill>
                <a:latin typeface="Arial" charset="0"/>
                <a:cs typeface="Arial" charset="0"/>
              </a:rPr>
            </a:br>
            <a:endParaRPr lang="en-GB"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80975" y="1125538"/>
            <a:ext cx="5889625" cy="647700"/>
          </a:xfrm>
        </p:spPr>
        <p:txBody>
          <a:bodyPr/>
          <a:lstStyle/>
          <a:p>
            <a:r>
              <a:rPr lang="en-US" altLang="en-US" sz="2400" smtClean="0"/>
              <a:t>Kus on EL majandus täna?</a:t>
            </a:r>
          </a:p>
        </p:txBody>
      </p:sp>
      <p:pic>
        <p:nvPicPr>
          <p:cNvPr id="4102" name="Picture 6"/>
          <p:cNvPicPr>
            <a:picLocks noChangeArrowheads="1"/>
          </p:cNvPicPr>
          <p:nvPr/>
        </p:nvPicPr>
        <p:blipFill rotWithShape="1">
          <a:blip r:embed="rId3"/>
          <a:srcRect l="33346" t="17176" r="50631" b="56124"/>
          <a:stretch/>
        </p:blipFill>
        <p:spPr bwMode="auto">
          <a:xfrm>
            <a:off x="3517900" y="2420938"/>
            <a:ext cx="719138" cy="720725"/>
          </a:xfrm>
          <a:prstGeom prst="rect">
            <a:avLst/>
          </a:prstGeom>
          <a:ln>
            <a:noFill/>
          </a:ln>
          <a:effectLst>
            <a:outerShdw blurRad="292100" dist="139700" dir="2700000" algn="tl" rotWithShape="0">
              <a:srgbClr val="333333">
                <a:alpha val="65000"/>
              </a:srgbClr>
            </a:outerShdw>
          </a:effectLst>
          <a:extLst/>
        </p:spPr>
      </p:pic>
      <p:pic>
        <p:nvPicPr>
          <p:cNvPr id="4103" name="Picture 7"/>
          <p:cNvPicPr>
            <a:picLocks noChangeArrowheads="1"/>
          </p:cNvPicPr>
          <p:nvPr/>
        </p:nvPicPr>
        <p:blipFill rotWithShape="1">
          <a:blip r:embed="rId3"/>
          <a:srcRect l="54049" t="16875" r="26587" b="51806"/>
          <a:stretch/>
        </p:blipFill>
        <p:spPr bwMode="auto">
          <a:xfrm>
            <a:off x="3549650" y="4581525"/>
            <a:ext cx="719138" cy="719138"/>
          </a:xfrm>
          <a:prstGeom prst="rect">
            <a:avLst/>
          </a:prstGeom>
          <a:ln>
            <a:noFill/>
          </a:ln>
          <a:effectLst>
            <a:outerShdw blurRad="292100" dist="139700" dir="2700000" algn="tl" rotWithShape="0">
              <a:srgbClr val="333333">
                <a:alpha val="65000"/>
              </a:srgbClr>
            </a:outerShdw>
          </a:effectLst>
          <a:extLst/>
        </p:spPr>
      </p:pic>
      <p:pic>
        <p:nvPicPr>
          <p:cNvPr id="4104" name="Picture 8"/>
          <p:cNvPicPr>
            <a:picLocks noChangeArrowheads="1"/>
          </p:cNvPicPr>
          <p:nvPr/>
        </p:nvPicPr>
        <p:blipFill rotWithShape="1">
          <a:blip r:embed="rId3"/>
          <a:srcRect l="11916" t="15395" r="70087" b="52515"/>
          <a:stretch/>
        </p:blipFill>
        <p:spPr bwMode="auto">
          <a:xfrm>
            <a:off x="3549650" y="3429000"/>
            <a:ext cx="719138" cy="720725"/>
          </a:xfrm>
          <a:prstGeom prst="rect">
            <a:avLst/>
          </a:prstGeom>
          <a:ln>
            <a:noFill/>
          </a:ln>
          <a:effectLst>
            <a:outerShdw blurRad="292100" dist="139700" dir="2700000" algn="tl" rotWithShape="0">
              <a:srgbClr val="333333">
                <a:alpha val="65000"/>
              </a:srgbClr>
            </a:outerShdw>
          </a:effectLst>
          <a:extLst/>
        </p:spPr>
      </p:pic>
      <p:pic>
        <p:nvPicPr>
          <p:cNvPr id="4105" name="Picture 9"/>
          <p:cNvPicPr>
            <a:picLocks noChangeArrowheads="1"/>
          </p:cNvPicPr>
          <p:nvPr/>
        </p:nvPicPr>
        <p:blipFill rotWithShape="1">
          <a:blip r:embed="rId3"/>
          <a:srcRect l="74432" t="14934" r="3506" b="52304"/>
          <a:stretch/>
        </p:blipFill>
        <p:spPr bwMode="auto">
          <a:xfrm>
            <a:off x="3549650" y="5589588"/>
            <a:ext cx="719138" cy="719137"/>
          </a:xfrm>
          <a:prstGeom prst="rect">
            <a:avLst/>
          </a:prstGeom>
          <a:ln>
            <a:noFill/>
          </a:ln>
          <a:effectLst>
            <a:outerShdw blurRad="292100" dist="139700" dir="2700000" algn="tl" rotWithShape="0">
              <a:srgbClr val="333333">
                <a:alpha val="65000"/>
              </a:srgbClr>
            </a:outerShdw>
          </a:effectLst>
          <a:extLst/>
        </p:spPr>
      </p:pic>
      <p:cxnSp>
        <p:nvCxnSpPr>
          <p:cNvPr id="3" name="Straight Arrow Connector 2"/>
          <p:cNvCxnSpPr/>
          <p:nvPr/>
        </p:nvCxnSpPr>
        <p:spPr bwMode="auto">
          <a:xfrm>
            <a:off x="6251575" y="4221163"/>
            <a:ext cx="696913" cy="0"/>
          </a:xfrm>
          <a:prstGeom prst="straightConnector1">
            <a:avLst/>
          </a:prstGeom>
          <a:ln>
            <a:tailEnd type="arrow"/>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092950" y="3716338"/>
            <a:ext cx="1943100" cy="1169987"/>
          </a:xfrm>
          <a:prstGeom prst="rect">
            <a:avLst/>
          </a:prstGeom>
          <a:noFill/>
        </p:spPr>
        <p:txBody>
          <a:bodyPr>
            <a:spAutoFit/>
          </a:bodyPr>
          <a:lstStyle/>
          <a:p>
            <a:pPr>
              <a:defRPr/>
            </a:pPr>
            <a:r>
              <a:rPr lang="en-US" sz="1400" dirty="0" err="1">
                <a:effectLst>
                  <a:outerShdw blurRad="38100" dist="38100" dir="2700000" algn="tl">
                    <a:srgbClr val="000000">
                      <a:alpha val="43137"/>
                    </a:srgbClr>
                  </a:outerShdw>
                </a:effectLst>
                <a:cs typeface="+mn-cs"/>
              </a:rPr>
              <a:t>Esimest</a:t>
            </a:r>
            <a:r>
              <a:rPr lang="en-US" sz="1400" dirty="0">
                <a:effectLst>
                  <a:outerShdw blurRad="38100" dist="38100" dir="2700000" algn="tl">
                    <a:srgbClr val="000000">
                      <a:alpha val="43137"/>
                    </a:srgbClr>
                  </a:outerShdw>
                </a:effectLst>
                <a:cs typeface="+mn-cs"/>
              </a:rPr>
              <a:t> </a:t>
            </a:r>
            <a:r>
              <a:rPr lang="en-US" sz="1400" dirty="0" err="1">
                <a:effectLst>
                  <a:outerShdw blurRad="38100" dist="38100" dir="2700000" algn="tl">
                    <a:srgbClr val="000000">
                      <a:alpha val="43137"/>
                    </a:srgbClr>
                  </a:outerShdw>
                </a:effectLst>
                <a:cs typeface="+mn-cs"/>
              </a:rPr>
              <a:t>korda</a:t>
            </a:r>
            <a:r>
              <a:rPr lang="en-US" sz="1400" dirty="0">
                <a:effectLst>
                  <a:outerShdw blurRad="38100" dist="38100" dir="2700000" algn="tl">
                    <a:srgbClr val="000000">
                      <a:alpha val="43137"/>
                    </a:srgbClr>
                  </a:outerShdw>
                </a:effectLst>
                <a:cs typeface="+mn-cs"/>
              </a:rPr>
              <a:t> </a:t>
            </a:r>
            <a:r>
              <a:rPr lang="en-US" sz="1400" dirty="0" err="1">
                <a:effectLst>
                  <a:outerShdw blurRad="38100" dist="38100" dir="2700000" algn="tl">
                    <a:srgbClr val="000000">
                      <a:alpha val="43137"/>
                    </a:srgbClr>
                  </a:outerShdw>
                </a:effectLst>
                <a:cs typeface="+mn-cs"/>
              </a:rPr>
              <a:t>pärast</a:t>
            </a:r>
            <a:r>
              <a:rPr lang="en-US" sz="1400" dirty="0">
                <a:effectLst>
                  <a:outerShdw blurRad="38100" dist="38100" dir="2700000" algn="tl">
                    <a:srgbClr val="000000">
                      <a:alpha val="43137"/>
                    </a:srgbClr>
                  </a:outerShdw>
                </a:effectLst>
                <a:cs typeface="+mn-cs"/>
              </a:rPr>
              <a:t>  2007.</a:t>
            </a:r>
            <a:r>
              <a:rPr lang="en-US" sz="1400" dirty="0" err="1">
                <a:effectLst>
                  <a:outerShdw blurRad="38100" dist="38100" dir="2700000" algn="tl">
                    <a:srgbClr val="000000">
                      <a:alpha val="43137"/>
                    </a:srgbClr>
                  </a:outerShdw>
                </a:effectLst>
                <a:cs typeface="+mn-cs"/>
              </a:rPr>
              <a:t>a</a:t>
            </a:r>
            <a:r>
              <a:rPr lang="en-US" sz="1400" dirty="0">
                <a:effectLst>
                  <a:outerShdw blurRad="38100" dist="38100" dir="2700000" algn="tl">
                    <a:srgbClr val="000000">
                      <a:alpha val="43137"/>
                    </a:srgbClr>
                  </a:outerShdw>
                </a:effectLst>
                <a:cs typeface="+mn-cs"/>
              </a:rPr>
              <a:t> on </a:t>
            </a:r>
            <a:r>
              <a:rPr lang="en-US" sz="1400" dirty="0" err="1">
                <a:effectLst>
                  <a:outerShdw blurRad="38100" dist="38100" dir="2700000" algn="tl">
                    <a:srgbClr val="000000">
                      <a:alpha val="43137"/>
                    </a:srgbClr>
                  </a:outerShdw>
                </a:effectLst>
                <a:cs typeface="+mn-cs"/>
              </a:rPr>
              <a:t>sellel</a:t>
            </a:r>
            <a:r>
              <a:rPr lang="en-US" sz="1400" dirty="0">
                <a:effectLst>
                  <a:outerShdw blurRad="38100" dist="38100" dir="2700000" algn="tl">
                    <a:srgbClr val="000000">
                      <a:alpha val="43137"/>
                    </a:srgbClr>
                  </a:outerShdw>
                </a:effectLst>
                <a:cs typeface="+mn-cs"/>
              </a:rPr>
              <a:t> </a:t>
            </a:r>
            <a:r>
              <a:rPr lang="en-US" sz="1400" dirty="0" err="1">
                <a:effectLst>
                  <a:outerShdw blurRad="38100" dist="38100" dir="2700000" algn="tl">
                    <a:srgbClr val="000000">
                      <a:alpha val="43137"/>
                    </a:srgbClr>
                  </a:outerShdw>
                </a:effectLst>
                <a:cs typeface="+mn-cs"/>
              </a:rPr>
              <a:t>aastal</a:t>
            </a:r>
            <a:r>
              <a:rPr lang="en-US" sz="1400" dirty="0">
                <a:effectLst>
                  <a:outerShdw blurRad="38100" dist="38100" dir="2700000" algn="tl">
                    <a:srgbClr val="000000">
                      <a:alpha val="43137"/>
                    </a:srgbClr>
                  </a:outerShdw>
                </a:effectLst>
                <a:cs typeface="+mn-cs"/>
              </a:rPr>
              <a:t> </a:t>
            </a:r>
            <a:r>
              <a:rPr lang="en-US" sz="1400" dirty="0" err="1">
                <a:effectLst>
                  <a:outerShdw blurRad="38100" dist="38100" dir="2700000" algn="tl">
                    <a:srgbClr val="000000">
                      <a:alpha val="43137"/>
                    </a:srgbClr>
                  </a:outerShdw>
                </a:effectLst>
                <a:cs typeface="+mn-cs"/>
              </a:rPr>
              <a:t>oodata</a:t>
            </a:r>
            <a:r>
              <a:rPr lang="en-US" sz="1400" dirty="0">
                <a:effectLst>
                  <a:outerShdw blurRad="38100" dist="38100" dir="2700000" algn="tl">
                    <a:srgbClr val="000000">
                      <a:alpha val="43137"/>
                    </a:srgbClr>
                  </a:outerShdw>
                </a:effectLst>
                <a:cs typeface="+mn-cs"/>
              </a:rPr>
              <a:t> </a:t>
            </a:r>
            <a:r>
              <a:rPr lang="en-US" sz="1400" dirty="0" err="1">
                <a:effectLst>
                  <a:outerShdw blurRad="38100" dist="38100" dir="2700000" algn="tl">
                    <a:srgbClr val="000000">
                      <a:alpha val="43137"/>
                    </a:srgbClr>
                  </a:outerShdw>
                </a:effectLst>
                <a:cs typeface="+mn-cs"/>
              </a:rPr>
              <a:t>majanduskasvu</a:t>
            </a:r>
            <a:r>
              <a:rPr lang="en-US" sz="1400" dirty="0">
                <a:effectLst>
                  <a:outerShdw blurRad="38100" dist="38100" dir="2700000" algn="tl">
                    <a:srgbClr val="000000">
                      <a:alpha val="43137"/>
                    </a:srgbClr>
                  </a:outerShdw>
                </a:effectLst>
                <a:cs typeface="+mn-cs"/>
              </a:rPr>
              <a:t> </a:t>
            </a:r>
            <a:r>
              <a:rPr lang="en-US" sz="1400" dirty="0" err="1">
                <a:effectLst>
                  <a:outerShdw blurRad="38100" dist="38100" dir="2700000" algn="tl">
                    <a:srgbClr val="000000">
                      <a:alpha val="43137"/>
                    </a:srgbClr>
                  </a:outerShdw>
                </a:effectLst>
                <a:cs typeface="+mn-cs"/>
              </a:rPr>
              <a:t>kõikides</a:t>
            </a:r>
            <a:r>
              <a:rPr lang="en-US" sz="1400" dirty="0">
                <a:effectLst>
                  <a:outerShdw blurRad="38100" dist="38100" dir="2700000" algn="tl">
                    <a:srgbClr val="000000">
                      <a:alpha val="43137"/>
                    </a:srgbClr>
                  </a:outerShdw>
                </a:effectLst>
                <a:cs typeface="+mn-cs"/>
              </a:rPr>
              <a:t> EL </a:t>
            </a:r>
            <a:r>
              <a:rPr lang="en-US" sz="1400" dirty="0" err="1">
                <a:effectLst>
                  <a:outerShdw blurRad="38100" dist="38100" dir="2700000" algn="tl">
                    <a:srgbClr val="000000">
                      <a:alpha val="43137"/>
                    </a:srgbClr>
                  </a:outerShdw>
                </a:effectLst>
                <a:cs typeface="+mn-cs"/>
              </a:rPr>
              <a:t>riikides</a:t>
            </a:r>
            <a:r>
              <a:rPr lang="en-US" sz="1400" dirty="0">
                <a:effectLst>
                  <a:outerShdw blurRad="38100" dist="38100" dir="2700000" algn="tl">
                    <a:srgbClr val="000000">
                      <a:alpha val="43137"/>
                    </a:srgbClr>
                  </a:outerShdw>
                </a:effectLst>
                <a:cs typeface="+mn-cs"/>
              </a:rPr>
              <a:t> </a:t>
            </a:r>
          </a:p>
        </p:txBody>
      </p:sp>
      <p:sp>
        <p:nvSpPr>
          <p:cNvPr id="30728" name="TextBox 21"/>
          <p:cNvSpPr txBox="1">
            <a:spLocks noChangeArrowheads="1"/>
          </p:cNvSpPr>
          <p:nvPr/>
        </p:nvSpPr>
        <p:spPr bwMode="auto">
          <a:xfrm>
            <a:off x="4557713" y="3357563"/>
            <a:ext cx="1439862" cy="522287"/>
          </a:xfrm>
          <a:prstGeom prst="rect">
            <a:avLst/>
          </a:prstGeom>
          <a:noFill/>
          <a:ln w="9525">
            <a:noFill/>
            <a:miter lim="800000"/>
            <a:headEnd/>
            <a:tailEnd/>
          </a:ln>
        </p:spPr>
        <p:txBody>
          <a:bodyPr>
            <a:spAutoFit/>
          </a:bodyPr>
          <a:lstStyle/>
          <a:p>
            <a:r>
              <a:rPr lang="en-US" sz="1400"/>
              <a:t>Naftahindade  langus </a:t>
            </a:r>
          </a:p>
        </p:txBody>
      </p:sp>
      <p:sp>
        <p:nvSpPr>
          <p:cNvPr id="30729" name="TextBox 22"/>
          <p:cNvSpPr txBox="1">
            <a:spLocks noChangeArrowheads="1"/>
          </p:cNvSpPr>
          <p:nvPr/>
        </p:nvSpPr>
        <p:spPr bwMode="auto">
          <a:xfrm>
            <a:off x="4492625" y="2422525"/>
            <a:ext cx="1360488" cy="523875"/>
          </a:xfrm>
          <a:prstGeom prst="rect">
            <a:avLst/>
          </a:prstGeom>
          <a:noFill/>
          <a:ln w="9525">
            <a:noFill/>
            <a:miter lim="800000"/>
            <a:headEnd/>
            <a:tailEnd/>
          </a:ln>
        </p:spPr>
        <p:txBody>
          <a:bodyPr>
            <a:spAutoFit/>
          </a:bodyPr>
          <a:lstStyle/>
          <a:p>
            <a:r>
              <a:rPr lang="en-US" sz="1400"/>
              <a:t>Euro odavnemine </a:t>
            </a:r>
          </a:p>
        </p:txBody>
      </p:sp>
      <p:sp>
        <p:nvSpPr>
          <p:cNvPr id="30730" name="TextBox 23"/>
          <p:cNvSpPr txBox="1">
            <a:spLocks noChangeArrowheads="1"/>
          </p:cNvSpPr>
          <p:nvPr/>
        </p:nvSpPr>
        <p:spPr bwMode="auto">
          <a:xfrm>
            <a:off x="4581525" y="4410075"/>
            <a:ext cx="1439863" cy="954088"/>
          </a:xfrm>
          <a:prstGeom prst="rect">
            <a:avLst/>
          </a:prstGeom>
          <a:noFill/>
          <a:ln w="9525">
            <a:noFill/>
            <a:miter lim="800000"/>
            <a:headEnd/>
            <a:tailEnd/>
          </a:ln>
        </p:spPr>
        <p:txBody>
          <a:bodyPr>
            <a:spAutoFit/>
          </a:bodyPr>
          <a:lstStyle/>
          <a:p>
            <a:r>
              <a:rPr lang="en-US" sz="1400"/>
              <a:t>Euroopa Keskpanga kvantitatiivne lõdvendamine</a:t>
            </a:r>
          </a:p>
        </p:txBody>
      </p:sp>
      <p:sp>
        <p:nvSpPr>
          <p:cNvPr id="30731" name="TextBox 24"/>
          <p:cNvSpPr txBox="1">
            <a:spLocks noChangeArrowheads="1"/>
          </p:cNvSpPr>
          <p:nvPr/>
        </p:nvSpPr>
        <p:spPr bwMode="auto">
          <a:xfrm>
            <a:off x="4581525" y="5445125"/>
            <a:ext cx="1574800" cy="1169988"/>
          </a:xfrm>
          <a:prstGeom prst="rect">
            <a:avLst/>
          </a:prstGeom>
          <a:noFill/>
          <a:ln w="9525">
            <a:noFill/>
            <a:miter lim="800000"/>
            <a:headEnd/>
            <a:tailEnd/>
          </a:ln>
        </p:spPr>
        <p:txBody>
          <a:bodyPr>
            <a:spAutoFit/>
          </a:bodyPr>
          <a:lstStyle/>
          <a:p>
            <a:r>
              <a:rPr lang="en-US" sz="1400"/>
              <a:t>Investeerimis-kava suunab EL majandusse  315 miljardit EUR</a:t>
            </a:r>
          </a:p>
        </p:txBody>
      </p:sp>
      <p:sp>
        <p:nvSpPr>
          <p:cNvPr id="29" name="TextBox 28"/>
          <p:cNvSpPr txBox="1"/>
          <p:nvPr/>
        </p:nvSpPr>
        <p:spPr>
          <a:xfrm>
            <a:off x="130175" y="2219325"/>
            <a:ext cx="2881313" cy="1600200"/>
          </a:xfrm>
          <a:prstGeom prst="rect">
            <a:avLst/>
          </a:prstGeom>
          <a:noFill/>
        </p:spPr>
        <p:txBody>
          <a:bodyPr>
            <a:spAutoFit/>
          </a:bodyPr>
          <a:lstStyle/>
          <a:p>
            <a:pPr marL="171450" indent="-171450">
              <a:buFont typeface="Arial" panose="020B0604020202020204" pitchFamily="34" charset="0"/>
              <a:buChar char="•"/>
              <a:defRPr/>
            </a:pPr>
            <a:r>
              <a:rPr lang="en-US" sz="1400" b="1" dirty="0" err="1">
                <a:cs typeface="+mn-cs"/>
              </a:rPr>
              <a:t>Tagasihoidlik</a:t>
            </a:r>
            <a:r>
              <a:rPr lang="en-US" sz="1400" b="1" dirty="0">
                <a:cs typeface="+mn-cs"/>
              </a:rPr>
              <a:t> </a:t>
            </a:r>
            <a:r>
              <a:rPr lang="en-US" sz="1400" b="1" dirty="0" err="1">
                <a:cs typeface="+mn-cs"/>
              </a:rPr>
              <a:t>majanduskasv</a:t>
            </a:r>
            <a:endParaRPr lang="en-US" sz="1400" b="1" dirty="0">
              <a:cs typeface="+mn-cs"/>
            </a:endParaRPr>
          </a:p>
          <a:p>
            <a:pPr marL="171450" indent="-171450">
              <a:buFont typeface="Arial" panose="020B0604020202020204" pitchFamily="34" charset="0"/>
              <a:buChar char="•"/>
              <a:defRPr/>
            </a:pPr>
            <a:endParaRPr lang="en-US" sz="1400" b="1" dirty="0">
              <a:cs typeface="+mn-cs"/>
            </a:endParaRPr>
          </a:p>
          <a:p>
            <a:pPr marL="171450" indent="-171450">
              <a:buFont typeface="Arial" panose="020B0604020202020204" pitchFamily="34" charset="0"/>
              <a:buChar char="•"/>
              <a:defRPr/>
            </a:pPr>
            <a:r>
              <a:rPr lang="en-US" sz="1400" b="1" dirty="0" err="1">
                <a:cs typeface="+mn-cs"/>
              </a:rPr>
              <a:t>Vähe</a:t>
            </a:r>
            <a:r>
              <a:rPr lang="en-US" sz="1400" b="1" dirty="0">
                <a:cs typeface="+mn-cs"/>
              </a:rPr>
              <a:t> </a:t>
            </a:r>
            <a:r>
              <a:rPr lang="en-US" sz="1400" b="1" dirty="0" err="1">
                <a:cs typeface="+mn-cs"/>
              </a:rPr>
              <a:t>investeeringuid</a:t>
            </a:r>
            <a:endParaRPr lang="en-US" sz="1400" b="1" dirty="0">
              <a:cs typeface="+mn-cs"/>
            </a:endParaRPr>
          </a:p>
          <a:p>
            <a:pPr marL="171450" indent="-171450">
              <a:buFont typeface="Arial" panose="020B0604020202020204" pitchFamily="34" charset="0"/>
              <a:buChar char="•"/>
              <a:defRPr/>
            </a:pPr>
            <a:endParaRPr lang="en-US" sz="1400" b="1" dirty="0">
              <a:cs typeface="+mn-cs"/>
            </a:endParaRPr>
          </a:p>
          <a:p>
            <a:pPr marL="171450" indent="-171450">
              <a:buFont typeface="Arial" panose="020B0604020202020204" pitchFamily="34" charset="0"/>
              <a:buChar char="•"/>
              <a:defRPr/>
            </a:pPr>
            <a:r>
              <a:rPr lang="en-US" sz="1400" b="1" dirty="0" err="1">
                <a:cs typeface="+mn-cs"/>
              </a:rPr>
              <a:t>Kõrge</a:t>
            </a:r>
            <a:r>
              <a:rPr lang="en-US" sz="1400" b="1" dirty="0">
                <a:cs typeface="+mn-cs"/>
              </a:rPr>
              <a:t> </a:t>
            </a:r>
            <a:r>
              <a:rPr lang="en-US" sz="1400" b="1" dirty="0" err="1">
                <a:cs typeface="+mn-cs"/>
              </a:rPr>
              <a:t>tööpuudus</a:t>
            </a:r>
            <a:endParaRPr lang="en-US" sz="1400" b="1" dirty="0">
              <a:cs typeface="+mn-cs"/>
            </a:endParaRPr>
          </a:p>
          <a:p>
            <a:pPr>
              <a:defRPr/>
            </a:pPr>
            <a:endParaRPr lang="en-US" sz="1400" dirty="0">
              <a:cs typeface="+mn-cs"/>
            </a:endParaRPr>
          </a:p>
        </p:txBody>
      </p:sp>
      <p:sp>
        <p:nvSpPr>
          <p:cNvPr id="15" name="Rectangle 14"/>
          <p:cNvSpPr/>
          <p:nvPr/>
        </p:nvSpPr>
        <p:spPr>
          <a:xfrm>
            <a:off x="2967038" y="1927225"/>
            <a:ext cx="788987" cy="277813"/>
          </a:xfrm>
          <a:prstGeom prst="rect">
            <a:avLst/>
          </a:prstGeom>
        </p:spPr>
        <p:txBody>
          <a:bodyPr wrap="none">
            <a:spAutoFit/>
          </a:bodyPr>
          <a:lstStyle/>
          <a:p>
            <a:pPr>
              <a:defRPr/>
            </a:pPr>
            <a:r>
              <a:rPr lang="it-IT" b="1" u="sng" dirty="0">
                <a:effectLst>
                  <a:outerShdw blurRad="38100" dist="38100" dir="2700000" algn="tl">
                    <a:srgbClr val="000000">
                      <a:alpha val="43137"/>
                    </a:srgbClr>
                  </a:outerShdw>
                </a:effectLst>
                <a:cs typeface="+mn-cs"/>
              </a:rPr>
              <a:t>SAMAS</a:t>
            </a:r>
            <a:endParaRPr lang="en-GB" b="1" u="sng" dirty="0">
              <a:effectLst>
                <a:outerShdw blurRad="38100" dist="38100" dir="2700000" algn="tl">
                  <a:srgbClr val="000000">
                    <a:alpha val="43137"/>
                  </a:srgbClr>
                </a:outerShdw>
              </a:effectLst>
              <a:cs typeface="+mn-cs"/>
            </a:endParaRPr>
          </a:p>
        </p:txBody>
      </p:sp>
      <p:sp>
        <p:nvSpPr>
          <p:cNvPr id="17" name="Right Bracket 16"/>
          <p:cNvSpPr/>
          <p:nvPr/>
        </p:nvSpPr>
        <p:spPr bwMode="auto">
          <a:xfrm>
            <a:off x="5708650" y="2205038"/>
            <a:ext cx="288925" cy="4103687"/>
          </a:xfrm>
          <a:prstGeom prst="rightBracket">
            <a:avLst/>
          </a:prstGeom>
          <a:ln/>
          <a:effectLst>
            <a:outerShdw blurRad="50800" dist="38100" dir="2700000" algn="tl" rotWithShape="0">
              <a:prstClr val="black">
                <a:alpha val="40000"/>
              </a:prstClr>
            </a:outerShdw>
          </a:effectLst>
          <a:extLst/>
        </p:spPr>
        <p:style>
          <a:lnRef idx="1">
            <a:schemeClr val="accent6"/>
          </a:lnRef>
          <a:fillRef idx="0">
            <a:schemeClr val="accent6"/>
          </a:fillRef>
          <a:effectRef idx="0">
            <a:schemeClr val="accent6"/>
          </a:effectRef>
          <a:fontRef idx="minor">
            <a:schemeClr val="tx1"/>
          </a:fontRef>
        </p:style>
        <p:txBody>
          <a:bodyPr anchor="ctr"/>
          <a:lstStyle/>
          <a:p>
            <a:pPr marL="3175">
              <a:defRPr/>
            </a:pPr>
            <a:endParaRPr lang="en-GB">
              <a:solidFill>
                <a:srgbClr val="0F5494"/>
              </a:solidFill>
            </a:endParaRPr>
          </a:p>
        </p:txBody>
      </p:sp>
      <p:sp>
        <p:nvSpPr>
          <p:cNvPr id="2" name="Rectangle 1"/>
          <p:cNvSpPr/>
          <p:nvPr/>
        </p:nvSpPr>
        <p:spPr bwMode="auto">
          <a:xfrm>
            <a:off x="107950" y="2133600"/>
            <a:ext cx="2519363" cy="1655763"/>
          </a:xfrm>
          <a:prstGeom prst="rect">
            <a:avLst/>
          </a:prstGeom>
          <a:noFill/>
          <a:ln/>
          <a:extLst/>
        </p:spPr>
        <p:style>
          <a:lnRef idx="1">
            <a:schemeClr val="accent3"/>
          </a:lnRef>
          <a:fillRef idx="2">
            <a:schemeClr val="accent3"/>
          </a:fillRef>
          <a:effectRef idx="1">
            <a:schemeClr val="accent3"/>
          </a:effectRef>
          <a:fontRef idx="minor">
            <a:schemeClr val="dk1"/>
          </a:fontRef>
        </p:style>
        <p:txBody>
          <a:bodyPr anchor="ctr"/>
          <a:lstStyle/>
          <a:p>
            <a:pPr marL="3175">
              <a:defRPr/>
            </a:pPr>
            <a:endParaRPr lang="en-GB">
              <a:solidFill>
                <a:srgbClr val="0F5494"/>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fi-FI" smtClean="0"/>
              <a:t>EL riigid ja ülemäärase eelarvepuudujäägi menetlus </a:t>
            </a:r>
            <a:endParaRPr lang="en-GB" smtClean="0"/>
          </a:p>
        </p:txBody>
      </p:sp>
      <p:graphicFrame>
        <p:nvGraphicFramePr>
          <p:cNvPr id="4" name="Content Placeholder 3"/>
          <p:cNvGraphicFramePr>
            <a:graphicFrameLocks noGrp="1"/>
          </p:cNvGraphicFramePr>
          <p:nvPr>
            <p:ph idx="1"/>
          </p:nvPr>
        </p:nvGraphicFramePr>
        <p:xfrm>
          <a:off x="971550" y="2390775"/>
          <a:ext cx="7416824" cy="4400571"/>
        </p:xfrm>
        <a:graphic>
          <a:graphicData uri="http://schemas.openxmlformats.org/drawingml/2006/table">
            <a:tbl>
              <a:tblPr/>
              <a:tblGrid>
                <a:gridCol w="4523649"/>
                <a:gridCol w="2893175"/>
              </a:tblGrid>
              <a:tr h="1686333">
                <a:tc>
                  <a:txBody>
                    <a:bodyPr/>
                    <a:lstStyle/>
                    <a:p>
                      <a:pPr algn="l">
                        <a:spcBef>
                          <a:spcPts val="300"/>
                        </a:spcBef>
                        <a:spcAft>
                          <a:spcPts val="300"/>
                        </a:spcAft>
                      </a:pPr>
                      <a:r>
                        <a:rPr lang="en-GB" sz="1400" b="0" dirty="0" err="1" smtClean="0">
                          <a:effectLst/>
                          <a:latin typeface="+mn-lt"/>
                        </a:rPr>
                        <a:t>Ülemäärase</a:t>
                      </a:r>
                      <a:r>
                        <a:rPr lang="en-GB" sz="1400" b="0" dirty="0" smtClean="0">
                          <a:effectLst/>
                          <a:latin typeface="+mn-lt"/>
                        </a:rPr>
                        <a:t> </a:t>
                      </a:r>
                      <a:r>
                        <a:rPr lang="en-GB" sz="1400" b="0" dirty="0" err="1">
                          <a:effectLst/>
                          <a:latin typeface="+mn-lt"/>
                        </a:rPr>
                        <a:t>eelarvepuudujäägi</a:t>
                      </a:r>
                      <a:r>
                        <a:rPr lang="en-GB" sz="1400" b="0" dirty="0">
                          <a:effectLst/>
                          <a:latin typeface="+mn-lt"/>
                        </a:rPr>
                        <a:t> </a:t>
                      </a:r>
                      <a:r>
                        <a:rPr lang="en-GB" sz="1400" b="0" dirty="0" err="1">
                          <a:effectLst/>
                          <a:latin typeface="+mn-lt"/>
                        </a:rPr>
                        <a:t>menetlust</a:t>
                      </a:r>
                      <a:r>
                        <a:rPr lang="en-GB" sz="1400" b="0" dirty="0">
                          <a:effectLst/>
                          <a:latin typeface="+mn-lt"/>
                        </a:rPr>
                        <a:t> </a:t>
                      </a:r>
                      <a:r>
                        <a:rPr lang="en-GB" sz="1400" b="0" dirty="0" err="1">
                          <a:effectLst/>
                          <a:latin typeface="+mn-lt"/>
                        </a:rPr>
                        <a:t>ei</a:t>
                      </a:r>
                      <a:r>
                        <a:rPr lang="en-GB" sz="1400" b="0" dirty="0">
                          <a:effectLst/>
                          <a:latin typeface="+mn-lt"/>
                        </a:rPr>
                        <a:t> ole </a:t>
                      </a:r>
                      <a:r>
                        <a:rPr lang="en-GB" sz="1400" b="0" dirty="0" err="1" smtClean="0">
                          <a:effectLst/>
                          <a:latin typeface="+mn-lt"/>
                        </a:rPr>
                        <a:t>algatatud</a:t>
                      </a:r>
                      <a:r>
                        <a:rPr lang="en-GB" sz="1400" b="0" dirty="0" smtClean="0">
                          <a:effectLst/>
                          <a:latin typeface="+mn-lt"/>
                        </a:rPr>
                        <a:t> – 16 </a:t>
                      </a:r>
                      <a:r>
                        <a:rPr lang="en-GB" sz="1400" b="0" dirty="0" err="1" smtClean="0">
                          <a:effectLst/>
                          <a:latin typeface="+mn-lt"/>
                        </a:rPr>
                        <a:t>riiki</a:t>
                      </a:r>
                      <a:endParaRPr lang="en-GB" sz="1400" b="0" dirty="0">
                        <a:effectLst/>
                        <a:latin typeface="+mn-lt"/>
                      </a:endParaRPr>
                    </a:p>
                  </a:txBody>
                  <a:tcPr marL="50295" marR="50295" marT="25147" marB="251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spcBef>
                          <a:spcPts val="300"/>
                        </a:spcBef>
                        <a:spcAft>
                          <a:spcPts val="300"/>
                        </a:spcAft>
                      </a:pPr>
                      <a:r>
                        <a:rPr lang="en-GB" sz="1400" b="0" dirty="0">
                          <a:effectLst/>
                          <a:latin typeface="+mn-lt"/>
                        </a:rPr>
                        <a:t>Austria, </a:t>
                      </a:r>
                      <a:r>
                        <a:rPr lang="en-GB" sz="1400" b="0" dirty="0" err="1">
                          <a:effectLst/>
                          <a:latin typeface="+mn-lt"/>
                        </a:rPr>
                        <a:t>Belgia</a:t>
                      </a:r>
                      <a:r>
                        <a:rPr lang="en-GB" sz="1400" b="0" dirty="0">
                          <a:effectLst/>
                          <a:latin typeface="+mn-lt"/>
                        </a:rPr>
                        <a:t>, </a:t>
                      </a:r>
                      <a:r>
                        <a:rPr lang="en-GB" sz="1400" b="0" dirty="0" err="1">
                          <a:effectLst/>
                          <a:latin typeface="+mn-lt"/>
                        </a:rPr>
                        <a:t>Bulgaaria</a:t>
                      </a:r>
                      <a:r>
                        <a:rPr lang="en-GB" sz="1400" b="0" dirty="0">
                          <a:effectLst/>
                          <a:latin typeface="+mn-lt"/>
                        </a:rPr>
                        <a:t>, </a:t>
                      </a:r>
                      <a:r>
                        <a:rPr lang="en-GB" sz="1400" b="0" dirty="0" err="1">
                          <a:effectLst/>
                          <a:latin typeface="+mn-lt"/>
                        </a:rPr>
                        <a:t>Tšehhi</a:t>
                      </a:r>
                      <a:r>
                        <a:rPr lang="en-GB" sz="1400" b="0" dirty="0">
                          <a:effectLst/>
                          <a:latin typeface="+mn-lt"/>
                        </a:rPr>
                        <a:t> </a:t>
                      </a:r>
                      <a:r>
                        <a:rPr lang="en-GB" sz="1400" b="0" dirty="0" err="1">
                          <a:effectLst/>
                          <a:latin typeface="+mn-lt"/>
                        </a:rPr>
                        <a:t>Vabariik</a:t>
                      </a:r>
                      <a:r>
                        <a:rPr lang="en-GB" sz="1400" b="0" dirty="0">
                          <a:effectLst/>
                          <a:latin typeface="+mn-lt"/>
                        </a:rPr>
                        <a:t>, </a:t>
                      </a:r>
                      <a:r>
                        <a:rPr lang="en-GB" sz="1400" b="0" dirty="0" err="1">
                          <a:effectLst/>
                          <a:latin typeface="+mn-lt"/>
                        </a:rPr>
                        <a:t>Taani</a:t>
                      </a:r>
                      <a:r>
                        <a:rPr lang="en-GB" sz="1400" b="0" dirty="0">
                          <a:effectLst/>
                          <a:latin typeface="+mn-lt"/>
                        </a:rPr>
                        <a:t>, Eesti, </a:t>
                      </a:r>
                      <a:r>
                        <a:rPr lang="en-GB" sz="1400" b="0" dirty="0" err="1">
                          <a:effectLst/>
                          <a:latin typeface="+mn-lt"/>
                        </a:rPr>
                        <a:t>Saksamaa</a:t>
                      </a:r>
                      <a:r>
                        <a:rPr lang="en-GB" sz="1400" b="0" dirty="0">
                          <a:effectLst/>
                          <a:latin typeface="+mn-lt"/>
                        </a:rPr>
                        <a:t>, </a:t>
                      </a:r>
                      <a:r>
                        <a:rPr lang="en-GB" sz="1400" b="0" dirty="0" err="1">
                          <a:effectLst/>
                          <a:latin typeface="+mn-lt"/>
                        </a:rPr>
                        <a:t>Ungari</a:t>
                      </a:r>
                      <a:r>
                        <a:rPr lang="en-GB" sz="1400" b="0" dirty="0">
                          <a:effectLst/>
                          <a:latin typeface="+mn-lt"/>
                        </a:rPr>
                        <a:t>, </a:t>
                      </a:r>
                      <a:r>
                        <a:rPr lang="en-GB" sz="1400" b="0" dirty="0" err="1">
                          <a:effectLst/>
                          <a:latin typeface="+mn-lt"/>
                        </a:rPr>
                        <a:t>Itaalia</a:t>
                      </a:r>
                      <a:r>
                        <a:rPr lang="en-GB" sz="1400" b="0" dirty="0">
                          <a:effectLst/>
                          <a:latin typeface="+mn-lt"/>
                        </a:rPr>
                        <a:t>, </a:t>
                      </a:r>
                      <a:r>
                        <a:rPr lang="en-GB" sz="1400" b="0" dirty="0" err="1">
                          <a:effectLst/>
                          <a:latin typeface="+mn-lt"/>
                        </a:rPr>
                        <a:t>Läti</a:t>
                      </a:r>
                      <a:r>
                        <a:rPr lang="en-GB" sz="1400" b="0" dirty="0">
                          <a:effectLst/>
                          <a:latin typeface="+mn-lt"/>
                        </a:rPr>
                        <a:t>, </a:t>
                      </a:r>
                      <a:r>
                        <a:rPr lang="en-GB" sz="1400" b="0" dirty="0" err="1">
                          <a:effectLst/>
                          <a:latin typeface="+mn-lt"/>
                        </a:rPr>
                        <a:t>Leedu</a:t>
                      </a:r>
                      <a:r>
                        <a:rPr lang="en-GB" sz="1400" b="0" dirty="0">
                          <a:effectLst/>
                          <a:latin typeface="+mn-lt"/>
                        </a:rPr>
                        <a:t>, </a:t>
                      </a:r>
                      <a:r>
                        <a:rPr lang="en-GB" sz="1400" b="0" dirty="0" err="1">
                          <a:effectLst/>
                          <a:latin typeface="+mn-lt"/>
                        </a:rPr>
                        <a:t>Luksemburg</a:t>
                      </a:r>
                      <a:r>
                        <a:rPr lang="en-GB" sz="1400" b="0" dirty="0">
                          <a:effectLst/>
                          <a:latin typeface="+mn-lt"/>
                        </a:rPr>
                        <a:t>, </a:t>
                      </a:r>
                      <a:r>
                        <a:rPr lang="en-GB" sz="1400" b="0" dirty="0" err="1">
                          <a:effectLst/>
                          <a:latin typeface="+mn-lt"/>
                        </a:rPr>
                        <a:t>Madalmaad</a:t>
                      </a:r>
                      <a:r>
                        <a:rPr lang="en-GB" sz="1400" b="0" dirty="0">
                          <a:effectLst/>
                          <a:latin typeface="+mn-lt"/>
                        </a:rPr>
                        <a:t>, </a:t>
                      </a:r>
                      <a:r>
                        <a:rPr lang="en-GB" sz="1400" b="0" dirty="0" err="1">
                          <a:effectLst/>
                          <a:latin typeface="+mn-lt"/>
                        </a:rPr>
                        <a:t>Rumeenia</a:t>
                      </a:r>
                      <a:r>
                        <a:rPr lang="en-GB" sz="1400" b="0" dirty="0">
                          <a:effectLst/>
                          <a:latin typeface="+mn-lt"/>
                        </a:rPr>
                        <a:t>, </a:t>
                      </a:r>
                      <a:r>
                        <a:rPr lang="en-GB" sz="1400" b="0" dirty="0" err="1">
                          <a:effectLst/>
                          <a:latin typeface="+mn-lt"/>
                        </a:rPr>
                        <a:t>Slovakkia</a:t>
                      </a:r>
                      <a:r>
                        <a:rPr lang="en-GB" sz="1400" b="0" dirty="0">
                          <a:effectLst/>
                          <a:latin typeface="+mn-lt"/>
                        </a:rPr>
                        <a:t>, </a:t>
                      </a:r>
                      <a:r>
                        <a:rPr lang="en-GB" sz="1400" b="0" dirty="0" err="1">
                          <a:effectLst/>
                          <a:latin typeface="+mn-lt"/>
                        </a:rPr>
                        <a:t>Rootsi</a:t>
                      </a:r>
                      <a:endParaRPr lang="en-GB" sz="1400" b="0" dirty="0">
                        <a:effectLst/>
                        <a:latin typeface="+mn-lt"/>
                      </a:endParaRPr>
                    </a:p>
                  </a:txBody>
                  <a:tcPr marL="50295" marR="50295" marT="25147" marB="251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576064">
                <a:tc>
                  <a:txBody>
                    <a:bodyPr/>
                    <a:lstStyle/>
                    <a:p>
                      <a:pPr algn="l">
                        <a:spcBef>
                          <a:spcPts val="300"/>
                        </a:spcBef>
                        <a:spcAft>
                          <a:spcPts val="300"/>
                        </a:spcAft>
                      </a:pPr>
                      <a:r>
                        <a:rPr lang="en-GB" sz="1400" b="0" dirty="0" err="1">
                          <a:effectLst/>
                          <a:latin typeface="+mn-lt"/>
                        </a:rPr>
                        <a:t>Ülemäärase</a:t>
                      </a:r>
                      <a:r>
                        <a:rPr lang="en-GB" sz="1400" b="0" dirty="0">
                          <a:effectLst/>
                          <a:latin typeface="+mn-lt"/>
                        </a:rPr>
                        <a:t> </a:t>
                      </a:r>
                      <a:r>
                        <a:rPr lang="en-GB" sz="1400" b="0" dirty="0" err="1">
                          <a:effectLst/>
                          <a:latin typeface="+mn-lt"/>
                        </a:rPr>
                        <a:t>eelarvepuudujäägi</a:t>
                      </a:r>
                      <a:r>
                        <a:rPr lang="en-GB" sz="1400" b="0" dirty="0">
                          <a:effectLst/>
                          <a:latin typeface="+mn-lt"/>
                        </a:rPr>
                        <a:t> </a:t>
                      </a:r>
                      <a:r>
                        <a:rPr lang="en-GB" sz="1400" b="0" dirty="0" err="1">
                          <a:effectLst/>
                          <a:latin typeface="+mn-lt"/>
                        </a:rPr>
                        <a:t>menetlus</a:t>
                      </a:r>
                      <a:r>
                        <a:rPr lang="en-GB" sz="1400" b="0" dirty="0">
                          <a:effectLst/>
                          <a:latin typeface="+mn-lt"/>
                        </a:rPr>
                        <a:t> on </a:t>
                      </a:r>
                      <a:r>
                        <a:rPr lang="en-GB" sz="1400" b="0" dirty="0" err="1" smtClean="0">
                          <a:effectLst/>
                          <a:latin typeface="+mn-lt"/>
                        </a:rPr>
                        <a:t>lõpetatud</a:t>
                      </a:r>
                      <a:r>
                        <a:rPr lang="en-GB" sz="1400" b="0" dirty="0" smtClean="0">
                          <a:effectLst/>
                          <a:latin typeface="+mn-lt"/>
                        </a:rPr>
                        <a:t> – 2 </a:t>
                      </a:r>
                      <a:r>
                        <a:rPr lang="en-GB" sz="1400" b="0" dirty="0" err="1" smtClean="0">
                          <a:effectLst/>
                          <a:latin typeface="+mn-lt"/>
                        </a:rPr>
                        <a:t>riiki</a:t>
                      </a:r>
                      <a:endParaRPr lang="en-GB" sz="1400" b="0" dirty="0">
                        <a:effectLst/>
                        <a:latin typeface="+mn-lt"/>
                      </a:endParaRPr>
                    </a:p>
                  </a:txBody>
                  <a:tcPr marL="50295" marR="50295" marT="25147" marB="251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spcBef>
                          <a:spcPts val="300"/>
                        </a:spcBef>
                        <a:spcAft>
                          <a:spcPts val="300"/>
                        </a:spcAft>
                      </a:pPr>
                      <a:r>
                        <a:rPr lang="en-GB" sz="1400" b="0" dirty="0">
                          <a:effectLst/>
                          <a:latin typeface="+mn-lt"/>
                        </a:rPr>
                        <a:t>Malta, </a:t>
                      </a:r>
                      <a:r>
                        <a:rPr lang="en-GB" sz="1400" b="0" dirty="0" err="1">
                          <a:effectLst/>
                          <a:latin typeface="+mn-lt"/>
                        </a:rPr>
                        <a:t>Poola</a:t>
                      </a:r>
                      <a:endParaRPr lang="en-GB" sz="1400" b="0" dirty="0">
                        <a:effectLst/>
                        <a:latin typeface="+mn-lt"/>
                      </a:endParaRPr>
                    </a:p>
                  </a:txBody>
                  <a:tcPr marL="50295" marR="50295" marT="25147" marB="251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847672">
                <a:tc>
                  <a:txBody>
                    <a:bodyPr/>
                    <a:lstStyle/>
                    <a:p>
                      <a:pPr algn="l">
                        <a:spcBef>
                          <a:spcPts val="300"/>
                        </a:spcBef>
                        <a:spcAft>
                          <a:spcPts val="300"/>
                        </a:spcAft>
                      </a:pPr>
                      <a:r>
                        <a:rPr lang="en-GB" sz="1400" b="0" dirty="0" err="1">
                          <a:effectLst/>
                          <a:latin typeface="+mn-lt"/>
                        </a:rPr>
                        <a:t>Ülemäärase</a:t>
                      </a:r>
                      <a:r>
                        <a:rPr lang="en-GB" sz="1400" b="0" dirty="0">
                          <a:effectLst/>
                          <a:latin typeface="+mn-lt"/>
                        </a:rPr>
                        <a:t> </a:t>
                      </a:r>
                      <a:r>
                        <a:rPr lang="en-GB" sz="1400" b="0" dirty="0" err="1">
                          <a:effectLst/>
                          <a:latin typeface="+mn-lt"/>
                        </a:rPr>
                        <a:t>eelarvepuudujäägi</a:t>
                      </a:r>
                      <a:r>
                        <a:rPr lang="en-GB" sz="1400" b="0" dirty="0">
                          <a:effectLst/>
                          <a:latin typeface="+mn-lt"/>
                        </a:rPr>
                        <a:t> </a:t>
                      </a:r>
                      <a:r>
                        <a:rPr lang="en-GB" sz="1400" b="0" dirty="0" err="1">
                          <a:effectLst/>
                          <a:latin typeface="+mn-lt"/>
                        </a:rPr>
                        <a:t>menetlus</a:t>
                      </a:r>
                      <a:r>
                        <a:rPr lang="en-GB" sz="1400" b="0" dirty="0">
                          <a:effectLst/>
                          <a:latin typeface="+mn-lt"/>
                        </a:rPr>
                        <a:t> on </a:t>
                      </a:r>
                      <a:r>
                        <a:rPr lang="en-GB" sz="1400" b="0" dirty="0" err="1" smtClean="0">
                          <a:effectLst/>
                          <a:latin typeface="+mn-lt"/>
                        </a:rPr>
                        <a:t>pooleli</a:t>
                      </a:r>
                      <a:r>
                        <a:rPr lang="en-GB" sz="1400" b="0" dirty="0" smtClean="0">
                          <a:effectLst/>
                          <a:latin typeface="+mn-lt"/>
                        </a:rPr>
                        <a:t> – 9 </a:t>
                      </a:r>
                      <a:r>
                        <a:rPr lang="en-GB" sz="1400" b="0" dirty="0" err="1" smtClean="0">
                          <a:effectLst/>
                          <a:latin typeface="+mn-lt"/>
                        </a:rPr>
                        <a:t>riiki</a:t>
                      </a:r>
                      <a:endParaRPr lang="en-GB" sz="1400" b="0" dirty="0">
                        <a:effectLst/>
                        <a:latin typeface="+mn-lt"/>
                      </a:endParaRPr>
                    </a:p>
                    <a:p>
                      <a:pPr algn="l">
                        <a:spcBef>
                          <a:spcPts val="300"/>
                        </a:spcBef>
                        <a:spcAft>
                          <a:spcPts val="300"/>
                        </a:spcAft>
                      </a:pPr>
                      <a:r>
                        <a:rPr lang="en-GB" sz="1400" b="0" dirty="0">
                          <a:effectLst/>
                          <a:latin typeface="+mn-lt"/>
                        </a:rPr>
                        <a:t> </a:t>
                      </a:r>
                    </a:p>
                    <a:p>
                      <a:pPr algn="l">
                        <a:spcBef>
                          <a:spcPts val="300"/>
                        </a:spcBef>
                        <a:spcAft>
                          <a:spcPts val="300"/>
                        </a:spcAft>
                      </a:pPr>
                      <a:r>
                        <a:rPr lang="en-GB" sz="1400" b="0" dirty="0">
                          <a:effectLst/>
                          <a:latin typeface="+mn-lt"/>
                        </a:rPr>
                        <a:t> </a:t>
                      </a:r>
                    </a:p>
                    <a:p>
                      <a:pPr algn="l">
                        <a:spcBef>
                          <a:spcPts val="300"/>
                        </a:spcBef>
                        <a:spcAft>
                          <a:spcPts val="300"/>
                        </a:spcAft>
                      </a:pPr>
                      <a:r>
                        <a:rPr lang="en-GB" sz="1400" b="0" dirty="0" err="1">
                          <a:effectLst/>
                          <a:latin typeface="+mn-lt"/>
                        </a:rPr>
                        <a:t>Uus</a:t>
                      </a:r>
                      <a:r>
                        <a:rPr lang="en-GB" sz="1400" b="0" dirty="0">
                          <a:effectLst/>
                          <a:latin typeface="+mn-lt"/>
                        </a:rPr>
                        <a:t> </a:t>
                      </a:r>
                      <a:r>
                        <a:rPr lang="en-GB" sz="1400" b="0" dirty="0" err="1">
                          <a:effectLst/>
                          <a:latin typeface="+mn-lt"/>
                        </a:rPr>
                        <a:t>tähtaeg</a:t>
                      </a:r>
                      <a:r>
                        <a:rPr lang="en-GB" sz="1400" b="0" dirty="0">
                          <a:effectLst/>
                          <a:latin typeface="+mn-lt"/>
                        </a:rPr>
                        <a:t>: 2016.–17. </a:t>
                      </a:r>
                      <a:r>
                        <a:rPr lang="en-GB" sz="1400" b="0" dirty="0" err="1">
                          <a:effectLst/>
                          <a:latin typeface="+mn-lt"/>
                        </a:rPr>
                        <a:t>aasta</a:t>
                      </a:r>
                      <a:endParaRPr lang="en-GB" sz="1400" b="0" dirty="0">
                        <a:effectLst/>
                        <a:latin typeface="+mn-lt"/>
                      </a:endParaRPr>
                    </a:p>
                    <a:p>
                      <a:pPr algn="l">
                        <a:spcBef>
                          <a:spcPts val="300"/>
                        </a:spcBef>
                        <a:spcAft>
                          <a:spcPts val="300"/>
                        </a:spcAft>
                      </a:pPr>
                      <a:r>
                        <a:rPr lang="en-GB" sz="1400" b="0" dirty="0">
                          <a:effectLst/>
                          <a:latin typeface="+mn-lt"/>
                        </a:rPr>
                        <a:t> </a:t>
                      </a:r>
                    </a:p>
                    <a:p>
                      <a:pPr algn="l">
                        <a:spcBef>
                          <a:spcPts val="300"/>
                        </a:spcBef>
                        <a:spcAft>
                          <a:spcPts val="300"/>
                        </a:spcAft>
                      </a:pPr>
                      <a:r>
                        <a:rPr lang="en-GB" sz="1400" b="0" dirty="0" err="1">
                          <a:effectLst/>
                          <a:latin typeface="+mn-lt"/>
                        </a:rPr>
                        <a:t>Kaalutakse</a:t>
                      </a:r>
                      <a:r>
                        <a:rPr lang="en-GB" sz="1400" b="0" dirty="0">
                          <a:effectLst/>
                          <a:latin typeface="+mn-lt"/>
                        </a:rPr>
                        <a:t> </a:t>
                      </a:r>
                      <a:r>
                        <a:rPr lang="en-GB" sz="1400" b="0" dirty="0" err="1">
                          <a:effectLst/>
                          <a:latin typeface="+mn-lt"/>
                        </a:rPr>
                        <a:t>uue</a:t>
                      </a:r>
                      <a:r>
                        <a:rPr lang="en-GB" sz="1400" b="0" dirty="0">
                          <a:effectLst/>
                          <a:latin typeface="+mn-lt"/>
                        </a:rPr>
                        <a:t> </a:t>
                      </a:r>
                      <a:r>
                        <a:rPr lang="en-GB" sz="1400" b="0" dirty="0" err="1">
                          <a:effectLst/>
                          <a:latin typeface="+mn-lt"/>
                        </a:rPr>
                        <a:t>ülemäärase</a:t>
                      </a:r>
                      <a:r>
                        <a:rPr lang="en-GB" sz="1400" b="0" dirty="0">
                          <a:effectLst/>
                          <a:latin typeface="+mn-lt"/>
                        </a:rPr>
                        <a:t> </a:t>
                      </a:r>
                      <a:r>
                        <a:rPr lang="en-GB" sz="1400" b="0" dirty="0" err="1">
                          <a:effectLst/>
                          <a:latin typeface="+mn-lt"/>
                        </a:rPr>
                        <a:t>eelarvepuudujäägi</a:t>
                      </a:r>
                      <a:r>
                        <a:rPr lang="en-GB" sz="1400" b="0" dirty="0">
                          <a:effectLst/>
                          <a:latin typeface="+mn-lt"/>
                        </a:rPr>
                        <a:t> </a:t>
                      </a:r>
                      <a:r>
                        <a:rPr lang="en-GB" sz="1400" b="0" dirty="0" err="1">
                          <a:effectLst/>
                          <a:latin typeface="+mn-lt"/>
                        </a:rPr>
                        <a:t>menetluse</a:t>
                      </a:r>
                      <a:r>
                        <a:rPr lang="en-GB" sz="1400" b="0" dirty="0">
                          <a:effectLst/>
                          <a:latin typeface="+mn-lt"/>
                        </a:rPr>
                        <a:t> </a:t>
                      </a:r>
                      <a:r>
                        <a:rPr lang="en-GB" sz="1400" b="0" dirty="0" err="1">
                          <a:effectLst/>
                          <a:latin typeface="+mn-lt"/>
                        </a:rPr>
                        <a:t>avamist</a:t>
                      </a:r>
                      <a:endParaRPr lang="en-GB" sz="1400" b="0" dirty="0">
                        <a:effectLst/>
                        <a:latin typeface="+mn-lt"/>
                      </a:endParaRPr>
                    </a:p>
                  </a:txBody>
                  <a:tcPr marL="50295" marR="50295" marT="25147" marB="251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spcBef>
                          <a:spcPts val="300"/>
                        </a:spcBef>
                        <a:spcAft>
                          <a:spcPts val="300"/>
                        </a:spcAft>
                      </a:pPr>
                      <a:r>
                        <a:rPr lang="en-GB" sz="1400" b="0" dirty="0" err="1" smtClean="0">
                          <a:effectLst/>
                          <a:latin typeface="+mn-lt"/>
                        </a:rPr>
                        <a:t>Horvaatia</a:t>
                      </a:r>
                      <a:r>
                        <a:rPr lang="en-GB" sz="1400" b="0" dirty="0">
                          <a:effectLst/>
                          <a:latin typeface="+mn-lt"/>
                        </a:rPr>
                        <a:t>, </a:t>
                      </a:r>
                      <a:r>
                        <a:rPr lang="en-GB" sz="1400" b="0" dirty="0" err="1">
                          <a:effectLst/>
                          <a:latin typeface="+mn-lt"/>
                        </a:rPr>
                        <a:t>Küpros</a:t>
                      </a:r>
                      <a:r>
                        <a:rPr lang="en-GB" sz="1400" b="0" dirty="0">
                          <a:effectLst/>
                          <a:latin typeface="+mn-lt"/>
                        </a:rPr>
                        <a:t>, </a:t>
                      </a:r>
                      <a:r>
                        <a:rPr lang="en-GB" sz="1400" b="0" dirty="0" err="1">
                          <a:effectLst/>
                          <a:latin typeface="+mn-lt"/>
                        </a:rPr>
                        <a:t>Prantsusmaa</a:t>
                      </a:r>
                      <a:r>
                        <a:rPr lang="en-GB" sz="1400" b="0" dirty="0">
                          <a:effectLst/>
                          <a:latin typeface="+mn-lt"/>
                        </a:rPr>
                        <a:t>, </a:t>
                      </a:r>
                      <a:r>
                        <a:rPr lang="en-GB" sz="1400" b="0" dirty="0" err="1">
                          <a:effectLst/>
                          <a:latin typeface="+mn-lt"/>
                        </a:rPr>
                        <a:t>Kreeka</a:t>
                      </a:r>
                      <a:r>
                        <a:rPr lang="en-GB" sz="1400" b="0" dirty="0">
                          <a:effectLst/>
                          <a:latin typeface="+mn-lt"/>
                        </a:rPr>
                        <a:t>, </a:t>
                      </a:r>
                      <a:r>
                        <a:rPr lang="en-GB" sz="1400" b="0" dirty="0" err="1">
                          <a:effectLst/>
                          <a:latin typeface="+mn-lt"/>
                        </a:rPr>
                        <a:t>Iirimaa</a:t>
                      </a:r>
                      <a:r>
                        <a:rPr lang="en-GB" sz="1400" b="0" dirty="0">
                          <a:effectLst/>
                          <a:latin typeface="+mn-lt"/>
                        </a:rPr>
                        <a:t>, Portugal, </a:t>
                      </a:r>
                      <a:r>
                        <a:rPr lang="en-GB" sz="1400" b="0" dirty="0" err="1">
                          <a:effectLst/>
                          <a:latin typeface="+mn-lt"/>
                        </a:rPr>
                        <a:t>Sloveenia</a:t>
                      </a:r>
                      <a:r>
                        <a:rPr lang="en-GB" sz="1400" b="0" dirty="0">
                          <a:effectLst/>
                          <a:latin typeface="+mn-lt"/>
                        </a:rPr>
                        <a:t>, </a:t>
                      </a:r>
                      <a:r>
                        <a:rPr lang="en-GB" sz="1400" b="0" dirty="0" err="1">
                          <a:effectLst/>
                          <a:latin typeface="+mn-lt"/>
                        </a:rPr>
                        <a:t>Hispaania</a:t>
                      </a:r>
                      <a:r>
                        <a:rPr lang="en-GB" sz="1400" b="0" dirty="0">
                          <a:effectLst/>
                          <a:latin typeface="+mn-lt"/>
                        </a:rPr>
                        <a:t>,</a:t>
                      </a:r>
                    </a:p>
                    <a:p>
                      <a:pPr algn="l">
                        <a:spcBef>
                          <a:spcPts val="300"/>
                        </a:spcBef>
                        <a:spcAft>
                          <a:spcPts val="300"/>
                        </a:spcAft>
                      </a:pPr>
                      <a:r>
                        <a:rPr lang="en-GB" sz="1400" b="0" dirty="0">
                          <a:effectLst/>
                          <a:latin typeface="+mn-lt"/>
                        </a:rPr>
                        <a:t> </a:t>
                      </a:r>
                    </a:p>
                    <a:p>
                      <a:pPr algn="l">
                        <a:spcBef>
                          <a:spcPts val="300"/>
                        </a:spcBef>
                        <a:spcAft>
                          <a:spcPts val="300"/>
                        </a:spcAft>
                      </a:pPr>
                      <a:r>
                        <a:rPr lang="en-GB" sz="1400" b="0" dirty="0" err="1">
                          <a:effectLst/>
                          <a:latin typeface="+mn-lt"/>
                        </a:rPr>
                        <a:t>Ühendkuningriik</a:t>
                      </a:r>
                      <a:endParaRPr lang="en-GB" sz="1400" b="0" dirty="0">
                        <a:effectLst/>
                        <a:latin typeface="+mn-lt"/>
                      </a:endParaRPr>
                    </a:p>
                    <a:p>
                      <a:pPr algn="l">
                        <a:spcBef>
                          <a:spcPts val="300"/>
                        </a:spcBef>
                        <a:spcAft>
                          <a:spcPts val="300"/>
                        </a:spcAft>
                      </a:pPr>
                      <a:r>
                        <a:rPr lang="en-GB" sz="1400" b="0" dirty="0">
                          <a:effectLst/>
                          <a:latin typeface="+mn-lt"/>
                        </a:rPr>
                        <a:t> </a:t>
                      </a:r>
                    </a:p>
                    <a:p>
                      <a:pPr algn="l">
                        <a:spcBef>
                          <a:spcPts val="300"/>
                        </a:spcBef>
                        <a:spcAft>
                          <a:spcPts val="300"/>
                        </a:spcAft>
                      </a:pPr>
                      <a:r>
                        <a:rPr lang="en-GB" sz="1400" b="0" dirty="0" err="1">
                          <a:effectLst/>
                          <a:latin typeface="+mn-lt"/>
                        </a:rPr>
                        <a:t>Soome</a:t>
                      </a:r>
                      <a:endParaRPr lang="en-GB" sz="1400" b="0" dirty="0">
                        <a:effectLst/>
                        <a:latin typeface="+mn-lt"/>
                      </a:endParaRPr>
                    </a:p>
                  </a:txBody>
                  <a:tcPr marL="50295" marR="50295" marT="25147" marB="251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Oval 4"/>
          <p:cNvSpPr>
            <a:spLocks noChangeArrowheads="1"/>
          </p:cNvSpPr>
          <p:nvPr/>
        </p:nvSpPr>
        <p:spPr bwMode="auto">
          <a:xfrm>
            <a:off x="1111250" y="3279775"/>
            <a:ext cx="3454400" cy="725488"/>
          </a:xfrm>
          <a:prstGeom prst="ellipse">
            <a:avLst/>
          </a:prstGeom>
          <a:noFill/>
          <a:ln w="9525">
            <a:noFill/>
            <a:round/>
            <a:headEnd/>
            <a:tailEnd/>
          </a:ln>
        </p:spPr>
        <p:txBody>
          <a:bodyPr anchor="ctr"/>
          <a:lstStyle/>
          <a:p>
            <a:pPr marL="3175"/>
            <a:endParaRPr lang="et-EE"/>
          </a:p>
        </p:txBody>
      </p:sp>
      <p:sp>
        <p:nvSpPr>
          <p:cNvPr id="65538" name="Rectangle 2"/>
          <p:cNvSpPr>
            <a:spLocks noGrp="1" noChangeArrowheads="1"/>
          </p:cNvSpPr>
          <p:nvPr>
            <p:ph type="title" idx="4294967295"/>
          </p:nvPr>
        </p:nvSpPr>
        <p:spPr>
          <a:xfrm>
            <a:off x="107950" y="1030288"/>
            <a:ext cx="9036050" cy="909637"/>
          </a:xfrm>
        </p:spPr>
        <p:txBody>
          <a:bodyPr/>
          <a:lstStyle/>
          <a:p>
            <a:r>
              <a:rPr lang="en-GB" altLang="en-US" sz="2400" smtClean="0"/>
              <a:t>Edasine ajakava  </a:t>
            </a:r>
          </a:p>
        </p:txBody>
      </p:sp>
      <p:sp>
        <p:nvSpPr>
          <p:cNvPr id="65539" name="Rectangle 3"/>
          <p:cNvSpPr>
            <a:spLocks noChangeArrowheads="1"/>
          </p:cNvSpPr>
          <p:nvPr/>
        </p:nvSpPr>
        <p:spPr bwMode="auto">
          <a:xfrm>
            <a:off x="-6350" y="2060575"/>
            <a:ext cx="9144000" cy="5295900"/>
          </a:xfrm>
          <a:prstGeom prst="rect">
            <a:avLst/>
          </a:prstGeom>
          <a:solidFill>
            <a:schemeClr val="bg1"/>
          </a:solidFill>
          <a:ln w="9525" algn="ctr">
            <a:noFill/>
            <a:round/>
            <a:headEnd/>
            <a:tailEnd/>
          </a:ln>
        </p:spPr>
        <p:txBody>
          <a:bodyPr anchor="ctr"/>
          <a:lstStyle/>
          <a:p>
            <a:pPr marL="3175"/>
            <a:endParaRPr lang="et-EE"/>
          </a:p>
        </p:txBody>
      </p:sp>
      <p:sp>
        <p:nvSpPr>
          <p:cNvPr id="15" name="Rectangle 3"/>
          <p:cNvSpPr txBox="1">
            <a:spLocks noChangeArrowheads="1"/>
          </p:cNvSpPr>
          <p:nvPr/>
        </p:nvSpPr>
        <p:spPr bwMode="auto">
          <a:xfrm>
            <a:off x="295275" y="2060575"/>
            <a:ext cx="8496300" cy="4392613"/>
          </a:xfrm>
          <a:prstGeom prst="rect">
            <a:avLst/>
          </a:prstGeom>
          <a:noFill/>
          <a:ln w="9525">
            <a:noFill/>
            <a:miter lim="800000"/>
            <a:headEnd/>
            <a:tailEnd/>
          </a:ln>
        </p:spPr>
        <p:txBody>
          <a:bodyPr/>
          <a:lstStyle/>
          <a:p>
            <a:pPr marL="0" lvl="1" algn="just" eaLnBrk="0" hangingPunct="0">
              <a:spcBef>
                <a:spcPts val="600"/>
              </a:spcBef>
              <a:buClr>
                <a:srgbClr val="0F5494"/>
              </a:buClr>
              <a:buFont typeface="Wingdings" pitchFamily="2" charset="2"/>
              <a:buNone/>
            </a:pPr>
            <a:endParaRPr lang="fr-BE" altLang="en-US" sz="1000" b="1" dirty="0"/>
          </a:p>
          <a:p>
            <a:pPr marL="0" lvl="1" algn="just" eaLnBrk="0" hangingPunct="0">
              <a:spcBef>
                <a:spcPts val="600"/>
              </a:spcBef>
              <a:buClr>
                <a:srgbClr val="0F5494"/>
              </a:buClr>
              <a:buFont typeface="Wingdings" pitchFamily="2" charset="2"/>
              <a:buNone/>
            </a:pPr>
            <a:r>
              <a:rPr lang="fr-BE" altLang="en-US" sz="2000" b="1" dirty="0"/>
              <a:t>18 </a:t>
            </a:r>
            <a:r>
              <a:rPr lang="fr-BE" altLang="en-US" sz="2000" b="1" dirty="0" err="1"/>
              <a:t>juuni</a:t>
            </a:r>
            <a:r>
              <a:rPr lang="fr-BE" altLang="en-US" sz="2000" b="1" dirty="0"/>
              <a:t>	EPSCO: </a:t>
            </a:r>
            <a:r>
              <a:rPr lang="fr-BE" altLang="en-US" sz="2000" b="1" dirty="0" err="1"/>
              <a:t>riigipõhiste</a:t>
            </a:r>
            <a:r>
              <a:rPr lang="fr-BE" altLang="en-US" sz="2000" b="1" dirty="0"/>
              <a:t> </a:t>
            </a:r>
            <a:r>
              <a:rPr lang="fr-BE" altLang="en-US" sz="2000" b="1" dirty="0" err="1"/>
              <a:t>soovituste</a:t>
            </a:r>
            <a:r>
              <a:rPr lang="fr-BE" altLang="en-US" sz="2000" b="1" dirty="0"/>
              <a:t> </a:t>
            </a:r>
            <a:r>
              <a:rPr lang="fr-BE" altLang="en-US" sz="2000" b="1" dirty="0" err="1"/>
              <a:t>heakskiitmine</a:t>
            </a:r>
            <a:r>
              <a:rPr lang="fr-BE" altLang="en-US" sz="2000" b="1" dirty="0"/>
              <a:t> </a:t>
            </a:r>
          </a:p>
          <a:p>
            <a:pPr marL="0" lvl="1" algn="just" eaLnBrk="0" hangingPunct="0">
              <a:spcBef>
                <a:spcPts val="600"/>
              </a:spcBef>
              <a:buClr>
                <a:srgbClr val="0F5494"/>
              </a:buClr>
              <a:buFont typeface="Wingdings" pitchFamily="2" charset="2"/>
              <a:buNone/>
            </a:pPr>
            <a:endParaRPr lang="fr-BE" altLang="en-US" sz="1000" b="1" dirty="0"/>
          </a:p>
          <a:p>
            <a:pPr marL="1790700" lvl="1" indent="-1790700" algn="just" eaLnBrk="0" hangingPunct="0">
              <a:spcBef>
                <a:spcPts val="600"/>
              </a:spcBef>
              <a:buClr>
                <a:srgbClr val="0F5494"/>
              </a:buClr>
              <a:buFont typeface="Wingdings" pitchFamily="2" charset="2"/>
              <a:buNone/>
            </a:pPr>
            <a:r>
              <a:rPr lang="fr-BE" altLang="en-US" sz="2000" b="1" dirty="0"/>
              <a:t>19 </a:t>
            </a:r>
            <a:r>
              <a:rPr lang="fr-BE" altLang="en-US" sz="2000" b="1" dirty="0" err="1"/>
              <a:t>juuni</a:t>
            </a:r>
            <a:r>
              <a:rPr lang="fr-BE" altLang="en-US" sz="2000" b="1" dirty="0"/>
              <a:t> 	</a:t>
            </a:r>
            <a:r>
              <a:rPr lang="fr-BE" altLang="en-US" sz="2000" b="1" dirty="0" smtClean="0"/>
              <a:t>ECOFIN: </a:t>
            </a:r>
            <a:r>
              <a:rPr lang="fr-BE" altLang="en-US" sz="2000" b="1" dirty="0" err="1" smtClean="0"/>
              <a:t>riigipõhiste</a:t>
            </a:r>
            <a:r>
              <a:rPr lang="fr-BE" altLang="en-US" sz="2000" b="1" dirty="0" smtClean="0"/>
              <a:t> </a:t>
            </a:r>
            <a:r>
              <a:rPr lang="fr-BE" altLang="en-US" sz="2000" b="1" dirty="0" err="1"/>
              <a:t>soovituste</a:t>
            </a:r>
            <a:r>
              <a:rPr lang="fr-BE" altLang="en-US" sz="2000" b="1" dirty="0"/>
              <a:t> </a:t>
            </a:r>
            <a:r>
              <a:rPr lang="fr-BE" altLang="en-US" sz="2000" b="1" dirty="0" err="1"/>
              <a:t>heakskiitmine</a:t>
            </a:r>
            <a:r>
              <a:rPr lang="fr-BE" altLang="en-US" sz="2000" b="1" dirty="0"/>
              <a:t> ja </a:t>
            </a:r>
            <a:r>
              <a:rPr lang="fr-BE" altLang="en-US" sz="2000" b="1" dirty="0" err="1"/>
              <a:t>õiguslikud</a:t>
            </a:r>
            <a:r>
              <a:rPr lang="fr-BE" altLang="en-US" sz="2000" b="1" dirty="0"/>
              <a:t> </a:t>
            </a:r>
            <a:r>
              <a:rPr lang="fr-BE" altLang="en-US" sz="2000" b="1" dirty="0" err="1"/>
              <a:t>otsused</a:t>
            </a:r>
            <a:r>
              <a:rPr lang="fr-BE" altLang="en-US" sz="2000" b="1" dirty="0"/>
              <a:t> </a:t>
            </a:r>
            <a:r>
              <a:rPr lang="fr-BE" altLang="en-US" sz="2000" b="1" dirty="0" err="1"/>
              <a:t>eelarvepuudujäägi</a:t>
            </a:r>
            <a:r>
              <a:rPr lang="fr-BE" altLang="en-US" sz="2000" b="1" dirty="0"/>
              <a:t> </a:t>
            </a:r>
            <a:r>
              <a:rPr lang="fr-BE" altLang="en-US" sz="2000" b="1" dirty="0" err="1"/>
              <a:t>menetluse</a:t>
            </a:r>
            <a:r>
              <a:rPr lang="fr-BE" altLang="en-US" sz="2000" b="1" dirty="0"/>
              <a:t> osas</a:t>
            </a:r>
          </a:p>
          <a:p>
            <a:pPr marL="0" lvl="1" algn="just" eaLnBrk="0" hangingPunct="0">
              <a:spcBef>
                <a:spcPts val="600"/>
              </a:spcBef>
              <a:buClr>
                <a:srgbClr val="0F5494"/>
              </a:buClr>
              <a:buFont typeface="Wingdings" pitchFamily="2" charset="2"/>
              <a:buNone/>
            </a:pPr>
            <a:endParaRPr lang="fr-BE" altLang="en-US" sz="700" b="1" dirty="0"/>
          </a:p>
          <a:p>
            <a:pPr marL="0" lvl="1" algn="just" eaLnBrk="0" hangingPunct="0">
              <a:spcBef>
                <a:spcPts val="600"/>
              </a:spcBef>
              <a:buClr>
                <a:srgbClr val="0F5494"/>
              </a:buClr>
              <a:buFont typeface="Wingdings" pitchFamily="2" charset="2"/>
              <a:buNone/>
            </a:pPr>
            <a:r>
              <a:rPr lang="fr-BE" altLang="en-US" sz="2000" b="1" dirty="0"/>
              <a:t>25-26 </a:t>
            </a:r>
            <a:r>
              <a:rPr lang="fr-BE" altLang="en-US" sz="2000" b="1" dirty="0" err="1"/>
              <a:t>juuni</a:t>
            </a:r>
            <a:r>
              <a:rPr lang="fr-BE" altLang="en-US" sz="2000" b="1" dirty="0"/>
              <a:t>	</a:t>
            </a:r>
            <a:r>
              <a:rPr lang="fr-BE" altLang="en-US" sz="2000" b="1" dirty="0" err="1"/>
              <a:t>Euroopa</a:t>
            </a:r>
            <a:r>
              <a:rPr lang="fr-BE" altLang="en-US" sz="2000" b="1" dirty="0"/>
              <a:t> </a:t>
            </a:r>
            <a:r>
              <a:rPr lang="fr-BE" altLang="en-US" sz="2000" b="1" dirty="0" err="1"/>
              <a:t>Ülemkogu</a:t>
            </a:r>
            <a:endParaRPr lang="fr-BE" altLang="en-US" sz="2000" b="1" dirty="0"/>
          </a:p>
          <a:p>
            <a:pPr marL="0" lvl="1" algn="just" eaLnBrk="0" hangingPunct="0">
              <a:spcBef>
                <a:spcPts val="600"/>
              </a:spcBef>
              <a:buClr>
                <a:srgbClr val="0F5494"/>
              </a:buClr>
              <a:buFont typeface="Wingdings" pitchFamily="2" charset="2"/>
              <a:buNone/>
            </a:pPr>
            <a:endParaRPr lang="fr-BE" altLang="en-US" sz="700" b="1" dirty="0"/>
          </a:p>
          <a:p>
            <a:pPr marL="1790700" lvl="1" indent="-1790700" algn="just" eaLnBrk="0" hangingPunct="0">
              <a:spcBef>
                <a:spcPts val="600"/>
              </a:spcBef>
              <a:buClr>
                <a:srgbClr val="0F5494"/>
              </a:buClr>
              <a:buFont typeface="Wingdings" pitchFamily="2" charset="2"/>
              <a:buNone/>
            </a:pPr>
            <a:r>
              <a:rPr lang="fr-BE" altLang="en-US" sz="2000" b="1" dirty="0"/>
              <a:t>10 </a:t>
            </a:r>
            <a:r>
              <a:rPr lang="fr-BE" altLang="en-US" sz="2000" b="1" dirty="0" err="1"/>
              <a:t>juuli</a:t>
            </a:r>
            <a:r>
              <a:rPr lang="fr-BE" altLang="en-US" sz="2000" b="1" dirty="0"/>
              <a:t>	ECOFIN: </a:t>
            </a:r>
            <a:r>
              <a:rPr lang="fr-BE" altLang="en-US" sz="2000" b="1" dirty="0" err="1"/>
              <a:t>riigipõhiste</a:t>
            </a:r>
            <a:r>
              <a:rPr lang="fr-BE" altLang="en-US" sz="2000" b="1" dirty="0"/>
              <a:t> </a:t>
            </a:r>
            <a:r>
              <a:rPr lang="fr-BE" altLang="en-US" sz="2000" b="1" dirty="0" err="1"/>
              <a:t>soovituste</a:t>
            </a:r>
            <a:r>
              <a:rPr lang="fr-BE" altLang="en-US" sz="2000" b="1" dirty="0"/>
              <a:t> </a:t>
            </a:r>
            <a:r>
              <a:rPr lang="fr-BE" altLang="en-US" sz="2000" b="1" dirty="0" err="1"/>
              <a:t>formaalne</a:t>
            </a:r>
            <a:r>
              <a:rPr lang="fr-BE" altLang="en-US" sz="2000" b="1" dirty="0"/>
              <a:t> </a:t>
            </a:r>
            <a:r>
              <a:rPr lang="fr-BE" altLang="en-US" sz="2000" b="1" dirty="0" err="1"/>
              <a:t>vastuvõtmine</a:t>
            </a:r>
            <a:r>
              <a:rPr lang="fr-BE" altLang="en-US" sz="2000" b="1" dirty="0"/>
              <a:t> </a:t>
            </a:r>
            <a:endParaRPr lang="en-GB" altLang="en-US" sz="2000" b="1" dirty="0"/>
          </a:p>
          <a:p>
            <a:pPr marL="0" lvl="1" algn="just" eaLnBrk="0" hangingPunct="0">
              <a:spcBef>
                <a:spcPts val="600"/>
              </a:spcBef>
              <a:buClr>
                <a:srgbClr val="0F5494"/>
              </a:buClr>
              <a:buFontTx/>
              <a:buChar char="•"/>
            </a:pPr>
            <a:endParaRPr lang="en-GB" altLang="en-US" sz="2000" b="1"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67544" y="1124744"/>
            <a:ext cx="8229600" cy="936625"/>
          </a:xfrm>
        </p:spPr>
        <p:txBody>
          <a:bodyPr/>
          <a:lstStyle/>
          <a:p>
            <a:r>
              <a:rPr lang="en-GB" dirty="0" err="1" smtClean="0"/>
              <a:t>Rohkem</a:t>
            </a:r>
            <a:r>
              <a:rPr lang="en-GB" dirty="0" smtClean="0"/>
              <a:t> </a:t>
            </a:r>
            <a:r>
              <a:rPr lang="en-GB" dirty="0" err="1" smtClean="0"/>
              <a:t>infot</a:t>
            </a:r>
            <a:endParaRPr lang="en-GB" dirty="0" smtClean="0"/>
          </a:p>
        </p:txBody>
      </p:sp>
      <p:sp>
        <p:nvSpPr>
          <p:cNvPr id="67586" name="Content Placeholder 2"/>
          <p:cNvSpPr>
            <a:spLocks noGrp="1"/>
          </p:cNvSpPr>
          <p:nvPr>
            <p:ph idx="1"/>
          </p:nvPr>
        </p:nvSpPr>
        <p:spPr>
          <a:xfrm>
            <a:off x="539750" y="2060574"/>
            <a:ext cx="8507413" cy="4536777"/>
          </a:xfrm>
        </p:spPr>
        <p:txBody>
          <a:bodyPr/>
          <a:lstStyle/>
          <a:p>
            <a:r>
              <a:rPr lang="en-GB" b="1" i="0" dirty="0" smtClean="0"/>
              <a:t>Eesti </a:t>
            </a:r>
            <a:r>
              <a:rPr lang="en-GB" b="1" i="0" dirty="0" err="1" smtClean="0"/>
              <a:t>riigipõhised</a:t>
            </a:r>
            <a:r>
              <a:rPr lang="en-GB" b="1" i="0" dirty="0" smtClean="0"/>
              <a:t> </a:t>
            </a:r>
            <a:r>
              <a:rPr lang="en-GB" b="1" i="0" dirty="0" err="1" smtClean="0"/>
              <a:t>soovitused</a:t>
            </a:r>
            <a:r>
              <a:rPr lang="en-GB" b="1" i="0" dirty="0" smtClean="0"/>
              <a:t>:</a:t>
            </a:r>
          </a:p>
          <a:p>
            <a:r>
              <a:rPr lang="en-GB" sz="1800" dirty="0" smtClean="0">
                <a:hlinkClick r:id="rId3"/>
              </a:rPr>
              <a:t>http://ec.europa.eu/europe2020/pdf/csr2015/csr2015_estonia_et.pdf</a:t>
            </a:r>
            <a:endParaRPr lang="en-GB" sz="1800" dirty="0" smtClean="0"/>
          </a:p>
          <a:p>
            <a:r>
              <a:rPr lang="en-GB" b="1" i="0" dirty="0" smtClean="0"/>
              <a:t>Eesti </a:t>
            </a:r>
            <a:r>
              <a:rPr lang="en-GB" b="1" i="0" dirty="0" err="1" smtClean="0"/>
              <a:t>majandusraport</a:t>
            </a:r>
            <a:r>
              <a:rPr lang="en-GB" b="1" i="0" dirty="0" smtClean="0"/>
              <a:t>:</a:t>
            </a:r>
          </a:p>
          <a:p>
            <a:r>
              <a:rPr lang="en-GB" sz="1800" dirty="0" smtClean="0">
                <a:hlinkClick r:id="rId4"/>
              </a:rPr>
              <a:t>http://ec.europa.eu/europe2020/pdf/csr2015/cr2015_estonia_et.pdf</a:t>
            </a:r>
            <a:endParaRPr lang="en-GB" sz="1800" dirty="0" smtClean="0"/>
          </a:p>
          <a:p>
            <a:endParaRPr lang="en-GB" sz="1800" dirty="0" smtClean="0"/>
          </a:p>
          <a:p>
            <a:r>
              <a:rPr lang="en-GB" b="1" i="0" dirty="0" smtClean="0"/>
              <a:t>Eesti 2015.a </a:t>
            </a:r>
            <a:r>
              <a:rPr lang="en-GB" b="1" i="0" dirty="0" err="1" smtClean="0"/>
              <a:t>stabiilsusprogrammi</a:t>
            </a:r>
            <a:r>
              <a:rPr lang="en-GB" b="1" i="0" dirty="0" smtClean="0"/>
              <a:t> </a:t>
            </a:r>
            <a:r>
              <a:rPr lang="en-GB" b="1" i="0" dirty="0" err="1" smtClean="0"/>
              <a:t>hinnang</a:t>
            </a:r>
            <a:r>
              <a:rPr lang="en-GB" b="1" i="0" dirty="0" smtClean="0"/>
              <a:t>:</a:t>
            </a:r>
          </a:p>
          <a:p>
            <a:r>
              <a:rPr lang="en-GB" sz="1800" i="0" dirty="0" smtClean="0">
                <a:hlinkClick r:id="rId5"/>
              </a:rPr>
              <a:t>http://ec.europa.eu/economy_finance/economic_governance/sgp/pdf/20_scps/2015/06_ee_scp_en.pdf</a:t>
            </a:r>
            <a:endParaRPr lang="en-GB" sz="1800" i="0" dirty="0" smtClean="0"/>
          </a:p>
          <a:p>
            <a:endParaRPr lang="en-GB" sz="1800" i="0" dirty="0" smtClean="0"/>
          </a:p>
          <a:p>
            <a:r>
              <a:rPr lang="en-GB" b="1" i="0" dirty="0" err="1" smtClean="0"/>
              <a:t>Kõikide</a:t>
            </a:r>
            <a:r>
              <a:rPr lang="en-GB" b="1" i="0" dirty="0" smtClean="0"/>
              <a:t> </a:t>
            </a:r>
            <a:r>
              <a:rPr lang="en-GB" b="1" i="0" dirty="0" err="1" smtClean="0"/>
              <a:t>riikide</a:t>
            </a:r>
            <a:r>
              <a:rPr lang="en-GB" b="1" i="0" dirty="0" smtClean="0"/>
              <a:t> </a:t>
            </a:r>
            <a:r>
              <a:rPr lang="en-GB" b="1" i="0" dirty="0" err="1" smtClean="0"/>
              <a:t>soovitused</a:t>
            </a:r>
            <a:r>
              <a:rPr lang="en-GB" b="1" i="0" dirty="0" smtClean="0"/>
              <a:t>:</a:t>
            </a:r>
          </a:p>
          <a:p>
            <a:r>
              <a:rPr lang="en-GB" sz="1800" dirty="0" smtClean="0">
                <a:hlinkClick r:id="rId6"/>
              </a:rPr>
              <a:t>http://ec.europa.eu/europe2020/making-it-happen/country-specific-recommendations/index_en.htm</a:t>
            </a:r>
            <a:endParaRPr lang="en-GB" sz="1800" dirty="0" smtClean="0"/>
          </a:p>
          <a:p>
            <a:endParaRPr lang="en-GB"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p:cNvPicPr>
            <a:picLocks noChangeAspect="1" noChangeArrowheads="1"/>
          </p:cNvPicPr>
          <p:nvPr/>
        </p:nvPicPr>
        <p:blipFill>
          <a:blip r:embed="rId3"/>
          <a:srcRect/>
          <a:stretch>
            <a:fillRect/>
          </a:stretch>
        </p:blipFill>
        <p:spPr bwMode="auto">
          <a:xfrm>
            <a:off x="-36513" y="0"/>
            <a:ext cx="9266238" cy="6958013"/>
          </a:xfrm>
          <a:prstGeom prst="rect">
            <a:avLst/>
          </a:prstGeom>
          <a:noFill/>
          <a:ln w="9525">
            <a:noFill/>
            <a:miter lim="800000"/>
            <a:headEnd/>
            <a:tailEnd/>
          </a:ln>
        </p:spPr>
      </p:pic>
      <p:sp>
        <p:nvSpPr>
          <p:cNvPr id="32770" name="Title 1"/>
          <p:cNvSpPr>
            <a:spLocks noGrp="1"/>
          </p:cNvSpPr>
          <p:nvPr>
            <p:ph type="title"/>
          </p:nvPr>
        </p:nvSpPr>
        <p:spPr>
          <a:xfrm>
            <a:off x="0" y="836613"/>
            <a:ext cx="9144000" cy="720725"/>
          </a:xfrm>
        </p:spPr>
        <p:txBody>
          <a:bodyPr/>
          <a:lstStyle/>
          <a:p>
            <a:r>
              <a:rPr lang="en-GB" smtClean="0"/>
              <a:t>Riikide majanduskasvu väljavaated erinevad</a:t>
            </a:r>
          </a:p>
        </p:txBody>
      </p:sp>
      <p:pic>
        <p:nvPicPr>
          <p:cNvPr id="32771" name="Picture 3"/>
          <p:cNvPicPr>
            <a:picLocks noChangeAspect="1" noChangeArrowheads="1"/>
          </p:cNvPicPr>
          <p:nvPr/>
        </p:nvPicPr>
        <p:blipFill>
          <a:blip r:embed="rId4"/>
          <a:srcRect/>
          <a:stretch>
            <a:fillRect/>
          </a:stretch>
        </p:blipFill>
        <p:spPr bwMode="auto">
          <a:xfrm>
            <a:off x="1476375" y="1595438"/>
            <a:ext cx="6480175" cy="5326062"/>
          </a:xfrm>
          <a:prstGeom prst="rect">
            <a:avLst/>
          </a:prstGeom>
          <a:noFill/>
          <a:ln w="9525">
            <a:noFill/>
            <a:miter lim="800000"/>
            <a:headEnd/>
            <a:tailEnd/>
          </a:ln>
        </p:spPr>
      </p:pic>
      <p:sp>
        <p:nvSpPr>
          <p:cNvPr id="5" name="Title 1"/>
          <p:cNvSpPr txBox="1">
            <a:spLocks/>
          </p:cNvSpPr>
          <p:nvPr/>
        </p:nvSpPr>
        <p:spPr bwMode="auto">
          <a:xfrm>
            <a:off x="6027738" y="1989138"/>
            <a:ext cx="2881312" cy="439737"/>
          </a:xfrm>
          <a:prstGeom prst="rect">
            <a:avLst/>
          </a:prstGeom>
          <a:noFill/>
          <a:ln w="9525">
            <a:noFill/>
            <a:miter lim="800000"/>
            <a:headEnd/>
            <a:tailEnd/>
          </a:ln>
        </p:spPr>
        <p:txBody>
          <a:bodyPr anchor="ctr">
            <a:norm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fr-BE" sz="1400" kern="0" dirty="0" smtClean="0">
                <a:ea typeface="ＭＳ Ｐゴシック" charset="0"/>
              </a:rPr>
              <a:t>SKP </a:t>
            </a:r>
            <a:r>
              <a:rPr lang="fr-BE" sz="1400" kern="0" dirty="0" err="1" smtClean="0">
                <a:ea typeface="ＭＳ Ｐゴシック" charset="0"/>
              </a:rPr>
              <a:t>kasvuprognoos</a:t>
            </a:r>
            <a:r>
              <a:rPr lang="fr-BE" sz="1400" kern="0" dirty="0" smtClean="0">
                <a:ea typeface="ＭＳ Ｐゴシック" charset="0"/>
              </a:rPr>
              <a:t> 2015</a:t>
            </a:r>
            <a:endParaRPr lang="en-GB" sz="1400" kern="0" dirty="0">
              <a:ea typeface="ＭＳ Ｐゴシック" charset="0"/>
            </a:endParaRPr>
          </a:p>
        </p:txBody>
      </p:sp>
      <p:pic>
        <p:nvPicPr>
          <p:cNvPr id="32773" name="Picture 4"/>
          <p:cNvPicPr>
            <a:picLocks noChangeAspect="1" noChangeArrowheads="1"/>
          </p:cNvPicPr>
          <p:nvPr/>
        </p:nvPicPr>
        <p:blipFill>
          <a:blip r:embed="rId5"/>
          <a:srcRect/>
          <a:stretch>
            <a:fillRect/>
          </a:stretch>
        </p:blipFill>
        <p:spPr bwMode="auto">
          <a:xfrm>
            <a:off x="6156325" y="2441575"/>
            <a:ext cx="1093788" cy="117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srcRect l="38164" t="35077" r="41214" b="26855"/>
          <a:stretch>
            <a:fillRect/>
          </a:stretch>
        </p:blipFill>
        <p:spPr bwMode="auto">
          <a:xfrm>
            <a:off x="3721100" y="3727450"/>
            <a:ext cx="1628775" cy="1385888"/>
          </a:xfrm>
          <a:prstGeom prst="rect">
            <a:avLst/>
          </a:prstGeom>
          <a:noFill/>
          <a:ln w="9525">
            <a:noFill/>
            <a:miter lim="800000"/>
            <a:headEnd/>
            <a:tailEnd/>
          </a:ln>
        </p:spPr>
      </p:pic>
      <p:sp>
        <p:nvSpPr>
          <p:cNvPr id="6" name="Rectangle 2"/>
          <p:cNvSpPr txBox="1">
            <a:spLocks noChangeArrowheads="1"/>
          </p:cNvSpPr>
          <p:nvPr/>
        </p:nvSpPr>
        <p:spPr bwMode="auto">
          <a:xfrm>
            <a:off x="-180975" y="1412875"/>
            <a:ext cx="8785225" cy="647700"/>
          </a:xfrm>
          <a:prstGeom prst="rect">
            <a:avLst/>
          </a:prstGeom>
          <a:noFill/>
          <a:ln>
            <a:noFill/>
          </a:ln>
          <a:effectLst/>
          <a:extLst/>
        </p:spPr>
        <p:txBody>
          <a:bodyPr anchor="ct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defRPr/>
            </a:pPr>
            <a:r>
              <a:rPr lang="en-US" altLang="en-US" sz="2400" kern="0" dirty="0" smtClean="0"/>
              <a:t>EL </a:t>
            </a:r>
            <a:r>
              <a:rPr lang="en-US" altLang="en-US" sz="2400" kern="0" dirty="0" err="1" smtClean="0"/>
              <a:t>majanduspoliitika</a:t>
            </a:r>
            <a:r>
              <a:rPr lang="en-US" altLang="en-US" sz="2400" kern="0" dirty="0" smtClean="0"/>
              <a:t>  </a:t>
            </a:r>
          </a:p>
        </p:txBody>
      </p:sp>
      <p:sp>
        <p:nvSpPr>
          <p:cNvPr id="34819" name="Rectangle 4"/>
          <p:cNvSpPr>
            <a:spLocks noChangeArrowheads="1"/>
          </p:cNvSpPr>
          <p:nvPr/>
        </p:nvSpPr>
        <p:spPr bwMode="auto">
          <a:xfrm>
            <a:off x="3492500" y="2636838"/>
            <a:ext cx="2159000" cy="504825"/>
          </a:xfrm>
          <a:prstGeom prst="rect">
            <a:avLst/>
          </a:prstGeom>
          <a:noFill/>
          <a:ln w="9525">
            <a:noFill/>
            <a:miter lim="800000"/>
            <a:headEnd/>
            <a:tailEnd/>
          </a:ln>
        </p:spPr>
        <p:txBody>
          <a:bodyPr anchor="ctr"/>
          <a:lstStyle/>
          <a:p>
            <a:pPr marL="3175"/>
            <a:endParaRPr lang="et-EE"/>
          </a:p>
        </p:txBody>
      </p:sp>
      <p:sp>
        <p:nvSpPr>
          <p:cNvPr id="34820" name="Rectangle 6"/>
          <p:cNvSpPr>
            <a:spLocks noChangeArrowheads="1"/>
          </p:cNvSpPr>
          <p:nvPr/>
        </p:nvSpPr>
        <p:spPr bwMode="auto">
          <a:xfrm>
            <a:off x="3492500" y="2781300"/>
            <a:ext cx="2232025" cy="647700"/>
          </a:xfrm>
          <a:prstGeom prst="rect">
            <a:avLst/>
          </a:prstGeom>
          <a:solidFill>
            <a:srgbClr val="532476"/>
          </a:solidFill>
          <a:ln w="9525">
            <a:noFill/>
            <a:miter lim="800000"/>
            <a:headEnd/>
            <a:tailEnd/>
          </a:ln>
        </p:spPr>
        <p:txBody>
          <a:bodyPr anchor="ctr"/>
          <a:lstStyle/>
          <a:p>
            <a:pPr marL="3175" algn="ctr"/>
            <a:r>
              <a:rPr lang="it-IT" sz="1100" b="1">
                <a:solidFill>
                  <a:schemeClr val="bg1"/>
                </a:solidFill>
              </a:rPr>
              <a:t>STRUKTUURSED  </a:t>
            </a:r>
          </a:p>
          <a:p>
            <a:pPr marL="3175" algn="ctr"/>
            <a:r>
              <a:rPr lang="it-IT" sz="1100" b="1">
                <a:solidFill>
                  <a:schemeClr val="bg1"/>
                </a:solidFill>
              </a:rPr>
              <a:t>REFORMID</a:t>
            </a:r>
            <a:endParaRPr lang="en-GB" sz="1100" b="1">
              <a:solidFill>
                <a:schemeClr val="bg1"/>
              </a:solidFill>
            </a:endParaRPr>
          </a:p>
        </p:txBody>
      </p:sp>
      <p:sp>
        <p:nvSpPr>
          <p:cNvPr id="34821" name="Rectangle 8"/>
          <p:cNvSpPr>
            <a:spLocks noChangeArrowheads="1"/>
          </p:cNvSpPr>
          <p:nvPr/>
        </p:nvSpPr>
        <p:spPr bwMode="auto">
          <a:xfrm>
            <a:off x="5508625" y="5229225"/>
            <a:ext cx="2447925" cy="647700"/>
          </a:xfrm>
          <a:prstGeom prst="rect">
            <a:avLst/>
          </a:prstGeom>
          <a:solidFill>
            <a:srgbClr val="CC7024"/>
          </a:solidFill>
          <a:ln w="9525">
            <a:noFill/>
            <a:miter lim="800000"/>
            <a:headEnd/>
            <a:tailEnd/>
          </a:ln>
        </p:spPr>
        <p:txBody>
          <a:bodyPr anchor="ctr"/>
          <a:lstStyle/>
          <a:p>
            <a:pPr marL="3175" algn="ctr"/>
            <a:r>
              <a:rPr lang="it-IT" b="1">
                <a:solidFill>
                  <a:schemeClr val="bg1"/>
                </a:solidFill>
              </a:rPr>
              <a:t>VASTUTUSTUNDLIK RAHANDUSPOLIITIKA</a:t>
            </a:r>
            <a:endParaRPr lang="en-GB" b="1">
              <a:solidFill>
                <a:schemeClr val="bg1"/>
              </a:solidFill>
            </a:endParaRPr>
          </a:p>
        </p:txBody>
      </p:sp>
      <p:sp>
        <p:nvSpPr>
          <p:cNvPr id="34822" name="Rectangle 9"/>
          <p:cNvSpPr>
            <a:spLocks noChangeArrowheads="1"/>
          </p:cNvSpPr>
          <p:nvPr/>
        </p:nvSpPr>
        <p:spPr bwMode="auto">
          <a:xfrm>
            <a:off x="1331913" y="5113338"/>
            <a:ext cx="2376487" cy="763587"/>
          </a:xfrm>
          <a:prstGeom prst="rect">
            <a:avLst/>
          </a:prstGeom>
          <a:solidFill>
            <a:srgbClr val="AED719"/>
          </a:solidFill>
          <a:ln w="9525">
            <a:noFill/>
            <a:miter lim="800000"/>
            <a:headEnd/>
            <a:tailEnd/>
          </a:ln>
        </p:spPr>
        <p:txBody>
          <a:bodyPr anchor="ctr"/>
          <a:lstStyle/>
          <a:p>
            <a:pPr marL="3175" algn="ctr"/>
            <a:r>
              <a:rPr lang="it-IT" b="1">
                <a:solidFill>
                  <a:schemeClr val="bg1"/>
                </a:solidFill>
              </a:rPr>
              <a:t>INVESTEERINGUD</a:t>
            </a:r>
            <a:endParaRPr lang="en-GB" b="1">
              <a:solidFill>
                <a:schemeClr val="bg1"/>
              </a:solidFill>
            </a:endParaRPr>
          </a:p>
        </p:txBody>
      </p:sp>
      <p:sp>
        <p:nvSpPr>
          <p:cNvPr id="34823" name="Rectangle 1"/>
          <p:cNvSpPr>
            <a:spLocks noChangeArrowheads="1"/>
          </p:cNvSpPr>
          <p:nvPr/>
        </p:nvSpPr>
        <p:spPr bwMode="auto">
          <a:xfrm>
            <a:off x="611188" y="2205038"/>
            <a:ext cx="8064500" cy="3960812"/>
          </a:xfrm>
          <a:prstGeom prst="rect">
            <a:avLst/>
          </a:prstGeom>
          <a:noFill/>
          <a:ln w="9525">
            <a:noFill/>
            <a:miter lim="800000"/>
            <a:headEnd/>
            <a:tailEnd/>
          </a:ln>
        </p:spPr>
        <p:txBody>
          <a:bodyPr anchor="ctr"/>
          <a:lstStyle/>
          <a:p>
            <a:pPr marL="3175"/>
            <a:endParaRPr lang="et-EE"/>
          </a:p>
        </p:txBody>
      </p:sp>
      <p:sp>
        <p:nvSpPr>
          <p:cNvPr id="3" name="Rectangle 2"/>
          <p:cNvSpPr/>
          <p:nvPr/>
        </p:nvSpPr>
        <p:spPr bwMode="auto">
          <a:xfrm>
            <a:off x="539750" y="2420938"/>
            <a:ext cx="8064500" cy="3998912"/>
          </a:xfrm>
          <a:prstGeom prst="rect">
            <a:avLst/>
          </a:prstGeom>
          <a:noFill/>
          <a:ln/>
          <a:extLst/>
        </p:spPr>
        <p:style>
          <a:lnRef idx="1">
            <a:schemeClr val="accent3"/>
          </a:lnRef>
          <a:fillRef idx="2">
            <a:schemeClr val="accent3"/>
          </a:fillRef>
          <a:effectRef idx="1">
            <a:schemeClr val="accent3"/>
          </a:effectRef>
          <a:fontRef idx="minor">
            <a:schemeClr val="dk1"/>
          </a:fontRef>
        </p:style>
        <p:txBody>
          <a:bodyPr anchor="ctr"/>
          <a:lstStyle/>
          <a:p>
            <a:pPr marL="3175">
              <a:defRPr/>
            </a:pPr>
            <a:endParaRPr lang="en-GB">
              <a:solidFill>
                <a:srgbClr val="0F5494"/>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p:txBody>
          <a:bodyPr/>
          <a:lstStyle/>
          <a:p>
            <a:r>
              <a:rPr lang="et-EE" altLang="en-US" smtClean="0">
                <a:latin typeface="Arial" charset="0"/>
              </a:rPr>
              <a:t>Mis on </a:t>
            </a:r>
            <a:r>
              <a:rPr lang="en-GB" altLang="en-US" smtClean="0">
                <a:latin typeface="Arial" charset="0"/>
              </a:rPr>
              <a:t>Euroopa Semester ja </a:t>
            </a:r>
            <a:r>
              <a:rPr lang="et-EE" altLang="en-US" smtClean="0">
                <a:latin typeface="Arial" charset="0"/>
              </a:rPr>
              <a:t>majanduspoliitilised soovitused?</a:t>
            </a:r>
          </a:p>
        </p:txBody>
      </p:sp>
      <p:sp>
        <p:nvSpPr>
          <p:cNvPr id="36866" name="Rectangle 3"/>
          <p:cNvSpPr>
            <a:spLocks noGrp="1" noChangeArrowheads="1"/>
          </p:cNvSpPr>
          <p:nvPr>
            <p:ph type="body" idx="4294967295"/>
          </p:nvPr>
        </p:nvSpPr>
        <p:spPr>
          <a:xfrm>
            <a:off x="457200" y="2387600"/>
            <a:ext cx="8229600" cy="3849688"/>
          </a:xfrm>
        </p:spPr>
        <p:txBody>
          <a:bodyPr/>
          <a:lstStyle/>
          <a:p>
            <a:pPr>
              <a:buClr>
                <a:srgbClr val="0F5494"/>
              </a:buClr>
            </a:pPr>
            <a:r>
              <a:rPr lang="en-GB" altLang="en-US" i="0" smtClean="0">
                <a:latin typeface="Arial" charset="0"/>
              </a:rPr>
              <a:t>EL iga-aastane majanduspoliitika koordineerimise tsükkel alates 2010. aastast</a:t>
            </a:r>
          </a:p>
          <a:p>
            <a:pPr>
              <a:buClr>
                <a:srgbClr val="0F5494"/>
              </a:buClr>
            </a:pPr>
            <a:r>
              <a:rPr lang="en-GB" altLang="en-US" i="0" smtClean="0">
                <a:latin typeface="Arial" charset="0"/>
              </a:rPr>
              <a:t>Eesmärk soodustada majanduskasvu ja tõsta riikide konkurentsivõimet läbi struktuursete reformide</a:t>
            </a:r>
          </a:p>
          <a:p>
            <a:pPr>
              <a:buClr>
                <a:srgbClr val="0F5494"/>
              </a:buClr>
            </a:pPr>
            <a:r>
              <a:rPr lang="en-GB" altLang="en-US" i="0" smtClean="0">
                <a:latin typeface="Arial" charset="0"/>
              </a:rPr>
              <a:t>Valitsused: riiklik reformikava ja stabiilsusprogramm</a:t>
            </a:r>
          </a:p>
          <a:p>
            <a:pPr lvl="1">
              <a:buClr>
                <a:srgbClr val="0F5494"/>
              </a:buClr>
            </a:pPr>
            <a:r>
              <a:rPr lang="en-GB" altLang="en-US" smtClean="0">
                <a:latin typeface="Arial" charset="0"/>
              </a:rPr>
              <a:t>Eelarve-eesmärkide täitmine</a:t>
            </a:r>
          </a:p>
          <a:p>
            <a:pPr lvl="1">
              <a:buClr>
                <a:srgbClr val="0F5494"/>
              </a:buClr>
            </a:pPr>
            <a:r>
              <a:rPr lang="en-GB" altLang="en-US" smtClean="0">
                <a:latin typeface="Arial" charset="0"/>
              </a:rPr>
              <a:t>Europa2020 eesmärkide täitmine</a:t>
            </a:r>
          </a:p>
          <a:p>
            <a:pPr>
              <a:buClr>
                <a:srgbClr val="0F5494"/>
              </a:buClr>
            </a:pPr>
            <a:r>
              <a:rPr lang="en-GB" altLang="en-US" i="0" smtClean="0">
                <a:latin typeface="Arial" charset="0"/>
              </a:rPr>
              <a:t>Euroopa Komisjon: nõuanne EL riikide valitsustele järgnevaks aastaks oma eelarve-, majandus- ja sotsiaalpoliitika kujundamiseks</a:t>
            </a:r>
          </a:p>
        </p:txBody>
      </p:sp>
      <p:pic>
        <p:nvPicPr>
          <p:cNvPr id="36867" name="Picture 2"/>
          <p:cNvPicPr>
            <a:picLocks noChangeAspect="1" noChangeArrowheads="1"/>
          </p:cNvPicPr>
          <p:nvPr/>
        </p:nvPicPr>
        <p:blipFill>
          <a:blip r:embed="rId3"/>
          <a:srcRect/>
          <a:stretch>
            <a:fillRect/>
          </a:stretch>
        </p:blipFill>
        <p:spPr bwMode="auto">
          <a:xfrm>
            <a:off x="6962775" y="404813"/>
            <a:ext cx="2384425" cy="179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Oval 4"/>
          <p:cNvSpPr>
            <a:spLocks noChangeArrowheads="1"/>
          </p:cNvSpPr>
          <p:nvPr/>
        </p:nvSpPr>
        <p:spPr bwMode="auto">
          <a:xfrm>
            <a:off x="1111250" y="3279775"/>
            <a:ext cx="3454400" cy="725488"/>
          </a:xfrm>
          <a:prstGeom prst="ellipse">
            <a:avLst/>
          </a:prstGeom>
          <a:noFill/>
          <a:ln w="9525">
            <a:noFill/>
            <a:round/>
            <a:headEnd/>
            <a:tailEnd/>
          </a:ln>
        </p:spPr>
        <p:txBody>
          <a:bodyPr anchor="ctr"/>
          <a:lstStyle/>
          <a:p>
            <a:pPr marL="3175"/>
            <a:endParaRPr lang="et-EE"/>
          </a:p>
        </p:txBody>
      </p:sp>
      <p:sp>
        <p:nvSpPr>
          <p:cNvPr id="38914" name="Rectangle 3"/>
          <p:cNvSpPr>
            <a:spLocks noChangeArrowheads="1"/>
          </p:cNvSpPr>
          <p:nvPr/>
        </p:nvSpPr>
        <p:spPr bwMode="auto">
          <a:xfrm>
            <a:off x="0" y="987425"/>
            <a:ext cx="9144000" cy="5870575"/>
          </a:xfrm>
          <a:prstGeom prst="rect">
            <a:avLst/>
          </a:prstGeom>
          <a:solidFill>
            <a:schemeClr val="bg1"/>
          </a:solidFill>
          <a:ln w="9525" algn="ctr">
            <a:noFill/>
            <a:round/>
            <a:headEnd/>
            <a:tailEnd/>
          </a:ln>
        </p:spPr>
        <p:txBody>
          <a:bodyPr anchor="ctr"/>
          <a:lstStyle/>
          <a:p>
            <a:pPr marL="3175"/>
            <a:endParaRPr lang="et-EE"/>
          </a:p>
        </p:txBody>
      </p:sp>
      <p:sp>
        <p:nvSpPr>
          <p:cNvPr id="15" name="Rectangle 3"/>
          <p:cNvSpPr txBox="1">
            <a:spLocks noChangeArrowheads="1"/>
          </p:cNvSpPr>
          <p:nvPr/>
        </p:nvSpPr>
        <p:spPr bwMode="auto">
          <a:xfrm>
            <a:off x="304800" y="2205038"/>
            <a:ext cx="8496300" cy="4392612"/>
          </a:xfrm>
          <a:prstGeom prst="rect">
            <a:avLst/>
          </a:prstGeom>
          <a:noFill/>
          <a:ln w="9525">
            <a:noFill/>
            <a:miter lim="800000"/>
            <a:headEnd/>
            <a:tailEnd/>
          </a:ln>
        </p:spPr>
        <p:txBody>
          <a:bodyPr/>
          <a:lstStyle/>
          <a:p>
            <a:pPr marL="0" lvl="1" algn="just" eaLnBrk="0" hangingPunct="0">
              <a:buClr>
                <a:srgbClr val="0F5494"/>
              </a:buClr>
              <a:buFont typeface="Wingdings" pitchFamily="2" charset="2"/>
              <a:buNone/>
            </a:pPr>
            <a:endParaRPr lang="en-GB" altLang="en-US" sz="2000" b="1"/>
          </a:p>
          <a:p>
            <a:pPr marL="0" lvl="1" algn="just" eaLnBrk="0" hangingPunct="0">
              <a:buClr>
                <a:srgbClr val="0F5494"/>
              </a:buClr>
              <a:buFontTx/>
              <a:buChar char="•"/>
            </a:pPr>
            <a:r>
              <a:rPr lang="en-GB" altLang="en-US" sz="2000" b="1"/>
              <a:t>Riigipõhised soovitused 26 liikmesriigile (va CY ja EL) ja euroalale</a:t>
            </a:r>
            <a:endParaRPr lang="en-GB" sz="2000"/>
          </a:p>
          <a:p>
            <a:pPr marL="342900" indent="-342900" algn="just" eaLnBrk="0" hangingPunct="0">
              <a:buClr>
                <a:srgbClr val="0F5494"/>
              </a:buClr>
              <a:buFontTx/>
              <a:buChar char="•"/>
            </a:pPr>
            <a:endParaRPr lang="en-GB" altLang="en-US" sz="2000" b="1"/>
          </a:p>
          <a:p>
            <a:pPr marL="342900" indent="-342900" algn="just" eaLnBrk="0" hangingPunct="0">
              <a:buClr>
                <a:srgbClr val="0F5494"/>
              </a:buClr>
              <a:buFontTx/>
              <a:buChar char="•"/>
            </a:pPr>
            <a:r>
              <a:rPr lang="en-GB" altLang="en-US" sz="2000" b="1"/>
              <a:t>Stabiilsus- ja Kasvupakti reeglitest tulenevad </a:t>
            </a:r>
            <a:r>
              <a:rPr lang="et-EE" altLang="en-US" sz="2000" b="1"/>
              <a:t>eelarve</a:t>
            </a:r>
            <a:r>
              <a:rPr lang="en-GB" altLang="en-US" sz="2000" b="1"/>
              <a:t>otsused </a:t>
            </a:r>
            <a:r>
              <a:rPr lang="en-GB" altLang="en-US" sz="2000"/>
              <a:t>mõnedele riikidele </a:t>
            </a:r>
          </a:p>
          <a:p>
            <a:pPr marL="342900" indent="-342900" algn="just" eaLnBrk="0" hangingPunct="0">
              <a:buClr>
                <a:srgbClr val="0F5494"/>
              </a:buClr>
              <a:buFontTx/>
              <a:buChar char="•"/>
            </a:pPr>
            <a:endParaRPr lang="en-GB" altLang="en-US" sz="2000"/>
          </a:p>
          <a:p>
            <a:pPr marL="342900" indent="-342900" algn="just" eaLnBrk="0" hangingPunct="0">
              <a:buClr>
                <a:srgbClr val="0F5494"/>
              </a:buClr>
            </a:pPr>
            <a:r>
              <a:rPr lang="en-GB" sz="2000" b="1"/>
              <a:t>    </a:t>
            </a:r>
            <a:endParaRPr lang="cs-CZ" altLang="en-US" sz="2000"/>
          </a:p>
        </p:txBody>
      </p:sp>
      <p:sp>
        <p:nvSpPr>
          <p:cNvPr id="38916" name="Rectangle 6"/>
          <p:cNvSpPr>
            <a:spLocks noChangeArrowheads="1"/>
          </p:cNvSpPr>
          <p:nvPr/>
        </p:nvSpPr>
        <p:spPr bwMode="auto">
          <a:xfrm>
            <a:off x="0" y="960438"/>
            <a:ext cx="9144000" cy="979487"/>
          </a:xfrm>
          <a:prstGeom prst="rect">
            <a:avLst/>
          </a:prstGeom>
          <a:solidFill>
            <a:schemeClr val="bg1"/>
          </a:solidFill>
          <a:ln w="9525">
            <a:noFill/>
            <a:miter lim="800000"/>
            <a:headEnd/>
            <a:tailEnd/>
          </a:ln>
        </p:spPr>
        <p:txBody>
          <a:bodyPr anchor="ctr"/>
          <a:lstStyle/>
          <a:p>
            <a:pPr marL="3175"/>
            <a:r>
              <a:rPr lang="en-GB" sz="2400" b="1"/>
              <a:t> 13. mai majanduspakett </a:t>
            </a:r>
          </a:p>
        </p:txBody>
      </p:sp>
      <p:sp>
        <p:nvSpPr>
          <p:cNvPr id="38917" name="Slide Number Placeholder 5"/>
          <p:cNvSpPr>
            <a:spLocks noGrp="1"/>
          </p:cNvSpPr>
          <p:nvPr>
            <p:ph type="sldNum" sz="quarter" idx="12"/>
          </p:nvPr>
        </p:nvSpPr>
        <p:spPr>
          <a:noFill/>
          <a:ln>
            <a:miter lim="800000"/>
            <a:headEnd/>
            <a:tailEnd/>
          </a:ln>
        </p:spPr>
        <p:txBody>
          <a:bodyPr/>
          <a:lstStyle/>
          <a:p>
            <a:fld id="{1D9550B2-0164-4BB1-8EE3-5EE294C4A0F8}" type="slidenum">
              <a:rPr lang="en-GB" altLang="en-US" smtClean="0">
                <a:solidFill>
                  <a:schemeClr val="tx1"/>
                </a:solidFill>
                <a:cs typeface="Arial" charset="0"/>
              </a:rPr>
              <a:pPr/>
              <a:t>6</a:t>
            </a:fld>
            <a:endParaRPr lang="en-GB" altLang="en-US" smtClean="0">
              <a:solidFill>
                <a:schemeClr val="tx1"/>
              </a:solidFill>
              <a:cs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p:cNvSpPr txBox="1">
            <a:spLocks noChangeArrowheads="1"/>
          </p:cNvSpPr>
          <p:nvPr/>
        </p:nvSpPr>
        <p:spPr bwMode="auto">
          <a:xfrm>
            <a:off x="3348038" y="4297363"/>
            <a:ext cx="2530475" cy="646112"/>
          </a:xfrm>
          <a:prstGeom prst="rect">
            <a:avLst/>
          </a:prstGeom>
          <a:noFill/>
          <a:ln w="9525">
            <a:noFill/>
            <a:miter lim="800000"/>
            <a:headEnd/>
            <a:tailEnd/>
          </a:ln>
        </p:spPr>
        <p:txBody>
          <a:bodyPr>
            <a:spAutoFit/>
          </a:bodyPr>
          <a:lstStyle/>
          <a:p>
            <a:pPr algn="ctr"/>
            <a:r>
              <a:rPr lang="en-GB" altLang="en-US" sz="3600" b="1">
                <a:solidFill>
                  <a:srgbClr val="002060"/>
                </a:solidFill>
              </a:rPr>
              <a:t>Eesti</a:t>
            </a:r>
          </a:p>
        </p:txBody>
      </p:sp>
      <p:pic>
        <p:nvPicPr>
          <p:cNvPr id="8" name="Picture 2" descr="Estonia"/>
          <p:cNvPicPr>
            <a:picLocks noChangeAspect="1" noChangeArrowheads="1"/>
          </p:cNvPicPr>
          <p:nvPr/>
        </p:nvPicPr>
        <p:blipFill>
          <a:blip r:embed="rId3">
            <a:duotone>
              <a:schemeClr val="accent5">
                <a:shade val="45000"/>
                <a:satMod val="135000"/>
              </a:schemeClr>
              <a:prstClr val="white"/>
            </a:duotone>
            <a:extLst/>
          </a:blip>
          <a:srcRect/>
          <a:stretch>
            <a:fillRect/>
          </a:stretch>
        </p:blipFill>
        <p:spPr bwMode="auto">
          <a:xfrm>
            <a:off x="2835274" y="1844824"/>
            <a:ext cx="3267075" cy="2457450"/>
          </a:xfrm>
          <a:prstGeom prst="rect">
            <a:avLst/>
          </a:prstGeom>
          <a:ln>
            <a:noFill/>
          </a:ln>
          <a:effectLst>
            <a:outerShdw blurRad="50800" dist="50800" dir="5400000" algn="ctr" rotWithShape="0">
              <a:srgbClr val="99CCFF"/>
            </a:outerShdw>
          </a:effectLst>
          <a:extLst/>
        </p:spPr>
      </p:pic>
      <p:pic>
        <p:nvPicPr>
          <p:cNvPr id="7" name="Picture 6"/>
          <p:cNvPicPr>
            <a:picLocks noChangeArrowheads="1"/>
          </p:cNvPicPr>
          <p:nvPr/>
        </p:nvPicPr>
        <p:blipFill>
          <a:blip r:embed="rId4"/>
          <a:srcRect/>
          <a:stretch>
            <a:fillRect/>
          </a:stretch>
        </p:blipFill>
        <p:spPr bwMode="auto">
          <a:xfrm>
            <a:off x="5130800" y="3303588"/>
            <a:ext cx="1314450" cy="70167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a:spLocks noChangeArrowheads="1"/>
          </p:cNvSpPr>
          <p:nvPr/>
        </p:nvSpPr>
        <p:spPr bwMode="auto">
          <a:xfrm>
            <a:off x="5413375" y="303213"/>
            <a:ext cx="3816350" cy="461962"/>
          </a:xfrm>
          <a:prstGeom prst="rect">
            <a:avLst/>
          </a:prstGeom>
          <a:noFill/>
          <a:ln>
            <a:noFill/>
          </a:ln>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en-US" altLang="en-US" b="1" i="0" dirty="0" err="1" smtClean="0">
                <a:solidFill>
                  <a:srgbClr val="FFFFFF"/>
                </a:solidFill>
                <a:effectLst>
                  <a:outerShdw blurRad="38100" dist="38100" dir="2700000" algn="tl">
                    <a:srgbClr val="000000">
                      <a:alpha val="43137"/>
                    </a:srgbClr>
                  </a:outerShdw>
                </a:effectLst>
                <a:cs typeface="+mn-cs"/>
              </a:rPr>
              <a:t>Majandusnäitajad</a:t>
            </a:r>
            <a:endParaRPr lang="en-US" altLang="en-US" b="1" i="0" dirty="0" smtClean="0">
              <a:solidFill>
                <a:srgbClr val="FFFFFF"/>
              </a:solidFill>
              <a:effectLst>
                <a:outerShdw blurRad="38100" dist="38100" dir="2700000" algn="tl">
                  <a:srgbClr val="000000">
                    <a:alpha val="43137"/>
                  </a:srgbClr>
                </a:outerShdw>
              </a:effectLst>
              <a:cs typeface="+mn-cs"/>
            </a:endParaRPr>
          </a:p>
        </p:txBody>
      </p:sp>
      <p:sp>
        <p:nvSpPr>
          <p:cNvPr id="8" name="Rectangle 7"/>
          <p:cNvSpPr/>
          <p:nvPr/>
        </p:nvSpPr>
        <p:spPr bwMode="auto">
          <a:xfrm>
            <a:off x="3036888" y="1773238"/>
            <a:ext cx="5832475" cy="4464050"/>
          </a:xfrm>
          <a:prstGeom prst="rect">
            <a:avLst/>
          </a:prstGeom>
          <a:solidFill>
            <a:schemeClr val="accent3"/>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marL="3175">
              <a:defRPr/>
            </a:pPr>
            <a:endParaRPr lang="en-GB">
              <a:cs typeface="+mn-cs"/>
            </a:endParaRPr>
          </a:p>
        </p:txBody>
      </p:sp>
      <p:graphicFrame>
        <p:nvGraphicFramePr>
          <p:cNvPr id="11" name="Table 10"/>
          <p:cNvGraphicFramePr>
            <a:graphicFrameLocks noGrp="1"/>
          </p:cNvGraphicFramePr>
          <p:nvPr/>
        </p:nvGraphicFramePr>
        <p:xfrm>
          <a:off x="3132138" y="2184400"/>
          <a:ext cx="5616296" cy="3836444"/>
        </p:xfrm>
        <a:graphic>
          <a:graphicData uri="http://schemas.openxmlformats.org/drawingml/2006/table">
            <a:tbl>
              <a:tblPr firstRow="1" bandRow="1">
                <a:effectLst/>
                <a:tableStyleId>{F5AB1C69-6EDB-4FF4-983F-18BD219EF322}</a:tableStyleId>
              </a:tblPr>
              <a:tblGrid>
                <a:gridCol w="2664296"/>
                <a:gridCol w="1476000"/>
                <a:gridCol w="1476000"/>
              </a:tblGrid>
              <a:tr h="316188">
                <a:tc>
                  <a:txBody>
                    <a:bodyPr/>
                    <a:lstStyle/>
                    <a:p>
                      <a:endParaRPr lang="en-GB" sz="100" b="0" dirty="0">
                        <a:solidFill>
                          <a:schemeClr val="tx1"/>
                        </a:solidFill>
                      </a:endParaRPr>
                    </a:p>
                  </a:txBody>
                  <a:tcPr marL="104707" marR="104707" marT="52376" marB="5237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0" noProof="0" dirty="0">
                        <a:solidFill>
                          <a:srgbClr val="002060"/>
                        </a:solidFill>
                      </a:endParaRPr>
                    </a:p>
                  </a:txBody>
                  <a:tcPr marL="104707" marR="104707" marT="52376" marB="523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0" noProof="0" dirty="0">
                        <a:solidFill>
                          <a:srgbClr val="002060"/>
                        </a:solidFill>
                      </a:endParaRPr>
                    </a:p>
                  </a:txBody>
                  <a:tcPr marL="104707" marR="104707" marT="52376" marB="52376"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32">
                <a:tc>
                  <a:txBody>
                    <a:bodyPr/>
                    <a:lstStyle/>
                    <a:p>
                      <a:r>
                        <a:rPr lang="en-US" sz="1100" b="1" noProof="0" dirty="0" smtClean="0">
                          <a:solidFill>
                            <a:srgbClr val="002060"/>
                          </a:solidFill>
                          <a:effectLst/>
                        </a:rPr>
                        <a:t>SKP </a:t>
                      </a:r>
                      <a:r>
                        <a:rPr lang="en-US" sz="1100" b="1" noProof="0" dirty="0" err="1" smtClean="0">
                          <a:solidFill>
                            <a:srgbClr val="002060"/>
                          </a:solidFill>
                          <a:effectLst/>
                        </a:rPr>
                        <a:t>kasv</a:t>
                      </a:r>
                      <a:r>
                        <a:rPr lang="en-US" sz="1100" b="1" noProof="0" dirty="0" smtClean="0">
                          <a:solidFill>
                            <a:srgbClr val="002060"/>
                          </a:solidFill>
                          <a:effectLst/>
                        </a:rPr>
                        <a:t> 2014 </a:t>
                      </a:r>
                      <a:r>
                        <a:rPr lang="en-US" sz="1100" b="1" baseline="0" noProof="0" dirty="0" smtClean="0">
                          <a:solidFill>
                            <a:srgbClr val="002060"/>
                          </a:solidFill>
                          <a:effectLst/>
                        </a:rPr>
                        <a:t> </a:t>
                      </a:r>
                      <a:endParaRPr lang="en-US" sz="1100" b="1" noProof="0" dirty="0">
                        <a:solidFill>
                          <a:srgbClr val="002060"/>
                        </a:solidFill>
                        <a:effectLst/>
                      </a:endParaRPr>
                    </a:p>
                  </a:txBody>
                  <a:tcPr marL="104707" marR="104707" marT="52376" marB="5237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1" kern="1200" noProof="0" dirty="0" smtClean="0">
                          <a:solidFill>
                            <a:schemeClr val="tx1"/>
                          </a:solidFill>
                          <a:effectLst/>
                          <a:latin typeface="+mn-lt"/>
                          <a:ea typeface="+mn-ea"/>
                          <a:cs typeface="+mn-cs"/>
                        </a:rPr>
                        <a:t>2.1%</a:t>
                      </a:r>
                      <a:endParaRPr lang="en-US" sz="1200" b="1" kern="1200" noProof="0" dirty="0">
                        <a:solidFill>
                          <a:schemeClr val="tx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41000"/>
                      </a:srgbClr>
                    </a:solidFill>
                  </a:tcPr>
                </a:tc>
                <a:tc>
                  <a:txBody>
                    <a:bodyPr/>
                    <a:lstStyle/>
                    <a:p>
                      <a:pPr algn="ctr"/>
                      <a:r>
                        <a:rPr lang="en-US" sz="1200" b="1" noProof="0" dirty="0" smtClean="0">
                          <a:effectLst/>
                        </a:rPr>
                        <a:t>1.4%</a:t>
                      </a:r>
                      <a:endParaRPr lang="en-US" sz="1200" b="1" noProof="0" dirty="0">
                        <a:effectLst/>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r>
              <a:tr h="440032">
                <a:tc>
                  <a:txBody>
                    <a:bodyPr/>
                    <a:lstStyle/>
                    <a:p>
                      <a:r>
                        <a:rPr lang="en-US" sz="1100" b="1" noProof="0" dirty="0" smtClean="0">
                          <a:solidFill>
                            <a:srgbClr val="002060"/>
                          </a:solidFill>
                          <a:effectLst/>
                        </a:rPr>
                        <a:t>SKP </a:t>
                      </a:r>
                      <a:r>
                        <a:rPr lang="en-US" sz="1100" b="1" noProof="0" dirty="0" err="1" smtClean="0">
                          <a:solidFill>
                            <a:srgbClr val="002060"/>
                          </a:solidFill>
                          <a:effectLst/>
                        </a:rPr>
                        <a:t>kasv</a:t>
                      </a:r>
                      <a:r>
                        <a:rPr lang="en-US" sz="1100" b="1" baseline="0" noProof="0" dirty="0" smtClean="0">
                          <a:solidFill>
                            <a:srgbClr val="002060"/>
                          </a:solidFill>
                          <a:effectLst/>
                        </a:rPr>
                        <a:t> 2015 (</a:t>
                      </a:r>
                      <a:r>
                        <a:rPr lang="en-US" sz="1100" b="1" baseline="0" noProof="0" dirty="0" err="1" smtClean="0">
                          <a:solidFill>
                            <a:srgbClr val="002060"/>
                          </a:solidFill>
                          <a:effectLst/>
                        </a:rPr>
                        <a:t>prognoos</a:t>
                      </a:r>
                      <a:r>
                        <a:rPr lang="en-US" sz="1100" b="1" baseline="0" noProof="0" dirty="0" smtClean="0">
                          <a:solidFill>
                            <a:srgbClr val="002060"/>
                          </a:solidFill>
                          <a:effectLst/>
                        </a:rPr>
                        <a:t>)</a:t>
                      </a:r>
                      <a:endParaRPr lang="en-US" sz="1100" b="1" noProof="0" dirty="0">
                        <a:solidFill>
                          <a:srgbClr val="002060"/>
                        </a:solidFill>
                        <a:effectLst/>
                      </a:endParaRPr>
                    </a:p>
                  </a:txBody>
                  <a:tcPr marL="104707" marR="104707" marT="52376" marB="5237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1" kern="1200" noProof="0" dirty="0" smtClean="0">
                          <a:solidFill>
                            <a:schemeClr val="tx1"/>
                          </a:solidFill>
                          <a:effectLst/>
                          <a:latin typeface="+mn-lt"/>
                          <a:ea typeface="+mn-ea"/>
                          <a:cs typeface="+mn-cs"/>
                        </a:rPr>
                        <a:t>2.3%</a:t>
                      </a:r>
                      <a:endParaRPr lang="en-US" sz="1200" b="1" kern="1200" noProof="0" dirty="0">
                        <a:solidFill>
                          <a:schemeClr val="tx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41000"/>
                      </a:srgbClr>
                    </a:solidFill>
                  </a:tcPr>
                </a:tc>
                <a:tc>
                  <a:txBody>
                    <a:bodyPr/>
                    <a:lstStyle/>
                    <a:p>
                      <a:pPr algn="ctr"/>
                      <a:r>
                        <a:rPr lang="en-US" sz="1200" b="1" kern="1200" noProof="0" dirty="0" smtClean="0">
                          <a:solidFill>
                            <a:schemeClr val="dk1"/>
                          </a:solidFill>
                          <a:effectLst/>
                          <a:latin typeface="+mn-lt"/>
                          <a:ea typeface="+mn-ea"/>
                          <a:cs typeface="+mn-cs"/>
                        </a:rPr>
                        <a:t>1.8%</a:t>
                      </a:r>
                      <a:endParaRPr lang="en-US" sz="1200" b="1" kern="1200" noProof="0" dirty="0">
                        <a:solidFill>
                          <a:schemeClr val="dk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r>
              <a:tr h="440032">
                <a:tc>
                  <a:txBody>
                    <a:bodyPr/>
                    <a:lstStyle/>
                    <a:p>
                      <a:r>
                        <a:rPr lang="en-US" sz="1100" b="1" noProof="0" dirty="0" err="1" smtClean="0">
                          <a:solidFill>
                            <a:srgbClr val="002060"/>
                          </a:solidFill>
                          <a:effectLst/>
                        </a:rPr>
                        <a:t>Tööpuuduse</a:t>
                      </a:r>
                      <a:r>
                        <a:rPr lang="en-US" sz="1100" b="1" noProof="0" dirty="0" smtClean="0">
                          <a:solidFill>
                            <a:srgbClr val="002060"/>
                          </a:solidFill>
                          <a:effectLst/>
                        </a:rPr>
                        <a:t> </a:t>
                      </a:r>
                      <a:r>
                        <a:rPr lang="en-US" sz="1100" b="1" noProof="0" dirty="0" err="1" smtClean="0">
                          <a:solidFill>
                            <a:srgbClr val="002060"/>
                          </a:solidFill>
                          <a:effectLst/>
                        </a:rPr>
                        <a:t>määr</a:t>
                      </a:r>
                      <a:r>
                        <a:rPr lang="en-US" sz="1100" b="1" noProof="0" dirty="0" smtClean="0">
                          <a:solidFill>
                            <a:srgbClr val="002060"/>
                          </a:solidFill>
                          <a:effectLst/>
                        </a:rPr>
                        <a:t> </a:t>
                      </a:r>
                    </a:p>
                    <a:p>
                      <a:r>
                        <a:rPr lang="en-US" sz="1100" b="1" noProof="0" dirty="0" smtClean="0">
                          <a:solidFill>
                            <a:srgbClr val="002060"/>
                          </a:solidFill>
                          <a:effectLst/>
                        </a:rPr>
                        <a:t>2014</a:t>
                      </a:r>
                      <a:endParaRPr lang="en-US" sz="1100" b="1" noProof="0" dirty="0">
                        <a:solidFill>
                          <a:srgbClr val="002060"/>
                        </a:solidFill>
                        <a:effectLst/>
                      </a:endParaRPr>
                    </a:p>
                  </a:txBody>
                  <a:tcPr marL="104707" marR="104707" marT="52376" marB="5237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noProof="0" dirty="0" smtClean="0">
                          <a:solidFill>
                            <a:schemeClr val="tx1"/>
                          </a:solidFill>
                          <a:effectLst/>
                          <a:latin typeface="+mn-lt"/>
                          <a:ea typeface="+mn-ea"/>
                          <a:cs typeface="+mn-cs"/>
                        </a:rPr>
                        <a:t>7.4%</a:t>
                      </a:r>
                      <a:endParaRPr lang="en-US" sz="1200" b="1" kern="1200" noProof="0" dirty="0">
                        <a:solidFill>
                          <a:schemeClr val="tx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DD5FF">
                        <a:alpha val="41000"/>
                      </a:srgbClr>
                    </a:solidFill>
                  </a:tcPr>
                </a:tc>
                <a:tc>
                  <a:txBody>
                    <a:bodyPr/>
                    <a:lstStyle/>
                    <a:p>
                      <a:pPr algn="ctr"/>
                      <a:r>
                        <a:rPr lang="en-US" sz="1200" b="1" kern="1200" noProof="0" dirty="0" smtClean="0">
                          <a:solidFill>
                            <a:schemeClr val="dk1"/>
                          </a:solidFill>
                          <a:effectLst/>
                          <a:latin typeface="+mn-lt"/>
                          <a:ea typeface="+mn-ea"/>
                          <a:cs typeface="+mn-cs"/>
                        </a:rPr>
                        <a:t>10.2%</a:t>
                      </a:r>
                      <a:endParaRPr lang="en-US" sz="1200" b="1" kern="1200" noProof="0" dirty="0">
                        <a:solidFill>
                          <a:schemeClr val="dk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E8F8"/>
                    </a:solidFill>
                  </a:tcPr>
                </a:tc>
              </a:tr>
              <a:tr h="440032">
                <a:tc>
                  <a:txBody>
                    <a:bodyPr/>
                    <a:lstStyle/>
                    <a:p>
                      <a:r>
                        <a:rPr lang="en-US" sz="1100" b="1" noProof="0" dirty="0" err="1" smtClean="0">
                          <a:solidFill>
                            <a:srgbClr val="002060"/>
                          </a:solidFill>
                          <a:effectLst/>
                        </a:rPr>
                        <a:t>Noorte</a:t>
                      </a:r>
                      <a:r>
                        <a:rPr lang="en-US" sz="1100" b="1" noProof="0" dirty="0" smtClean="0">
                          <a:solidFill>
                            <a:srgbClr val="002060"/>
                          </a:solidFill>
                          <a:effectLst/>
                        </a:rPr>
                        <a:t> </a:t>
                      </a:r>
                      <a:r>
                        <a:rPr lang="en-US" sz="1100" b="1" noProof="0" dirty="0" err="1" smtClean="0">
                          <a:solidFill>
                            <a:srgbClr val="002060"/>
                          </a:solidFill>
                          <a:effectLst/>
                        </a:rPr>
                        <a:t>töötuse</a:t>
                      </a:r>
                      <a:r>
                        <a:rPr lang="en-US" sz="1100" b="1" baseline="0" noProof="0" dirty="0" smtClean="0">
                          <a:solidFill>
                            <a:srgbClr val="002060"/>
                          </a:solidFill>
                          <a:effectLst/>
                        </a:rPr>
                        <a:t> </a:t>
                      </a:r>
                      <a:r>
                        <a:rPr lang="en-US" sz="1100" b="1" baseline="0" noProof="0" dirty="0" err="1" smtClean="0">
                          <a:solidFill>
                            <a:srgbClr val="002060"/>
                          </a:solidFill>
                          <a:effectLst/>
                        </a:rPr>
                        <a:t>määr</a:t>
                      </a:r>
                      <a:r>
                        <a:rPr lang="en-US" sz="1100" b="1" noProof="0" dirty="0" smtClean="0">
                          <a:solidFill>
                            <a:srgbClr val="002060"/>
                          </a:solidFill>
                          <a:effectLst/>
                        </a:rPr>
                        <a:t> 2014</a:t>
                      </a:r>
                      <a:r>
                        <a:rPr lang="en-US" sz="1100" b="1" baseline="0" noProof="0" dirty="0" smtClean="0">
                          <a:solidFill>
                            <a:srgbClr val="002060"/>
                          </a:solidFill>
                          <a:effectLst/>
                        </a:rPr>
                        <a:t> (15-24)</a:t>
                      </a:r>
                      <a:endParaRPr lang="en-US" sz="1100" b="1" noProof="0" dirty="0">
                        <a:solidFill>
                          <a:srgbClr val="002060"/>
                        </a:solidFill>
                        <a:effectLst/>
                      </a:endParaRPr>
                    </a:p>
                  </a:txBody>
                  <a:tcPr marL="104707" marR="104707" marT="52376" marB="5237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1" kern="1200" noProof="0" dirty="0" smtClean="0">
                          <a:solidFill>
                            <a:schemeClr val="tx1"/>
                          </a:solidFill>
                          <a:effectLst/>
                          <a:latin typeface="+mn-lt"/>
                          <a:ea typeface="+mn-ea"/>
                          <a:cs typeface="+mn-cs"/>
                        </a:rPr>
                        <a:t>15%</a:t>
                      </a:r>
                      <a:endParaRPr lang="en-US" sz="1200" b="1" kern="1200" noProof="0" dirty="0">
                        <a:solidFill>
                          <a:schemeClr val="tx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41000"/>
                      </a:srgbClr>
                    </a:solidFill>
                  </a:tcPr>
                </a:tc>
                <a:tc>
                  <a:txBody>
                    <a:bodyPr/>
                    <a:lstStyle/>
                    <a:p>
                      <a:pPr algn="ctr"/>
                      <a:r>
                        <a:rPr lang="en-US" sz="1200" b="1" kern="1200" noProof="0" dirty="0" smtClean="0">
                          <a:solidFill>
                            <a:schemeClr val="dk1"/>
                          </a:solidFill>
                          <a:effectLst/>
                          <a:latin typeface="+mn-lt"/>
                          <a:ea typeface="+mn-ea"/>
                          <a:cs typeface="+mn-cs"/>
                        </a:rPr>
                        <a:t>21.9%</a:t>
                      </a:r>
                      <a:endParaRPr lang="en-US" sz="1200" b="1" kern="1200" noProof="0" dirty="0">
                        <a:solidFill>
                          <a:schemeClr val="dk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r>
              <a:tr h="440032">
                <a:tc>
                  <a:txBody>
                    <a:bodyPr/>
                    <a:lstStyle/>
                    <a:p>
                      <a:r>
                        <a:rPr lang="en-US" sz="1100" b="1" noProof="0" dirty="0" err="1" smtClean="0">
                          <a:solidFill>
                            <a:srgbClr val="002060"/>
                          </a:solidFill>
                          <a:effectLst/>
                        </a:rPr>
                        <a:t>Eelarvepositsioon</a:t>
                      </a:r>
                      <a:r>
                        <a:rPr lang="en-US" sz="1100" b="1" noProof="0" dirty="0" smtClean="0">
                          <a:solidFill>
                            <a:srgbClr val="002060"/>
                          </a:solidFill>
                          <a:effectLst/>
                        </a:rPr>
                        <a:t> 2014</a:t>
                      </a:r>
                    </a:p>
                    <a:p>
                      <a:r>
                        <a:rPr lang="en-US" sz="1100" b="1" noProof="0" dirty="0" smtClean="0">
                          <a:solidFill>
                            <a:srgbClr val="002060"/>
                          </a:solidFill>
                          <a:effectLst/>
                        </a:rPr>
                        <a:t>(% SKP-</a:t>
                      </a:r>
                      <a:r>
                        <a:rPr lang="en-US" sz="1100" b="1" noProof="0" dirty="0" err="1" smtClean="0">
                          <a:solidFill>
                            <a:srgbClr val="002060"/>
                          </a:solidFill>
                          <a:effectLst/>
                        </a:rPr>
                        <a:t>st</a:t>
                      </a:r>
                      <a:r>
                        <a:rPr lang="en-US" sz="1100" b="1" noProof="0" dirty="0" smtClean="0">
                          <a:solidFill>
                            <a:srgbClr val="002060"/>
                          </a:solidFill>
                          <a:effectLst/>
                        </a:rPr>
                        <a:t>)</a:t>
                      </a:r>
                      <a:endParaRPr lang="en-US" sz="1100" b="1" noProof="0" dirty="0">
                        <a:solidFill>
                          <a:srgbClr val="002060"/>
                        </a:solidFill>
                        <a:effectLst/>
                      </a:endParaRPr>
                    </a:p>
                  </a:txBody>
                  <a:tcPr marL="104707" marR="104707" marT="52376" marB="5237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1" kern="1200" noProof="0" dirty="0" smtClean="0">
                          <a:solidFill>
                            <a:schemeClr val="tx1"/>
                          </a:solidFill>
                          <a:effectLst/>
                          <a:latin typeface="+mn-lt"/>
                          <a:ea typeface="+mn-ea"/>
                          <a:cs typeface="+mn-cs"/>
                        </a:rPr>
                        <a:t>+0.6%</a:t>
                      </a:r>
                      <a:endParaRPr lang="en-US" sz="1200" b="1" kern="1200" noProof="0" dirty="0">
                        <a:solidFill>
                          <a:schemeClr val="tx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41000"/>
                      </a:srgbClr>
                    </a:solidFill>
                  </a:tcPr>
                </a:tc>
                <a:tc>
                  <a:txBody>
                    <a:bodyPr/>
                    <a:lstStyle/>
                    <a:p>
                      <a:pPr marL="0" algn="ctr" defTabSz="914400" rtl="0" eaLnBrk="1" latinLnBrk="0" hangingPunct="1"/>
                      <a:r>
                        <a:rPr lang="en-US" sz="1200" b="1" kern="1200" noProof="0" dirty="0" smtClean="0">
                          <a:solidFill>
                            <a:schemeClr val="dk1"/>
                          </a:solidFill>
                          <a:effectLst/>
                          <a:latin typeface="+mn-lt"/>
                          <a:ea typeface="+mn-ea"/>
                          <a:cs typeface="+mn-cs"/>
                        </a:rPr>
                        <a:t>-2.9%</a:t>
                      </a:r>
                      <a:endParaRPr lang="en-US" sz="1200" b="1" kern="1200" noProof="0" dirty="0">
                        <a:solidFill>
                          <a:schemeClr val="dk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r>
              <a:tr h="440032">
                <a:tc>
                  <a:txBody>
                    <a:bodyPr/>
                    <a:lstStyle/>
                    <a:p>
                      <a:r>
                        <a:rPr lang="en-US" sz="1100" b="1" noProof="0" dirty="0" err="1" smtClean="0">
                          <a:solidFill>
                            <a:srgbClr val="002060"/>
                          </a:solidFill>
                          <a:effectLst/>
                        </a:rPr>
                        <a:t>Valitsussektori</a:t>
                      </a:r>
                      <a:r>
                        <a:rPr lang="en-US" sz="1100" b="1" baseline="0" noProof="0" dirty="0" smtClean="0">
                          <a:solidFill>
                            <a:srgbClr val="002060"/>
                          </a:solidFill>
                          <a:effectLst/>
                        </a:rPr>
                        <a:t> </a:t>
                      </a:r>
                      <a:r>
                        <a:rPr lang="en-US" sz="1100" b="1" baseline="0" noProof="0" dirty="0" err="1" smtClean="0">
                          <a:solidFill>
                            <a:srgbClr val="002060"/>
                          </a:solidFill>
                          <a:effectLst/>
                        </a:rPr>
                        <a:t>v</a:t>
                      </a:r>
                      <a:r>
                        <a:rPr lang="en-US" sz="1100" b="1" noProof="0" dirty="0" err="1" smtClean="0">
                          <a:solidFill>
                            <a:srgbClr val="002060"/>
                          </a:solidFill>
                          <a:effectLst/>
                        </a:rPr>
                        <a:t>õlatase</a:t>
                      </a:r>
                      <a:r>
                        <a:rPr lang="en-US" sz="1100" b="1" noProof="0" dirty="0" smtClean="0">
                          <a:solidFill>
                            <a:srgbClr val="002060"/>
                          </a:solidFill>
                          <a:effectLst/>
                        </a:rPr>
                        <a:t> 2014 </a:t>
                      </a:r>
                    </a:p>
                    <a:p>
                      <a:r>
                        <a:rPr lang="en-US" sz="1100" b="1" noProof="0" dirty="0" smtClean="0">
                          <a:solidFill>
                            <a:srgbClr val="002060"/>
                          </a:solidFill>
                          <a:effectLst/>
                        </a:rPr>
                        <a:t>(% SKP-</a:t>
                      </a:r>
                      <a:r>
                        <a:rPr lang="en-US" sz="1100" b="1" noProof="0" dirty="0" err="1" smtClean="0">
                          <a:solidFill>
                            <a:srgbClr val="002060"/>
                          </a:solidFill>
                          <a:effectLst/>
                        </a:rPr>
                        <a:t>st</a:t>
                      </a:r>
                      <a:r>
                        <a:rPr lang="en-US" sz="1100" b="1" noProof="0" dirty="0" smtClean="0">
                          <a:solidFill>
                            <a:srgbClr val="002060"/>
                          </a:solidFill>
                          <a:effectLst/>
                        </a:rPr>
                        <a:t>)</a:t>
                      </a:r>
                      <a:endParaRPr lang="en-US" sz="1100" b="1" noProof="0" dirty="0">
                        <a:solidFill>
                          <a:srgbClr val="002060"/>
                        </a:solidFill>
                        <a:effectLst/>
                      </a:endParaRPr>
                    </a:p>
                  </a:txBody>
                  <a:tcPr marL="104707" marR="104707" marT="52376" marB="5237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1" kern="1200" noProof="0" dirty="0" smtClean="0">
                          <a:solidFill>
                            <a:schemeClr val="tx1"/>
                          </a:solidFill>
                          <a:effectLst/>
                          <a:latin typeface="+mn-lt"/>
                          <a:ea typeface="+mn-ea"/>
                          <a:cs typeface="+mn-cs"/>
                        </a:rPr>
                        <a:t>10.6%</a:t>
                      </a:r>
                      <a:endParaRPr lang="en-US" sz="1200" b="1" kern="1200" noProof="0" dirty="0">
                        <a:solidFill>
                          <a:schemeClr val="tx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41000"/>
                      </a:srgbClr>
                    </a:solidFill>
                  </a:tcPr>
                </a:tc>
                <a:tc>
                  <a:txBody>
                    <a:bodyPr/>
                    <a:lstStyle/>
                    <a:p>
                      <a:pPr marL="0" algn="ctr" defTabSz="914400" rtl="0" eaLnBrk="1" latinLnBrk="0" hangingPunct="1"/>
                      <a:r>
                        <a:rPr lang="en-US" sz="1200" b="1" kern="1200" noProof="0" dirty="0" smtClean="0">
                          <a:solidFill>
                            <a:schemeClr val="dk1"/>
                          </a:solidFill>
                          <a:effectLst/>
                          <a:latin typeface="+mn-lt"/>
                          <a:ea typeface="+mn-ea"/>
                          <a:cs typeface="+mn-cs"/>
                        </a:rPr>
                        <a:t>86.8%</a:t>
                      </a:r>
                      <a:endParaRPr lang="en-US" sz="1200" b="1" kern="1200" noProof="0" dirty="0">
                        <a:solidFill>
                          <a:schemeClr val="dk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r>
              <a:tr h="440032">
                <a:tc>
                  <a:txBody>
                    <a:bodyPr/>
                    <a:lstStyle/>
                    <a:p>
                      <a:r>
                        <a:rPr lang="en-US" sz="1100" b="1" noProof="0" dirty="0" err="1" smtClean="0">
                          <a:solidFill>
                            <a:srgbClr val="002060"/>
                          </a:solidFill>
                          <a:effectLst/>
                        </a:rPr>
                        <a:t>Inflatsioon</a:t>
                      </a:r>
                      <a:r>
                        <a:rPr lang="en-US" sz="1100" b="1" noProof="0" dirty="0" smtClean="0">
                          <a:solidFill>
                            <a:srgbClr val="002060"/>
                          </a:solidFill>
                          <a:effectLst/>
                        </a:rPr>
                        <a:t> 2014</a:t>
                      </a:r>
                    </a:p>
                  </a:txBody>
                  <a:tcPr marL="104707" marR="104707" marT="52376" marB="5237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1" kern="1200" noProof="0" dirty="0" smtClean="0">
                          <a:solidFill>
                            <a:schemeClr val="dk1"/>
                          </a:solidFill>
                          <a:effectLst/>
                          <a:latin typeface="+mn-lt"/>
                          <a:ea typeface="+mn-ea"/>
                          <a:cs typeface="+mn-cs"/>
                        </a:rPr>
                        <a:t>0.5%</a:t>
                      </a:r>
                      <a:endParaRPr lang="en-US" sz="1200" b="1" kern="1200" noProof="0" dirty="0">
                        <a:solidFill>
                          <a:schemeClr val="dk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41000"/>
                      </a:srgbClr>
                    </a:solidFill>
                  </a:tcPr>
                </a:tc>
                <a:tc>
                  <a:txBody>
                    <a:bodyPr/>
                    <a:lstStyle/>
                    <a:p>
                      <a:pPr marL="0" algn="ctr" defTabSz="914400" rtl="0" eaLnBrk="1" latinLnBrk="0" hangingPunct="1"/>
                      <a:r>
                        <a:rPr lang="en-US" sz="1200" b="1" kern="1200" noProof="0" dirty="0" smtClean="0">
                          <a:solidFill>
                            <a:schemeClr val="dk1"/>
                          </a:solidFill>
                          <a:effectLst/>
                          <a:latin typeface="+mn-lt"/>
                          <a:ea typeface="+mn-ea"/>
                          <a:cs typeface="+mn-cs"/>
                        </a:rPr>
                        <a:t>0.6%</a:t>
                      </a:r>
                      <a:endParaRPr lang="en-US" sz="1200" b="1" kern="1200" noProof="0" dirty="0">
                        <a:solidFill>
                          <a:schemeClr val="dk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r>
              <a:tr h="440032">
                <a:tc>
                  <a:txBody>
                    <a:bodyPr/>
                    <a:lstStyle/>
                    <a:p>
                      <a:r>
                        <a:rPr lang="en-US" sz="1100" b="1" noProof="0" dirty="0" err="1" smtClean="0">
                          <a:solidFill>
                            <a:srgbClr val="002060"/>
                          </a:solidFill>
                          <a:effectLst/>
                        </a:rPr>
                        <a:t>Inflatsioon</a:t>
                      </a:r>
                      <a:r>
                        <a:rPr lang="en-US" sz="1100" b="1" noProof="0" dirty="0" smtClean="0">
                          <a:solidFill>
                            <a:srgbClr val="002060"/>
                          </a:solidFill>
                          <a:effectLst/>
                        </a:rPr>
                        <a:t> 2015 (</a:t>
                      </a:r>
                      <a:r>
                        <a:rPr lang="en-US" sz="1100" b="1" noProof="0" dirty="0" err="1" smtClean="0">
                          <a:solidFill>
                            <a:srgbClr val="002060"/>
                          </a:solidFill>
                          <a:effectLst/>
                        </a:rPr>
                        <a:t>prognoos</a:t>
                      </a:r>
                      <a:r>
                        <a:rPr lang="en-US" sz="1100" b="1" noProof="0" dirty="0" smtClean="0">
                          <a:solidFill>
                            <a:srgbClr val="002060"/>
                          </a:solidFill>
                          <a:effectLst/>
                        </a:rPr>
                        <a:t>)</a:t>
                      </a:r>
                    </a:p>
                  </a:txBody>
                  <a:tcPr marL="104707" marR="104707" marT="52376" marB="5237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1" kern="1200" noProof="0" dirty="0" smtClean="0">
                          <a:solidFill>
                            <a:schemeClr val="dk1"/>
                          </a:solidFill>
                          <a:effectLst/>
                          <a:latin typeface="+mn-lt"/>
                          <a:ea typeface="+mn-ea"/>
                          <a:cs typeface="+mn-cs"/>
                        </a:rPr>
                        <a:t>0.2%</a:t>
                      </a:r>
                      <a:endParaRPr lang="en-US" sz="1200" b="1" kern="1200" noProof="0" dirty="0">
                        <a:solidFill>
                          <a:schemeClr val="dk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D5FF">
                        <a:alpha val="41000"/>
                      </a:srgbClr>
                    </a:solidFill>
                  </a:tcPr>
                </a:tc>
                <a:tc>
                  <a:txBody>
                    <a:bodyPr/>
                    <a:lstStyle/>
                    <a:p>
                      <a:pPr algn="ctr"/>
                      <a:r>
                        <a:rPr lang="en-US" sz="1200" b="1" kern="1200" noProof="0" dirty="0" smtClean="0">
                          <a:solidFill>
                            <a:schemeClr val="dk1"/>
                          </a:solidFill>
                          <a:effectLst/>
                          <a:latin typeface="+mn-lt"/>
                          <a:ea typeface="+mn-ea"/>
                          <a:cs typeface="+mn-cs"/>
                        </a:rPr>
                        <a:t>0.1%</a:t>
                      </a:r>
                      <a:endParaRPr lang="en-US" sz="1200" b="1" kern="1200" noProof="0" dirty="0">
                        <a:solidFill>
                          <a:schemeClr val="dk1"/>
                        </a:solidFill>
                        <a:effectLst/>
                        <a:latin typeface="+mn-lt"/>
                        <a:ea typeface="+mn-ea"/>
                        <a:cs typeface="+mn-cs"/>
                      </a:endParaRPr>
                    </a:p>
                  </a:txBody>
                  <a:tcPr marL="104707" marR="104707" marT="52376" marB="5237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8F8"/>
                    </a:solidFill>
                  </a:tcPr>
                </a:tc>
              </a:tr>
            </a:tbl>
          </a:graphicData>
        </a:graphic>
      </p:graphicFrame>
      <p:pic>
        <p:nvPicPr>
          <p:cNvPr id="43050" name="Picture 46"/>
          <p:cNvPicPr>
            <a:picLocks noChangeArrowheads="1"/>
          </p:cNvPicPr>
          <p:nvPr/>
        </p:nvPicPr>
        <p:blipFill>
          <a:blip r:embed="rId3"/>
          <a:srcRect/>
          <a:stretch>
            <a:fillRect/>
          </a:stretch>
        </p:blipFill>
        <p:spPr bwMode="auto">
          <a:xfrm>
            <a:off x="7777163" y="2046288"/>
            <a:ext cx="539750" cy="323850"/>
          </a:xfrm>
          <a:prstGeom prst="rect">
            <a:avLst/>
          </a:prstGeom>
          <a:noFill/>
          <a:ln w="9525">
            <a:noFill/>
            <a:miter lim="800000"/>
            <a:headEnd/>
            <a:tailEnd/>
          </a:ln>
        </p:spPr>
      </p:pic>
      <p:pic>
        <p:nvPicPr>
          <p:cNvPr id="15" name="Picture 14"/>
          <p:cNvPicPr>
            <a:picLocks noChangeArrowheads="1"/>
          </p:cNvPicPr>
          <p:nvPr/>
        </p:nvPicPr>
        <p:blipFill>
          <a:blip r:embed="rId4"/>
          <a:srcRect/>
          <a:stretch>
            <a:fillRect/>
          </a:stretch>
        </p:blipFill>
        <p:spPr bwMode="auto">
          <a:xfrm>
            <a:off x="6227763" y="2046288"/>
            <a:ext cx="590550" cy="315912"/>
          </a:xfrm>
          <a:prstGeom prst="rect">
            <a:avLst/>
          </a:prstGeom>
          <a:ln>
            <a:noFill/>
          </a:ln>
          <a:effectLst>
            <a:outerShdw blurRad="292100" dist="139700" dir="2700000" algn="tl" rotWithShape="0">
              <a:srgbClr val="333333">
                <a:alpha val="65000"/>
              </a:srgbClr>
            </a:outerShdw>
          </a:effectLst>
          <a:extLst/>
        </p:spPr>
      </p:pic>
      <p:pic>
        <p:nvPicPr>
          <p:cNvPr id="10" name="Picture 2"/>
          <p:cNvPicPr>
            <a:picLocks noChangeAspect="1" noChangeArrowheads="1"/>
          </p:cNvPicPr>
          <p:nvPr/>
        </p:nvPicPr>
        <p:blipFill>
          <a:blip r:embed="rId5"/>
          <a:srcRect/>
          <a:stretch>
            <a:fillRect/>
          </a:stretch>
        </p:blipFill>
        <p:spPr bwMode="auto">
          <a:xfrm>
            <a:off x="473075" y="404813"/>
            <a:ext cx="1671638" cy="13668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7" name="Chart 5"/>
          <p:cNvGraphicFramePr>
            <a:graphicFrameLocks/>
          </p:cNvGraphicFramePr>
          <p:nvPr/>
        </p:nvGraphicFramePr>
        <p:xfrm>
          <a:off x="-50800" y="2514600"/>
          <a:ext cx="10577513" cy="3773488"/>
        </p:xfrm>
        <a:graphic>
          <a:graphicData uri="http://schemas.openxmlformats.org/presentationml/2006/ole">
            <mc:AlternateContent xmlns:mc="http://schemas.openxmlformats.org/markup-compatibility/2006">
              <mc:Choice xmlns:v="urn:schemas-microsoft-com:vml" Requires="v">
                <p:oleObj spid="_x0000_s45073" r:id="rId4" imgW="10577477" imgH="3779848" progId="Excel.Chart.8">
                  <p:embed/>
                </p:oleObj>
              </mc:Choice>
              <mc:Fallback>
                <p:oleObj r:id="rId4" imgW="10577477" imgH="3779848"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2514600"/>
                        <a:ext cx="10577513" cy="377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58" name="TextBox 2"/>
          <p:cNvSpPr txBox="1">
            <a:spLocks noChangeArrowheads="1"/>
          </p:cNvSpPr>
          <p:nvPr/>
        </p:nvSpPr>
        <p:spPr bwMode="auto">
          <a:xfrm>
            <a:off x="2627313" y="1773238"/>
            <a:ext cx="4465637" cy="338137"/>
          </a:xfrm>
          <a:prstGeom prst="rect">
            <a:avLst/>
          </a:prstGeom>
          <a:noFill/>
          <a:ln w="9525">
            <a:noFill/>
            <a:miter lim="800000"/>
            <a:headEnd/>
            <a:tailEnd/>
          </a:ln>
        </p:spPr>
        <p:txBody>
          <a:bodyPr>
            <a:spAutoFit/>
          </a:bodyPr>
          <a:lstStyle/>
          <a:p>
            <a:pPr algn="ctr"/>
            <a:r>
              <a:rPr lang="en-US" altLang="en-US" sz="1600" b="1">
                <a:solidFill>
                  <a:srgbClr val="002060"/>
                </a:solidFill>
              </a:rPr>
              <a:t>SKP kasv 2007-2014 (%)</a:t>
            </a:r>
          </a:p>
        </p:txBody>
      </p:sp>
      <p:sp>
        <p:nvSpPr>
          <p:cNvPr id="7" name="TextBox 2"/>
          <p:cNvSpPr txBox="1">
            <a:spLocks noChangeArrowheads="1"/>
          </p:cNvSpPr>
          <p:nvPr/>
        </p:nvSpPr>
        <p:spPr bwMode="auto">
          <a:xfrm>
            <a:off x="5413375" y="303213"/>
            <a:ext cx="3816350" cy="461962"/>
          </a:xfrm>
          <a:prstGeom prst="rect">
            <a:avLst/>
          </a:prstGeom>
          <a:noFill/>
          <a:ln>
            <a:noFill/>
          </a:ln>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defRPr/>
            </a:pPr>
            <a:r>
              <a:rPr lang="en-US" altLang="en-US" b="1" i="0" dirty="0" err="1">
                <a:solidFill>
                  <a:srgbClr val="FFFFFF"/>
                </a:solidFill>
                <a:effectLst>
                  <a:outerShdw blurRad="38100" dist="38100" dir="2700000" algn="tl">
                    <a:srgbClr val="000000">
                      <a:alpha val="43137"/>
                    </a:srgbClr>
                  </a:outerShdw>
                </a:effectLst>
                <a:cs typeface="+mn-cs"/>
              </a:rPr>
              <a:t>Majandusnäitajad</a:t>
            </a:r>
            <a:endParaRPr lang="en-US" altLang="en-US" b="1" i="0" dirty="0">
              <a:solidFill>
                <a:srgbClr val="FFFFFF"/>
              </a:solidFill>
              <a:effectLst>
                <a:outerShdw blurRad="38100" dist="38100" dir="2700000" algn="tl">
                  <a:srgbClr val="000000">
                    <a:alpha val="43137"/>
                  </a:srgbClr>
                </a:outerShdw>
              </a:effectLst>
              <a:cs typeface="+mn-cs"/>
            </a:endParaRPr>
          </a:p>
        </p:txBody>
      </p:sp>
      <p:pic>
        <p:nvPicPr>
          <p:cNvPr id="9" name="Picture 2"/>
          <p:cNvPicPr>
            <a:picLocks noChangeAspect="1" noChangeArrowheads="1"/>
          </p:cNvPicPr>
          <p:nvPr/>
        </p:nvPicPr>
        <p:blipFill>
          <a:blip r:embed="rId6"/>
          <a:srcRect/>
          <a:stretch>
            <a:fillRect/>
          </a:stretch>
        </p:blipFill>
        <p:spPr bwMode="auto">
          <a:xfrm>
            <a:off x="473075" y="404813"/>
            <a:ext cx="1671638" cy="13668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775</TotalTime>
  <Words>874</Words>
  <Application>Microsoft Office PowerPoint</Application>
  <PresentationFormat>Ekraaniseanss (4:3)</PresentationFormat>
  <Paragraphs>263</Paragraphs>
  <Slides>22</Slides>
  <Notes>22</Notes>
  <HiddenSlides>0</HiddenSlides>
  <MMClips>0</MMClips>
  <ScaleCrop>false</ScaleCrop>
  <HeadingPairs>
    <vt:vector size="8" baseType="variant">
      <vt:variant>
        <vt:lpstr>Kasutatud fondid</vt:lpstr>
      </vt:variant>
      <vt:variant>
        <vt:i4>4</vt:i4>
      </vt:variant>
      <vt:variant>
        <vt:lpstr>Kujundus</vt:lpstr>
      </vt:variant>
      <vt:variant>
        <vt:i4>2</vt:i4>
      </vt:variant>
      <vt:variant>
        <vt:lpstr>Manustatud OLE-serverid</vt:lpstr>
      </vt:variant>
      <vt:variant>
        <vt:i4>1</vt:i4>
      </vt:variant>
      <vt:variant>
        <vt:lpstr>Slaidipealkirjad</vt:lpstr>
      </vt:variant>
      <vt:variant>
        <vt:i4>22</vt:i4>
      </vt:variant>
    </vt:vector>
  </HeadingPairs>
  <TitlesOfParts>
    <vt:vector size="29" baseType="lpstr">
      <vt:lpstr>ＭＳ Ｐゴシック</vt:lpstr>
      <vt:lpstr>Arial</vt:lpstr>
      <vt:lpstr>Verdana</vt:lpstr>
      <vt:lpstr>Wingdings</vt:lpstr>
      <vt:lpstr>1_Blank</vt:lpstr>
      <vt:lpstr>2_Blank</vt:lpstr>
      <vt:lpstr>Microsoft Exceli diagramm</vt:lpstr>
      <vt:lpstr> Euroopa Komisjoni riigipõhised soovitused  2015  Riigikogu rahanduskomisjon 4.juuni   </vt:lpstr>
      <vt:lpstr>Kus on EL majandus täna?</vt:lpstr>
      <vt:lpstr>Riikide majanduskasvu väljavaated erinevad</vt:lpstr>
      <vt:lpstr>PowerPointi esitlus</vt:lpstr>
      <vt:lpstr>Mis on Euroopa Semester ja majanduspoliitilised soovitused?</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Hinnang Eesti stabiilsusprogrammile</vt:lpstr>
      <vt:lpstr>PowerPointi esitlus</vt:lpstr>
      <vt:lpstr>Riigipõhised soovitused 2015 </vt:lpstr>
      <vt:lpstr>Soovituste valdkonnad</vt:lpstr>
      <vt:lpstr>  EL eelarvepuudujääk 2015</vt:lpstr>
      <vt:lpstr>Stabiilsus- ja Kasvupaktist tulenevad otsused Eelarvepuudujääk &lt; 3% Valitsussektori võlg &lt; 60% </vt:lpstr>
      <vt:lpstr>EL riigid ja ülemäärase eelarvepuudujäägi menetlus </vt:lpstr>
      <vt:lpstr>Edasine ajakava  </vt:lpstr>
      <vt:lpstr>Rohkem infot</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CSRs 2015 Country overview</dc:title>
  <dc:creator>HOOVELSON Katrin (COMM-TALLINN)</dc:creator>
  <cp:lastModifiedBy>Vivian Põld</cp:lastModifiedBy>
  <cp:revision>88</cp:revision>
  <cp:lastPrinted>2015-06-04T09:16:33Z</cp:lastPrinted>
  <dcterms:created xsi:type="dcterms:W3CDTF">2015-05-12T10:51:22Z</dcterms:created>
  <dcterms:modified xsi:type="dcterms:W3CDTF">2015-06-04T10:04:59Z</dcterms:modified>
</cp:coreProperties>
</file>