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72" r:id="rId5"/>
    <p:sldId id="263" r:id="rId6"/>
    <p:sldId id="262" r:id="rId7"/>
    <p:sldId id="273" r:id="rId8"/>
  </p:sldIdLst>
  <p:sldSz cx="12192000" cy="6858000"/>
  <p:notesSz cx="6805613" cy="99441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4D6"/>
    <a:srgbClr val="F2C816"/>
    <a:srgbClr val="4CB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e laad 1 – rõh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kel\Dropbox\Koda\TE100\Faili%20TE%20100%20Aivo%20mod%2027.09%20ko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F8B-43D2-A2AF-8AD334CA998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6F8B-43D2-A2AF-8AD334CA998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F8B-43D2-A2AF-8AD334CA998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F8B-43D2-A2AF-8AD334CA99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6F8B-43D2-A2AF-8AD334CA9987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F8B-43D2-A2AF-8AD334CA9987}"/>
              </c:ext>
            </c:extLst>
          </c:dPt>
          <c:dPt>
            <c:idx val="7"/>
            <c:bubble3D val="0"/>
            <c:spPr>
              <a:solidFill>
                <a:srgbClr val="E42E0A"/>
              </a:solidFill>
            </c:spPr>
            <c:extLst>
              <c:ext xmlns:c16="http://schemas.microsoft.com/office/drawing/2014/chart" uri="{C3380CC4-5D6E-409C-BE32-E72D297353CC}">
                <c16:uniqueId val="{0000000D-6F8B-43D2-A2AF-8AD334CA9987}"/>
              </c:ext>
            </c:extLst>
          </c:dPt>
          <c:dLbls>
            <c:dLbl>
              <c:idx val="0"/>
              <c:layout>
                <c:manualLayout>
                  <c:x val="-2.8973450300262816E-2"/>
                  <c:y val="0.16927891296111086"/>
                </c:manualLayout>
              </c:layout>
              <c:tx>
                <c:rich>
                  <a:bodyPr/>
                  <a:lstStyle/>
                  <a:p>
                    <a:fld id="{021A79CC-1078-40AE-BFB3-981E6CF92AC0}" type="CATEGORYNAME">
                      <a:rPr lang="en-US" sz="1400"/>
                      <a:pPr/>
                      <a:t>[KATEGOORIA NIMI]</a:t>
                    </a:fld>
                    <a:r>
                      <a:rPr lang="en-US" sz="1400" baseline="0" dirty="0"/>
                      <a:t>
</a:t>
                    </a:r>
                    <a:fld id="{F0ECFF40-2025-43F9-8170-90230276D598}" type="PERCENTAGE">
                      <a:rPr lang="en-US" sz="1400" baseline="0"/>
                      <a:pPr/>
                      <a:t>[PROTSENT]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8B-43D2-A2AF-8AD334CA99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14BC86-5DCD-4817-91D8-15AB06302A75}" type="CATEGORYNAME">
                      <a:rPr lang="en-US" sz="1400"/>
                      <a:pPr/>
                      <a:t>[KATEGOORIA NIMI]</a:t>
                    </a:fld>
                    <a:r>
                      <a:rPr lang="en-US" baseline="0" dirty="0"/>
                      <a:t>
</a:t>
                    </a:r>
                    <a:fld id="{49AC0E51-3078-437F-9225-77F370BA7353}" type="PERCENTAGE">
                      <a:rPr lang="en-US" sz="1400" baseline="0"/>
                      <a:pPr/>
                      <a:t>[PROTSENT]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F8B-43D2-A2AF-8AD334CA9987}"/>
                </c:ext>
              </c:extLst>
            </c:dLbl>
            <c:dLbl>
              <c:idx val="3"/>
              <c:layout>
                <c:manualLayout>
                  <c:x val="-4.9742572652178761E-2"/>
                  <c:y val="-0.10005792623110429"/>
                </c:manualLayout>
              </c:layout>
              <c:tx>
                <c:rich>
                  <a:bodyPr/>
                  <a:lstStyle/>
                  <a:p>
                    <a:fld id="{CE4C5E82-98D0-436D-9A99-782C50191D0A}" type="CATEGORYNAME">
                      <a:rPr lang="en-US" sz="1400"/>
                      <a:pPr/>
                      <a:t>[KATEGOORIA NIMI]</a:t>
                    </a:fld>
                    <a:r>
                      <a:rPr lang="en-US" sz="1400" baseline="0" dirty="0"/>
                      <a:t>
</a:t>
                    </a:r>
                    <a:fld id="{B39DFC9B-B29B-4117-816B-7A0EE62D927B}" type="PERCENTAGE">
                      <a:rPr lang="en-US" sz="1400" baseline="0"/>
                      <a:pPr/>
                      <a:t>[PROTSENT]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8B-43D2-A2AF-8AD334CA9987}"/>
                </c:ext>
              </c:extLst>
            </c:dLbl>
            <c:dLbl>
              <c:idx val="4"/>
              <c:layout>
                <c:manualLayout>
                  <c:x val="7.8981288390530049E-3"/>
                  <c:y val="-0.17067961188756117"/>
                </c:manualLayout>
              </c:layout>
              <c:tx>
                <c:rich>
                  <a:bodyPr/>
                  <a:lstStyle/>
                  <a:p>
                    <a:fld id="{C600C9FF-005D-439C-AE0C-A072C665BEC6}" type="CATEGORYNAME">
                      <a:rPr lang="en-US" sz="1400"/>
                      <a:pPr/>
                      <a:t>[KATEGOORIA NIMI]</a:t>
                    </a:fld>
                    <a:r>
                      <a:rPr lang="en-US" baseline="0" dirty="0"/>
                      <a:t>
</a:t>
                    </a:r>
                    <a:fld id="{349A4CDD-0121-4710-9D40-0475A084CED7}" type="PERCENTAGE">
                      <a:rPr lang="en-US" sz="1400" baseline="0"/>
                      <a:pPr/>
                      <a:t>[PROTSENT]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15566960346166"/>
                      <c:h val="0.15998100217205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8B-43D2-A2AF-8AD334CA9987}"/>
                </c:ext>
              </c:extLst>
            </c:dLbl>
            <c:dLbl>
              <c:idx val="5"/>
              <c:layout>
                <c:manualLayout>
                  <c:x val="1.6260049283236599E-2"/>
                  <c:y val="1.228180156027323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7EFD911-6C00-40B5-9485-B04CAAA79853}" type="CATEGORYNAME">
                      <a:rPr lang="en-US" sz="1400"/>
                      <a:pPr>
                        <a:defRPr/>
                      </a:pPr>
                      <a:t>[KATEGOORIA NIMI]</a:t>
                    </a:fld>
                    <a:r>
                      <a:rPr lang="en-US" sz="1400" baseline="0" dirty="0"/>
                      <a:t>
</a:t>
                    </a:r>
                    <a:fld id="{518092FC-1A75-4CC0-BCF4-4D178EB3A1DE}" type="PERCENTAGE">
                      <a:rPr lang="en-US" sz="1400" baseline="0"/>
                      <a:pPr>
                        <a:defRPr/>
                      </a:pPr>
                      <a:t>[PROTSENT]</a:t>
                    </a:fld>
                    <a:endParaRPr lang="en-US" sz="14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171451663944778"/>
                      <c:h val="0.13912379080658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8B-43D2-A2AF-8AD334CA9987}"/>
                </c:ext>
              </c:extLst>
            </c:dLbl>
            <c:dLbl>
              <c:idx val="6"/>
              <c:layout>
                <c:manualLayout>
                  <c:x val="8.6669063567061291E-2"/>
                  <c:y val="6.2023757052455247E-3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 err="1"/>
                      <a:t>Päike</a:t>
                    </a:r>
                    <a:r>
                      <a:rPr lang="en-US" sz="1400" baseline="0" dirty="0"/>
                      <a:t>
</a:t>
                    </a:r>
                    <a:fld id="{DE5E77D0-A7B5-4129-BC96-6DE613BB79F3}" type="PERCENTAGE">
                      <a:rPr lang="en-US" sz="1400" baseline="0"/>
                      <a:pPr/>
                      <a:t>[PROTSENT]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F8B-43D2-A2AF-8AD334CA998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'soojuse tootmine'!$Q$22:$Q$28</c:f>
              <c:strCache>
                <c:ptCount val="7"/>
                <c:pt idx="0">
                  <c:v>Biomass CHP</c:v>
                </c:pt>
                <c:pt idx="2">
                  <c:v>Biogaas CHP</c:v>
                </c:pt>
                <c:pt idx="3">
                  <c:v>Bio katlad</c:v>
                </c:pt>
                <c:pt idx="4">
                  <c:v>Soojuspumbad</c:v>
                </c:pt>
                <c:pt idx="5">
                  <c:v>Puit</c:v>
                </c:pt>
                <c:pt idx="6">
                  <c:v>Päikesekollektorid</c:v>
                </c:pt>
              </c:strCache>
            </c:strRef>
          </c:cat>
          <c:val>
            <c:numRef>
              <c:f>'soojuse tootmine'!$T$22:$T$28</c:f>
              <c:numCache>
                <c:formatCode>General</c:formatCode>
                <c:ptCount val="7"/>
                <c:pt idx="0" formatCode="#,##0">
                  <c:v>6620.5085464572821</c:v>
                </c:pt>
                <c:pt idx="2" formatCode="#,##0">
                  <c:v>25.2</c:v>
                </c:pt>
                <c:pt idx="3" formatCode="#,##0">
                  <c:v>1517.3962113022897</c:v>
                </c:pt>
                <c:pt idx="4" formatCode="#,##0">
                  <c:v>2201.5891236353359</c:v>
                </c:pt>
                <c:pt idx="5" formatCode="#,##0">
                  <c:v>1469.7884662481381</c:v>
                </c:pt>
                <c:pt idx="6" formatCode="#,##0">
                  <c:v>107.61300000000001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8B-43D2-A2AF-8AD334CA998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t-E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21BD72-66D7-4CEE-9B8D-DD291735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ED4A724-6F51-4864-9513-8AFB5683B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3B9C67-5581-4C3C-960A-608D8FAB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91CED88-9209-4DBD-844D-62AE72A5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72D5E88-58E8-4CE6-AA5E-02A87A3B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23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AD2F5D8-86F0-4CDB-B985-1C0590E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C7556BD-4D40-4EE3-949D-629B51D7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5773930-48A3-4360-83F8-E6228516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F95E99D-079E-463E-998A-B5FE65F9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C9661EB-3FEF-48E4-A5CE-AA832B5E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8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5792E64-AC96-45AA-8764-B5E754023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D422C3D-B26F-408B-987E-969186FA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CDD8F96-44A1-431F-835E-2DECCE66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FAB2806-3649-4F8C-B274-80760757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1171A6B-2AD7-4BE5-B344-F6D9EF25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59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15177A-FBF8-4C5D-ABC6-59E2CBF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C03A0A6-CF74-4061-831B-0068C7940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4AE588B-5EE5-46FD-86A8-891F94FC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16ED8E7-610B-4232-9C56-E4D03C2D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420193-AC97-4E8C-AA2F-07F48F9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22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92BDAA-78DE-4792-8530-7A1479C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8FA28B4-1084-499D-AE89-47B6ADF0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5B9EC50-D391-4A36-B553-78468FC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E2D1CF9-9D84-4E2A-9C63-ECE9F887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28FD54B-55BA-43FE-A84B-B54F72A8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7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77F411-74CB-4C06-92D6-D2B025C2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62C8C4-28B1-4B1C-AB19-9FB0A2342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D738C3A2-AA42-4D4D-8CD7-8647374A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2F0C4D4-31B6-41C6-B44A-A2B61327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AF13A34-D86E-4248-9507-0EA026B8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042CAF5-B52F-4EE4-AD21-41FE9BE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93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8E9FAD-C9DC-4FD0-81FF-C72D1A04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781CFDC-2CB9-4B23-8F66-564DBFAE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00A50AD-824B-4F74-B54E-933EF1079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C3113B3-A4B9-40F9-B168-476A1CF7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26A87CB-59DB-4CAE-AEF9-DCB467B52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D979205-9164-43EF-B8BF-9636F76D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7AC30C5C-1D18-436E-80FB-12B25530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544D6AC7-FDC9-4F98-9380-CCB9C5EB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794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04780E-3798-431E-B953-0B32A26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21FFFFC-7690-46C9-8701-5FA6389F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90433D3-5824-48D7-804D-D0ADC2F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CA47492-D8CC-4189-8565-31F0EE2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2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558C66B-9B75-4263-AD91-09905CC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539A7FB4-5B98-4322-ACA7-85B9946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961EE80-56D1-4540-8DCB-DDB316E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729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4CA89D-1281-41DB-B6BD-65A76367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403632-566A-46D4-8155-5094C385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E036681-F392-4E10-8850-6CEBC3FD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18E7DD2-99A4-4546-A9AE-25F1EF8B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C506F23-0F60-40F7-AC1F-1B2BC41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DF5343B-785E-4BDD-98A3-6F0475D9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458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E020761-2FB4-46EC-B1B3-40F13845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446DD380-BB09-46F1-9794-924EE73F3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30D3C63-0E35-466D-BE30-8C4CE73E9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57AB9D94-31FA-4CA1-879A-08E7CBA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C2BACB5-B980-48BB-BB30-D044F5A3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7D4B856-9268-44E6-8010-A48D855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94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D3033B69-39DF-42C4-A01F-F9B48C3F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5C676BA-702A-4820-9537-2C4C4B66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346E400-DC41-4258-AAF8-4CA53AB8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7593-D637-42A4-A81F-287E3EC41C8F}" type="datetimeFigureOut">
              <a:rPr lang="et-EE" smtClean="0"/>
              <a:t>02.12.2019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380EEF8-A27C-474C-B0F6-4273B71A0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07594DD-81F1-45A4-AECC-4568DB3F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6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31" y="190101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/>
              <a:t>Eesti taastuvenergia potentsiaal ja hüved kliimaneutraalsuse saavutamise kontekstis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31" y="508952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t-EE" dirty="0"/>
              <a:t>2. dets 2019 Riigikogus</a:t>
            </a:r>
          </a:p>
          <a:p>
            <a:pPr algn="l"/>
            <a:endParaRPr lang="et-EE" dirty="0"/>
          </a:p>
          <a:p>
            <a:pPr algn="l"/>
            <a:r>
              <a:rPr lang="et-EE" dirty="0"/>
              <a:t>Mihkel Annus</a:t>
            </a:r>
          </a:p>
          <a:p>
            <a:pPr algn="l"/>
            <a:r>
              <a:rPr lang="et-EE" dirty="0"/>
              <a:t>Eesti Taastuvenergia Koja juhataja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53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ETEK tutvustus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6" y="2112945"/>
            <a:ext cx="10515600" cy="4351338"/>
          </a:xfrm>
        </p:spPr>
        <p:txBody>
          <a:bodyPr/>
          <a:lstStyle/>
          <a:p>
            <a:pPr algn="l">
              <a:buBlip>
                <a:blip r:embed="rId5"/>
              </a:buBlip>
            </a:pPr>
            <a:r>
              <a:rPr lang="et-EE" dirty="0"/>
              <a:t> Asutatud 13. mail 2011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Laiapõhjaline sektori esindatus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MTÜ; 9 liiget, sh 5 assotsiatsiooni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1" descr="image001">
            <a:extLst>
              <a:ext uri="{FF2B5EF4-FFF2-40B4-BE49-F238E27FC236}">
                <a16:creationId xmlns:a16="http://schemas.microsoft.com/office/drawing/2014/main" id="{E49CC704-4052-4289-8209-1FDB76EF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00" y="1673415"/>
            <a:ext cx="2114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1B23BE47-41EF-4CA8-88F1-C761200A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11" y="4340949"/>
            <a:ext cx="1916113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C969D8C-FEE0-4E1E-8F68-CECDDF6A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60" y="1734705"/>
            <a:ext cx="239712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ne\AppData\Local\Microsoft\Windows\Temporary Internet Files\Content.Outlook\AMI0X4E3\Veskivaramu_30mm_color_MR.jpg">
            <a:extLst>
              <a:ext uri="{FF2B5EF4-FFF2-40B4-BE49-F238E27FC236}">
                <a16:creationId xmlns:a16="http://schemas.microsoft.com/office/drawing/2014/main" id="{50341CAA-7F3D-4270-B09E-F74DBD0A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78" y="3959038"/>
            <a:ext cx="12001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B36C588-B20A-49E5-9C63-E82CEC3A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53" y="5794576"/>
            <a:ext cx="32083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taastuvenergeetika.ee/wp-content/uploads/2016/11/biogaas-150x150.png">
            <a:extLst>
              <a:ext uri="{FF2B5EF4-FFF2-40B4-BE49-F238E27FC236}">
                <a16:creationId xmlns:a16="http://schemas.microsoft.com/office/drawing/2014/main" id="{AFC53491-826C-4AF9-BE6A-C6C54692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00" y="30239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astuvenergeetika.ee/wp-content/uploads/2016/11/Logo2.jpg">
            <a:extLst>
              <a:ext uri="{FF2B5EF4-FFF2-40B4-BE49-F238E27FC236}">
                <a16:creationId xmlns:a16="http://schemas.microsoft.com/office/drawing/2014/main" id="{C475D778-9FF3-491A-BC2D-8F304CFB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842553"/>
            <a:ext cx="3857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astuvenergeetika.ee/wp-content/uploads/2016/11/epea-150x150.jpg">
            <a:extLst>
              <a:ext uri="{FF2B5EF4-FFF2-40B4-BE49-F238E27FC236}">
                <a16:creationId xmlns:a16="http://schemas.microsoft.com/office/drawing/2014/main" id="{98620E6F-009F-4ACE-A674-E214BF31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21" y="402438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6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854857"/>
            <a:ext cx="2993700" cy="2495102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B3F0BCF0-EE5D-4379-AD0C-07DC9B76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" y="0"/>
            <a:ext cx="5824755" cy="297167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98D4995-2379-46E1-852D-EEF1A30AC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149"/>
            <a:ext cx="3066797" cy="297167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1B1ABFEA-20DA-47BF-A49E-C96B968F8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04" y="3425326"/>
            <a:ext cx="4834463" cy="3432674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9966E6F-0164-4725-8072-94CFAB968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035" y="2248799"/>
            <a:ext cx="3273361" cy="4609201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EED3F36-3DC0-498A-90AA-9487CB128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8" y="3425326"/>
            <a:ext cx="3273361" cy="3344241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8689AF7C-9CD7-49F5-B2CA-58725A9B2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2693" y="88434"/>
            <a:ext cx="3009143" cy="25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Taastuvenergia 100% aastaks 2030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5885F5E-4D39-438F-9933-570FB3AE91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6" y="2287035"/>
            <a:ext cx="4627435" cy="40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6">
            <a:extLst>
              <a:ext uri="{FF2B5EF4-FFF2-40B4-BE49-F238E27FC236}">
                <a16:creationId xmlns:a16="http://schemas.microsoft.com/office/drawing/2014/main" id="{933AB104-B952-4D6B-AF81-92CFCA82A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16484"/>
              </p:ext>
            </p:extLst>
          </p:nvPr>
        </p:nvGraphicFramePr>
        <p:xfrm>
          <a:off x="6554624" y="2252586"/>
          <a:ext cx="5067656" cy="409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7977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Taastuvenergia sotsiaalmajanduslik mõju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96" y="2362761"/>
            <a:ext cx="10515600" cy="4351338"/>
          </a:xfrm>
        </p:spPr>
        <p:txBody>
          <a:bodyPr>
            <a:normAutofit/>
          </a:bodyPr>
          <a:lstStyle/>
          <a:p>
            <a:pPr>
              <a:buBlip>
                <a:blip r:embed="rId5"/>
              </a:buBlip>
            </a:pPr>
            <a:r>
              <a:rPr lang="et-EE" dirty="0"/>
              <a:t> Taastuvenergiale üleminekul on positiivne sotsiaalmajanduslik mõju: keskmiselt 2,2% SKP kasv</a:t>
            </a:r>
          </a:p>
          <a:p>
            <a:pPr>
              <a:buBlip>
                <a:blip r:embed="rId5"/>
              </a:buBlip>
            </a:pPr>
            <a:r>
              <a:rPr lang="et-EE" dirty="0"/>
              <a:t> TE100 mõjuanalüüs samadel eeldustel, mis KPP ja ENMAK, sh kasutatud eeldused on samad mis KPP majandusmudelis, võrdluseks ENMAK mittesekkuv stsenaarium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Oluline: SEI Tallinn analüüsis metoodiline viga energeetika sotsiaalmajandusliku mõju hindamisel! Analüüsi energeetikasektori osa ei saa kasutada teekaardina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36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/>
              <a:t>Meelde jätmiseks: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96" y="2393949"/>
            <a:ext cx="10515600" cy="4351338"/>
          </a:xfrm>
        </p:spPr>
        <p:txBody>
          <a:bodyPr/>
          <a:lstStyle/>
          <a:p>
            <a:pPr algn="l">
              <a:buBlip>
                <a:blip r:embed="rId5"/>
              </a:buBlip>
            </a:pPr>
            <a:r>
              <a:rPr lang="et-EE" dirty="0"/>
              <a:t> Taastuvenergiale üleminek toob Eestile sotsiaalmajanduslikku kasu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Eestil on potentsiaal toota taastuvenergiat kohalikest allikatest ning eksportida seda naaberriikidesse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Järgmine aastakümme võtmetähtsusega!</a:t>
            </a:r>
          </a:p>
          <a:p>
            <a:pPr>
              <a:buBlip>
                <a:blip r:embed="rId5"/>
              </a:buBlip>
            </a:pPr>
            <a:r>
              <a:rPr lang="et-EE" dirty="0"/>
              <a:t> Ometi pole REKK 2030 kooskõlas olemasolevate arengukavadega, kliimaneutraalsuse ambitsiooniga aastaks 2050 ega reaalse vajadusega kasvuhoonegaaside heidet globaalselt piirata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164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31" y="190101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t-EE" dirty="0"/>
              <a:t>Tänan!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31" y="5870961"/>
            <a:ext cx="9144000" cy="874326"/>
          </a:xfrm>
        </p:spPr>
        <p:txBody>
          <a:bodyPr>
            <a:normAutofit lnSpcReduction="10000"/>
          </a:bodyPr>
          <a:lstStyle/>
          <a:p>
            <a:pPr algn="l"/>
            <a:r>
              <a:rPr lang="et-EE" dirty="0"/>
              <a:t>Mihkel Annus</a:t>
            </a:r>
          </a:p>
          <a:p>
            <a:pPr algn="l"/>
            <a:r>
              <a:rPr lang="et-EE" dirty="0"/>
              <a:t>mihkel.annus@taastuvenergeetika.ee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89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K PPT mall1" id="{93A657C7-1CDE-4EC0-97C9-591825D3B361}" vid="{F44D1BE8-D84B-4C9B-B21A-44C9A55900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ETEK PPT mall1</Template>
  <TotalTime>167</TotalTime>
  <Words>169</Words>
  <Application>Microsoft Office PowerPoint</Application>
  <PresentationFormat>Laiekraan</PresentationFormat>
  <Paragraphs>28</Paragraphs>
  <Slides>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Office'i kujundus</vt:lpstr>
      <vt:lpstr>Eesti taastuvenergia potentsiaal ja hüved kliimaneutraalsuse saavutamise kontekstis</vt:lpstr>
      <vt:lpstr>ETEK tutvustus</vt:lpstr>
      <vt:lpstr>PowerPointi esitlus</vt:lpstr>
      <vt:lpstr>Taastuvenergia 100% aastaks 2030</vt:lpstr>
      <vt:lpstr>Taastuvenergia sotsiaalmajanduslik mõju</vt:lpstr>
      <vt:lpstr>Meelde jätmiseks: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taastuvenergia potentsiaal kliimaneutraalsuse saavutamise kontekstis</dc:title>
  <dc:creator>Mihkel</dc:creator>
  <cp:lastModifiedBy>Vivi Older</cp:lastModifiedBy>
  <cp:revision>13</cp:revision>
  <cp:lastPrinted>2019-12-02T07:23:10Z</cp:lastPrinted>
  <dcterms:created xsi:type="dcterms:W3CDTF">2019-11-29T11:07:45Z</dcterms:created>
  <dcterms:modified xsi:type="dcterms:W3CDTF">2019-12-02T07:23:14Z</dcterms:modified>
</cp:coreProperties>
</file>