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8" r:id="rId2"/>
    <p:sldId id="259" r:id="rId3"/>
    <p:sldId id="260" r:id="rId4"/>
    <p:sldId id="275" r:id="rId5"/>
    <p:sldId id="276" r:id="rId6"/>
    <p:sldId id="261" r:id="rId7"/>
    <p:sldId id="262" r:id="rId8"/>
    <p:sldId id="263" r:id="rId9"/>
    <p:sldId id="273" r:id="rId10"/>
    <p:sldId id="264" r:id="rId11"/>
    <p:sldId id="272" r:id="rId12"/>
    <p:sldId id="266" r:id="rId13"/>
    <p:sldId id="265" r:id="rId14"/>
    <p:sldId id="267" r:id="rId15"/>
    <p:sldId id="268" r:id="rId16"/>
    <p:sldId id="269" r:id="rId17"/>
    <p:sldId id="257" r:id="rId18"/>
    <p:sldId id="270" r:id="rId19"/>
    <p:sldId id="271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86" d="100"/>
          <a:sy n="86" d="100"/>
        </p:scale>
        <p:origin x="562" y="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ndre\Documents\EPEA\PV%20prognoosid%202018+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ndre\Documents\EPEA\PV%20prognoosid%202018+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t-EE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Pt>
            <c:idx val="8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5D0-42EB-9636-6CD3CDD7BEC7}"/>
              </c:ext>
            </c:extLst>
          </c:dPt>
          <c:dPt>
            <c:idx val="9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C5D0-42EB-9636-6CD3CDD7BEC7}"/>
              </c:ext>
            </c:extLst>
          </c:dPt>
          <c:dPt>
            <c:idx val="1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C5D0-42EB-9636-6CD3CDD7BEC7}"/>
              </c:ext>
            </c:extLst>
          </c:dPt>
          <c:dPt>
            <c:idx val="11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C5D0-42EB-9636-6CD3CDD7BEC7}"/>
              </c:ext>
            </c:extLst>
          </c:dPt>
          <c:dPt>
            <c:idx val="12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C5D0-42EB-9636-6CD3CDD7BEC7}"/>
              </c:ext>
            </c:extLst>
          </c:dPt>
          <c:dPt>
            <c:idx val="13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C5D0-42EB-9636-6CD3CDD7BEC7}"/>
              </c:ext>
            </c:extLst>
          </c:dPt>
          <c:dPt>
            <c:idx val="14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C5D0-42EB-9636-6CD3CDD7BEC7}"/>
              </c:ext>
            </c:extLst>
          </c:dPt>
          <c:cat>
            <c:numRef>
              <c:f>Leht1!$B$1:$P$1</c:f>
              <c:numCache>
                <c:formatCode>General</c:formatCode>
                <c:ptCount val="15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  <c:pt idx="11">
                  <c:v>2022</c:v>
                </c:pt>
                <c:pt idx="12">
                  <c:v>2023</c:v>
                </c:pt>
                <c:pt idx="13">
                  <c:v>2024</c:v>
                </c:pt>
                <c:pt idx="14">
                  <c:v>2025</c:v>
                </c:pt>
              </c:numCache>
            </c:numRef>
          </c:cat>
          <c:val>
            <c:numRef>
              <c:f>Leht1!$B$2:$P$2</c:f>
              <c:numCache>
                <c:formatCode>General</c:formatCode>
                <c:ptCount val="15"/>
                <c:pt idx="0">
                  <c:v>0.2</c:v>
                </c:pt>
                <c:pt idx="1">
                  <c:v>0.4</c:v>
                </c:pt>
                <c:pt idx="2">
                  <c:v>1.5</c:v>
                </c:pt>
                <c:pt idx="3">
                  <c:v>3.3</c:v>
                </c:pt>
                <c:pt idx="4">
                  <c:v>6.4</c:v>
                </c:pt>
                <c:pt idx="5">
                  <c:v>11.04</c:v>
                </c:pt>
                <c:pt idx="6">
                  <c:v>18.399999999999999</c:v>
                </c:pt>
                <c:pt idx="7">
                  <c:v>110</c:v>
                </c:pt>
                <c:pt idx="8">
                  <c:v>150</c:v>
                </c:pt>
                <c:pt idx="9">
                  <c:v>250</c:v>
                </c:pt>
                <c:pt idx="10">
                  <c:v>275</c:v>
                </c:pt>
                <c:pt idx="11">
                  <c:v>300</c:v>
                </c:pt>
                <c:pt idx="12">
                  <c:v>330</c:v>
                </c:pt>
                <c:pt idx="13">
                  <c:v>380</c:v>
                </c:pt>
                <c:pt idx="14">
                  <c:v>440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C5D0-42EB-9636-6CD3CDD7BEC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01660944"/>
        <c:axId val="401654280"/>
      </c:barChart>
      <c:catAx>
        <c:axId val="4016609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t-EE"/>
          </a:p>
        </c:txPr>
        <c:crossAx val="401654280"/>
        <c:crosses val="autoZero"/>
        <c:auto val="1"/>
        <c:lblAlgn val="ctr"/>
        <c:lblOffset val="100"/>
        <c:noMultiLvlLbl val="0"/>
      </c:catAx>
      <c:valAx>
        <c:axId val="4016542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t-EE"/>
          </a:p>
        </c:txPr>
        <c:crossAx val="4016609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t-E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t-E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1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Leht1!$U$1:$AO$1</c:f>
              <c:numCache>
                <c:formatCode>General</c:formatCode>
                <c:ptCount val="21"/>
                <c:pt idx="0">
                  <c:v>2030</c:v>
                </c:pt>
                <c:pt idx="1">
                  <c:v>2031</c:v>
                </c:pt>
                <c:pt idx="2">
                  <c:v>2032</c:v>
                </c:pt>
                <c:pt idx="3">
                  <c:v>2033</c:v>
                </c:pt>
                <c:pt idx="4">
                  <c:v>2034</c:v>
                </c:pt>
                <c:pt idx="5">
                  <c:v>2035</c:v>
                </c:pt>
                <c:pt idx="6">
                  <c:v>2036</c:v>
                </c:pt>
                <c:pt idx="7">
                  <c:v>2037</c:v>
                </c:pt>
                <c:pt idx="8">
                  <c:v>2038</c:v>
                </c:pt>
                <c:pt idx="9">
                  <c:v>2039</c:v>
                </c:pt>
                <c:pt idx="10">
                  <c:v>2040</c:v>
                </c:pt>
                <c:pt idx="11">
                  <c:v>2041</c:v>
                </c:pt>
                <c:pt idx="12">
                  <c:v>2042</c:v>
                </c:pt>
                <c:pt idx="13">
                  <c:v>2043</c:v>
                </c:pt>
                <c:pt idx="14">
                  <c:v>2044</c:v>
                </c:pt>
                <c:pt idx="15">
                  <c:v>2045</c:v>
                </c:pt>
                <c:pt idx="16">
                  <c:v>2046</c:v>
                </c:pt>
                <c:pt idx="17">
                  <c:v>2047</c:v>
                </c:pt>
                <c:pt idx="18">
                  <c:v>2048</c:v>
                </c:pt>
                <c:pt idx="19">
                  <c:v>2049</c:v>
                </c:pt>
                <c:pt idx="20">
                  <c:v>2050</c:v>
                </c:pt>
              </c:numCache>
            </c:numRef>
          </c:cat>
          <c:val>
            <c:numRef>
              <c:f>Leht1!$U$2:$AO$2</c:f>
              <c:numCache>
                <c:formatCode>0</c:formatCode>
                <c:ptCount val="21"/>
                <c:pt idx="0">
                  <c:v>750</c:v>
                </c:pt>
                <c:pt idx="1">
                  <c:v>800</c:v>
                </c:pt>
                <c:pt idx="2">
                  <c:v>850</c:v>
                </c:pt>
                <c:pt idx="3">
                  <c:v>900</c:v>
                </c:pt>
                <c:pt idx="4">
                  <c:v>950</c:v>
                </c:pt>
                <c:pt idx="5">
                  <c:v>1000</c:v>
                </c:pt>
                <c:pt idx="6">
                  <c:v>1050</c:v>
                </c:pt>
                <c:pt idx="7">
                  <c:v>1100</c:v>
                </c:pt>
                <c:pt idx="8">
                  <c:v>1150</c:v>
                </c:pt>
                <c:pt idx="9">
                  <c:v>1200</c:v>
                </c:pt>
                <c:pt idx="10">
                  <c:v>1250</c:v>
                </c:pt>
                <c:pt idx="11">
                  <c:v>1350</c:v>
                </c:pt>
                <c:pt idx="12">
                  <c:v>1500</c:v>
                </c:pt>
                <c:pt idx="13">
                  <c:v>1800</c:v>
                </c:pt>
                <c:pt idx="14">
                  <c:v>2100</c:v>
                </c:pt>
                <c:pt idx="15">
                  <c:v>2500</c:v>
                </c:pt>
                <c:pt idx="16">
                  <c:v>2800</c:v>
                </c:pt>
                <c:pt idx="17">
                  <c:v>2800</c:v>
                </c:pt>
                <c:pt idx="18">
                  <c:v>3000</c:v>
                </c:pt>
                <c:pt idx="19">
                  <c:v>3200</c:v>
                </c:pt>
                <c:pt idx="20">
                  <c:v>3300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861-419F-B407-74D665D819F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73437112"/>
        <c:axId val="573426528"/>
      </c:barChart>
      <c:lineChart>
        <c:grouping val="standard"/>
        <c:varyColors val="0"/>
        <c:ser>
          <c:idx val="0"/>
          <c:order val="0"/>
          <c:spPr>
            <a:ln w="28575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cat>
            <c:numRef>
              <c:f>Leht1!$U$1:$AO$1</c:f>
              <c:numCache>
                <c:formatCode>General</c:formatCode>
                <c:ptCount val="21"/>
                <c:pt idx="0">
                  <c:v>2030</c:v>
                </c:pt>
                <c:pt idx="1">
                  <c:v>2031</c:v>
                </c:pt>
                <c:pt idx="2">
                  <c:v>2032</c:v>
                </c:pt>
                <c:pt idx="3">
                  <c:v>2033</c:v>
                </c:pt>
                <c:pt idx="4">
                  <c:v>2034</c:v>
                </c:pt>
                <c:pt idx="5">
                  <c:v>2035</c:v>
                </c:pt>
                <c:pt idx="6">
                  <c:v>2036</c:v>
                </c:pt>
                <c:pt idx="7">
                  <c:v>2037</c:v>
                </c:pt>
                <c:pt idx="8">
                  <c:v>2038</c:v>
                </c:pt>
                <c:pt idx="9">
                  <c:v>2039</c:v>
                </c:pt>
                <c:pt idx="10">
                  <c:v>2040</c:v>
                </c:pt>
                <c:pt idx="11">
                  <c:v>2041</c:v>
                </c:pt>
                <c:pt idx="12">
                  <c:v>2042</c:v>
                </c:pt>
                <c:pt idx="13">
                  <c:v>2043</c:v>
                </c:pt>
                <c:pt idx="14">
                  <c:v>2044</c:v>
                </c:pt>
                <c:pt idx="15">
                  <c:v>2045</c:v>
                </c:pt>
                <c:pt idx="16">
                  <c:v>2046</c:v>
                </c:pt>
                <c:pt idx="17">
                  <c:v>2047</c:v>
                </c:pt>
                <c:pt idx="18">
                  <c:v>2048</c:v>
                </c:pt>
                <c:pt idx="19">
                  <c:v>2049</c:v>
                </c:pt>
                <c:pt idx="20">
                  <c:v>2050</c:v>
                </c:pt>
              </c:numCache>
            </c:numRef>
          </c:cat>
          <c:val>
            <c:numRef>
              <c:f>Leht1!$U$6:$AO$6</c:f>
              <c:numCache>
                <c:formatCode>0%</c:formatCode>
                <c:ptCount val="21"/>
                <c:pt idx="0">
                  <c:v>7.9411764705882348E-2</c:v>
                </c:pt>
                <c:pt idx="1">
                  <c:v>0.08</c:v>
                </c:pt>
                <c:pt idx="2">
                  <c:v>8.5000000000000006E-2</c:v>
                </c:pt>
                <c:pt idx="3">
                  <c:v>0.09</c:v>
                </c:pt>
                <c:pt idx="4">
                  <c:v>9.5000000000000001E-2</c:v>
                </c:pt>
                <c:pt idx="5">
                  <c:v>0.1</c:v>
                </c:pt>
                <c:pt idx="6">
                  <c:v>0.105</c:v>
                </c:pt>
                <c:pt idx="7">
                  <c:v>0.11</c:v>
                </c:pt>
                <c:pt idx="8">
                  <c:v>0.115</c:v>
                </c:pt>
                <c:pt idx="9">
                  <c:v>0.11612903225806452</c:v>
                </c:pt>
                <c:pt idx="10">
                  <c:v>0.11842105263157894</c:v>
                </c:pt>
                <c:pt idx="11">
                  <c:v>0.12789473684210526</c:v>
                </c:pt>
                <c:pt idx="12">
                  <c:v>0.13500000000000001</c:v>
                </c:pt>
                <c:pt idx="13">
                  <c:v>0.16200000000000001</c:v>
                </c:pt>
                <c:pt idx="14">
                  <c:v>0.189</c:v>
                </c:pt>
                <c:pt idx="15">
                  <c:v>0.22500000000000001</c:v>
                </c:pt>
                <c:pt idx="16">
                  <c:v>0.2290909090909091</c:v>
                </c:pt>
                <c:pt idx="17">
                  <c:v>0.2290909090909091</c:v>
                </c:pt>
                <c:pt idx="18">
                  <c:v>0.24545454545454545</c:v>
                </c:pt>
                <c:pt idx="19">
                  <c:v>0.26181818181818184</c:v>
                </c:pt>
                <c:pt idx="20">
                  <c:v>0.27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861-419F-B407-74D665D819FF}"/>
            </c:ext>
          </c:extLst>
        </c:ser>
        <c:ser>
          <c:idx val="2"/>
          <c:order val="2"/>
          <c:spPr>
            <a:ln w="28575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Leht1!$U$1:$AO$1</c:f>
              <c:numCache>
                <c:formatCode>General</c:formatCode>
                <c:ptCount val="21"/>
                <c:pt idx="0">
                  <c:v>2030</c:v>
                </c:pt>
                <c:pt idx="1">
                  <c:v>2031</c:v>
                </c:pt>
                <c:pt idx="2">
                  <c:v>2032</c:v>
                </c:pt>
                <c:pt idx="3">
                  <c:v>2033</c:v>
                </c:pt>
                <c:pt idx="4">
                  <c:v>2034</c:v>
                </c:pt>
                <c:pt idx="5">
                  <c:v>2035</c:v>
                </c:pt>
                <c:pt idx="6">
                  <c:v>2036</c:v>
                </c:pt>
                <c:pt idx="7">
                  <c:v>2037</c:v>
                </c:pt>
                <c:pt idx="8">
                  <c:v>2038</c:v>
                </c:pt>
                <c:pt idx="9">
                  <c:v>2039</c:v>
                </c:pt>
                <c:pt idx="10">
                  <c:v>2040</c:v>
                </c:pt>
                <c:pt idx="11">
                  <c:v>2041</c:v>
                </c:pt>
                <c:pt idx="12">
                  <c:v>2042</c:v>
                </c:pt>
                <c:pt idx="13">
                  <c:v>2043</c:v>
                </c:pt>
                <c:pt idx="14">
                  <c:v>2044</c:v>
                </c:pt>
                <c:pt idx="15">
                  <c:v>2045</c:v>
                </c:pt>
                <c:pt idx="16">
                  <c:v>2046</c:v>
                </c:pt>
                <c:pt idx="17">
                  <c:v>2047</c:v>
                </c:pt>
                <c:pt idx="18">
                  <c:v>2048</c:v>
                </c:pt>
                <c:pt idx="19">
                  <c:v>2049</c:v>
                </c:pt>
                <c:pt idx="20">
                  <c:v>2050</c:v>
                </c:pt>
              </c:numCache>
            </c:numRef>
          </c:cat>
          <c:val>
            <c:numRef>
              <c:f>Leht1!$U$8:$AO$8</c:f>
              <c:numCache>
                <c:formatCode>0%</c:formatCode>
                <c:ptCount val="21"/>
                <c:pt idx="0">
                  <c:v>8.8235294117647065E-2</c:v>
                </c:pt>
                <c:pt idx="1">
                  <c:v>8.8888888888888892E-2</c:v>
                </c:pt>
                <c:pt idx="2">
                  <c:v>9.4444444444444442E-2</c:v>
                </c:pt>
                <c:pt idx="3">
                  <c:v>0.1</c:v>
                </c:pt>
                <c:pt idx="4">
                  <c:v>0.10555555555555556</c:v>
                </c:pt>
                <c:pt idx="5">
                  <c:v>0.1111111111111111</c:v>
                </c:pt>
                <c:pt idx="6">
                  <c:v>0.11666666666666667</c:v>
                </c:pt>
                <c:pt idx="7">
                  <c:v>0.12222222222222222</c:v>
                </c:pt>
                <c:pt idx="8">
                  <c:v>0.12777777777777777</c:v>
                </c:pt>
                <c:pt idx="9">
                  <c:v>0.12903225806451613</c:v>
                </c:pt>
                <c:pt idx="10">
                  <c:v>0.13157894736842105</c:v>
                </c:pt>
                <c:pt idx="11">
                  <c:v>0.14210526315789473</c:v>
                </c:pt>
                <c:pt idx="12">
                  <c:v>0.15</c:v>
                </c:pt>
                <c:pt idx="13">
                  <c:v>0.18</c:v>
                </c:pt>
                <c:pt idx="14">
                  <c:v>0.21</c:v>
                </c:pt>
                <c:pt idx="15">
                  <c:v>0.25</c:v>
                </c:pt>
                <c:pt idx="16">
                  <c:v>0.25454545454545452</c:v>
                </c:pt>
                <c:pt idx="17">
                  <c:v>0.25454545454545452</c:v>
                </c:pt>
                <c:pt idx="18">
                  <c:v>0.27272727272727271</c:v>
                </c:pt>
                <c:pt idx="19">
                  <c:v>0.29090909090909089</c:v>
                </c:pt>
                <c:pt idx="20">
                  <c:v>0.3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5861-419F-B407-74D665D819F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73427704"/>
        <c:axId val="573430840"/>
      </c:lineChart>
      <c:catAx>
        <c:axId val="573437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t-EE"/>
          </a:p>
        </c:txPr>
        <c:crossAx val="573426528"/>
        <c:crosses val="autoZero"/>
        <c:auto val="1"/>
        <c:lblAlgn val="ctr"/>
        <c:lblOffset val="100"/>
        <c:noMultiLvlLbl val="0"/>
      </c:catAx>
      <c:valAx>
        <c:axId val="5734265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t-EE"/>
          </a:p>
        </c:txPr>
        <c:crossAx val="573437112"/>
        <c:crosses val="autoZero"/>
        <c:crossBetween val="between"/>
      </c:valAx>
      <c:valAx>
        <c:axId val="573430840"/>
        <c:scaling>
          <c:orientation val="minMax"/>
        </c:scaling>
        <c:delete val="0"/>
        <c:axPos val="r"/>
        <c:numFmt formatCode="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t-EE"/>
          </a:p>
        </c:txPr>
        <c:crossAx val="573427704"/>
        <c:crosses val="max"/>
        <c:crossBetween val="between"/>
      </c:valAx>
      <c:catAx>
        <c:axId val="57342770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573430840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t-E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se kohatäid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Kuupäeva kohatäid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6688BE-6BB5-4AFC-A6DE-989514FCAA5E}" type="datetimeFigureOut">
              <a:rPr lang="en-US" smtClean="0"/>
              <a:t>12/2/2019</a:t>
            </a:fld>
            <a:endParaRPr lang="en-US"/>
          </a:p>
        </p:txBody>
      </p:sp>
      <p:sp>
        <p:nvSpPr>
          <p:cNvPr id="4" name="Slaidi pildi kohatä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Märkmete kohatäid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t-EE"/>
              <a:t>Muutke teksti 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  <a:endParaRPr lang="en-US"/>
          </a:p>
        </p:txBody>
      </p:sp>
      <p:sp>
        <p:nvSpPr>
          <p:cNvPr id="6" name="Jaluse kohatäid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aidinumbri kohatä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9035A7-13B1-4CA9-9E48-447DD08732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8469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Mergers_and_acquisitions" TargetMode="External"/><Relationship Id="rId3" Type="http://schemas.openxmlformats.org/officeDocument/2006/relationships/hyperlink" Target="https://en.wikipedia.org/wiki/Financial_advisory" TargetMode="External"/><Relationship Id="rId7" Type="http://schemas.openxmlformats.org/officeDocument/2006/relationships/hyperlink" Target="https://en.wikipedia.org/wiki/Financial_services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en.wikipedia.org/wiki/Asset_management" TargetMode="External"/><Relationship Id="rId11" Type="http://schemas.openxmlformats.org/officeDocument/2006/relationships/hyperlink" Target="https://en.wikipedia.org/wiki/Lazard#cite_note-1" TargetMode="External"/><Relationship Id="rId5" Type="http://schemas.openxmlformats.org/officeDocument/2006/relationships/hyperlink" Target="https://en.wikipedia.org/wiki/Investment_banking" TargetMode="External"/><Relationship Id="rId10" Type="http://schemas.openxmlformats.org/officeDocument/2006/relationships/hyperlink" Target="https://en.wikipedia.org/wiki/Corporate_finance" TargetMode="External"/><Relationship Id="rId4" Type="http://schemas.openxmlformats.org/officeDocument/2006/relationships/hyperlink" Target="https://en.wikipedia.org/wiki/Asset_management_firm" TargetMode="External"/><Relationship Id="rId9" Type="http://schemas.openxmlformats.org/officeDocument/2006/relationships/hyperlink" Target="https://en.wikipedia.org/wiki/Restructuring" TargetMode="Externa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Lazard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(formerly known as 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Lazard Frères &amp; Co.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is a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Financial advisory"/>
              </a:rPr>
              <a:t>financial advisory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and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Asset management firm"/>
              </a:rPr>
              <a:t>asset management firm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that engages in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 tooltip="Investment banking"/>
              </a:rPr>
              <a:t>investment banking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 tooltip="Asset management"/>
              </a:rPr>
              <a:t>asset management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other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7" tooltip="Financial services"/>
              </a:rPr>
              <a:t>financial services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primarily with institutional clients. </a:t>
            </a:r>
            <a:endParaRPr lang="et-EE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t-EE" sz="1200" b="0" i="0" u="non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i="0" u="none" kern="120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It is the world's largest independent investment bank, with principal executive offices in New York City, Paris and London.</a:t>
            </a:r>
            <a:endParaRPr lang="et-EE" sz="1200" b="1" i="0" u="none" kern="1200" dirty="0">
              <a:solidFill>
                <a:srgbClr val="FF0000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Lazard was founded in 1848 and operates from 43 cities across 27 countries in North America, Europe, Asia, Australia, Central and South America. The firm provides advice on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8" tooltip="Mergers and acquisitions"/>
              </a:rPr>
              <a:t>mergers and acquisitions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strategic matters,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9" tooltip="Restructuring"/>
              </a:rPr>
              <a:t>restructuring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and capital structure, capital raising and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0" tooltip="Corporate finance"/>
              </a:rPr>
              <a:t>corporate finance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as well as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 tooltip="Asset management"/>
              </a:rPr>
              <a:t>asset management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services to corporations, partnerships, institutions, governments and individuals.</a:t>
            </a:r>
            <a:r>
              <a:rPr lang="en-US" sz="1200" b="0" i="0" u="none" strike="noStrike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1"/>
              </a:rPr>
              <a:t>[1]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F4189-81B2-4854-9038-983236BF6323}" type="slidenum">
              <a:rPr lang="et-EE" smtClean="0"/>
              <a:t>2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1296584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t-EE" altLang="et-EE"/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85286" indent="-30203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8133" indent="-241626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91385" indent="-241626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4639" indent="-241626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57891" indent="-24162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141145" indent="-24162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624398" indent="-24162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107651" indent="-24162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81C946E7-FD50-4A06-B890-6A6E5FFCF76A}" type="slidenum">
              <a:rPr lang="et-EE" altLang="et-EE" smtClean="0"/>
              <a:pPr/>
              <a:t>19</a:t>
            </a:fld>
            <a:endParaRPr lang="et-EE" altLang="et-EE"/>
          </a:p>
        </p:txBody>
      </p:sp>
    </p:spTree>
    <p:extLst>
      <p:ext uri="{BB962C8B-B14F-4D97-AF65-F5344CB8AC3E}">
        <p14:creationId xmlns:p14="http://schemas.microsoft.com/office/powerpoint/2010/main" val="26063257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itelsla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t-EE"/>
              <a:t>Muutke pealkirja laadi</a:t>
            </a:r>
            <a:endParaRPr lang="en-US"/>
          </a:p>
        </p:txBody>
      </p:sp>
      <p:sp>
        <p:nvSpPr>
          <p:cNvPr id="3" name="Alapealkiri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t-EE"/>
              <a:t>Klõpsake laadi muutmiseks</a:t>
            </a:r>
            <a:endParaRPr lang="en-US"/>
          </a:p>
        </p:txBody>
      </p:sp>
      <p:sp>
        <p:nvSpPr>
          <p:cNvPr id="4" name="Kuupäeva kohatäid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B6DB0-17CB-4134-90D9-974E4A2876FA}" type="datetimeFigureOut">
              <a:rPr lang="en-US" smtClean="0"/>
              <a:t>12/2/2019</a:t>
            </a:fld>
            <a:endParaRPr lang="en-US"/>
          </a:p>
        </p:txBody>
      </p:sp>
      <p:sp>
        <p:nvSpPr>
          <p:cNvPr id="5" name="Jaluse kohatäid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aidinumbri kohatä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B26BE-E864-4E8A-BE86-35E7093A22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6071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itel ja vertikaal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/>
              <a:t>Muutke pealkirja laadi</a:t>
            </a:r>
            <a:endParaRPr lang="en-US"/>
          </a:p>
        </p:txBody>
      </p:sp>
      <p:sp>
        <p:nvSpPr>
          <p:cNvPr id="3" name="Vertikaalteksti kohatäid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t-EE"/>
              <a:t>Muutke teksti 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  <a:endParaRPr lang="en-US"/>
          </a:p>
        </p:txBody>
      </p:sp>
      <p:sp>
        <p:nvSpPr>
          <p:cNvPr id="4" name="Kuupäeva kohatäid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B6DB0-17CB-4134-90D9-974E4A2876FA}" type="datetimeFigureOut">
              <a:rPr lang="en-US" smtClean="0"/>
              <a:t>12/2/2019</a:t>
            </a:fld>
            <a:endParaRPr lang="en-US"/>
          </a:p>
        </p:txBody>
      </p:sp>
      <p:sp>
        <p:nvSpPr>
          <p:cNvPr id="5" name="Jaluse kohatäid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aidinumbri kohatä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B26BE-E864-4E8A-BE86-35E7093A22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2398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altiitel ja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alti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t-EE"/>
              <a:t>Muutke pealkirja laadi</a:t>
            </a:r>
            <a:endParaRPr lang="en-US"/>
          </a:p>
        </p:txBody>
      </p:sp>
      <p:sp>
        <p:nvSpPr>
          <p:cNvPr id="3" name="Vertikaalteksti kohatäid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t-EE"/>
              <a:t>Muutke teksti 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  <a:endParaRPr lang="en-US"/>
          </a:p>
        </p:txBody>
      </p:sp>
      <p:sp>
        <p:nvSpPr>
          <p:cNvPr id="4" name="Kuupäeva kohatäid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B6DB0-17CB-4134-90D9-974E4A2876FA}" type="datetimeFigureOut">
              <a:rPr lang="en-US" smtClean="0"/>
              <a:t>12/2/2019</a:t>
            </a:fld>
            <a:endParaRPr lang="en-US"/>
          </a:p>
        </p:txBody>
      </p:sp>
      <p:sp>
        <p:nvSpPr>
          <p:cNvPr id="5" name="Jaluse kohatäid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aidinumbri kohatä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B26BE-E864-4E8A-BE86-35E7093A22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3194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12/2/2019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59" b="0" i="0">
                <a:solidFill>
                  <a:srgbClr val="3E3E3E"/>
                </a:solidFill>
                <a:latin typeface="Arial"/>
                <a:cs typeface="Arial"/>
              </a:defRPr>
            </a:lvl1pPr>
          </a:lstStyle>
          <a:p>
            <a:pPr marL="22413">
              <a:lnSpc>
                <a:spcPts val="1156"/>
              </a:lnSpc>
            </a:pPr>
            <a:fld id="{81D60167-4931-47E6-BA6A-407CBD079E47}" type="slidenum">
              <a:rPr lang="et-EE" spc="-4" smtClean="0"/>
              <a:pPr marL="22413">
                <a:lnSpc>
                  <a:spcPts val="1156"/>
                </a:lnSpc>
              </a:pPr>
              <a:t>‹#›</a:t>
            </a:fld>
            <a:endParaRPr lang="et-EE" spc="-4" dirty="0"/>
          </a:p>
        </p:txBody>
      </p:sp>
    </p:spTree>
    <p:extLst>
      <p:ext uri="{BB962C8B-B14F-4D97-AF65-F5344CB8AC3E}">
        <p14:creationId xmlns:p14="http://schemas.microsoft.com/office/powerpoint/2010/main" val="26220762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ealkiri ja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/>
              <a:t>Muutke pealkirja laadi</a:t>
            </a:r>
            <a:endParaRPr lang="en-US"/>
          </a:p>
        </p:txBody>
      </p:sp>
      <p:sp>
        <p:nvSpPr>
          <p:cNvPr id="3" name="Sisu kohatäid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t-EE"/>
              <a:t>Muutke teksti 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  <a:endParaRPr lang="en-US"/>
          </a:p>
        </p:txBody>
      </p:sp>
      <p:sp>
        <p:nvSpPr>
          <p:cNvPr id="4" name="Kuupäeva kohatäid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B6DB0-17CB-4134-90D9-974E4A2876FA}" type="datetimeFigureOut">
              <a:rPr lang="en-US" smtClean="0"/>
              <a:t>12/2/2019</a:t>
            </a:fld>
            <a:endParaRPr lang="en-US"/>
          </a:p>
        </p:txBody>
      </p:sp>
      <p:sp>
        <p:nvSpPr>
          <p:cNvPr id="5" name="Jaluse kohatäid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aidinumbri kohatä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B26BE-E864-4E8A-BE86-35E7093A22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6455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Jaotise pä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t-EE"/>
              <a:t>Muutke pealkirja laadi</a:t>
            </a:r>
            <a:endParaRPr lang="en-US"/>
          </a:p>
        </p:txBody>
      </p:sp>
      <p:sp>
        <p:nvSpPr>
          <p:cNvPr id="3" name="Teksti kohatäid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t-EE"/>
              <a:t>Muutke teksti laade</a:t>
            </a:r>
          </a:p>
        </p:txBody>
      </p:sp>
      <p:sp>
        <p:nvSpPr>
          <p:cNvPr id="4" name="Kuupäeva kohatäid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B6DB0-17CB-4134-90D9-974E4A2876FA}" type="datetimeFigureOut">
              <a:rPr lang="en-US" smtClean="0"/>
              <a:t>12/2/2019</a:t>
            </a:fld>
            <a:endParaRPr lang="en-US"/>
          </a:p>
        </p:txBody>
      </p:sp>
      <p:sp>
        <p:nvSpPr>
          <p:cNvPr id="5" name="Jaluse kohatäid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aidinumbri kohatä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B26BE-E864-4E8A-BE86-35E7093A22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0237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/>
              <a:t>Muutke pealkirja laadi</a:t>
            </a:r>
            <a:endParaRPr lang="en-US"/>
          </a:p>
        </p:txBody>
      </p:sp>
      <p:sp>
        <p:nvSpPr>
          <p:cNvPr id="3" name="Sisu kohatäid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t-EE"/>
              <a:t>Muutke teksti 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  <a:endParaRPr lang="en-US"/>
          </a:p>
        </p:txBody>
      </p:sp>
      <p:sp>
        <p:nvSpPr>
          <p:cNvPr id="4" name="Sisu kohatäid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t-EE"/>
              <a:t>Muutke teksti 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  <a:endParaRPr lang="en-US"/>
          </a:p>
        </p:txBody>
      </p:sp>
      <p:sp>
        <p:nvSpPr>
          <p:cNvPr id="5" name="Kuupäeva kohatäid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B6DB0-17CB-4134-90D9-974E4A2876FA}" type="datetimeFigureOut">
              <a:rPr lang="en-US" smtClean="0"/>
              <a:t>12/2/2019</a:t>
            </a:fld>
            <a:endParaRPr lang="en-US"/>
          </a:p>
        </p:txBody>
      </p:sp>
      <p:sp>
        <p:nvSpPr>
          <p:cNvPr id="6" name="Jaluse kohatäid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aidinumbri kohatä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B26BE-E864-4E8A-BE86-35E7093A22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5586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õrdl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t-EE"/>
              <a:t>Muutke pealkirja laadi</a:t>
            </a:r>
            <a:endParaRPr lang="en-US"/>
          </a:p>
        </p:txBody>
      </p:sp>
      <p:sp>
        <p:nvSpPr>
          <p:cNvPr id="3" name="Teksti kohatäid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t-EE"/>
              <a:t>Muutke teksti laade</a:t>
            </a:r>
          </a:p>
        </p:txBody>
      </p:sp>
      <p:sp>
        <p:nvSpPr>
          <p:cNvPr id="4" name="Sisu kohatäid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t-EE"/>
              <a:t>Muutke teksti 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  <a:endParaRPr lang="en-US"/>
          </a:p>
        </p:txBody>
      </p:sp>
      <p:sp>
        <p:nvSpPr>
          <p:cNvPr id="5" name="Teksti kohatäid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t-EE"/>
              <a:t>Muutke teksti laade</a:t>
            </a:r>
          </a:p>
        </p:txBody>
      </p:sp>
      <p:sp>
        <p:nvSpPr>
          <p:cNvPr id="6" name="Sisu kohatäid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t-EE"/>
              <a:t>Muutke teksti 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  <a:endParaRPr lang="en-US"/>
          </a:p>
        </p:txBody>
      </p:sp>
      <p:sp>
        <p:nvSpPr>
          <p:cNvPr id="7" name="Kuupäeva kohatäid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B6DB0-17CB-4134-90D9-974E4A2876FA}" type="datetimeFigureOut">
              <a:rPr lang="en-US" smtClean="0"/>
              <a:t>12/2/2019</a:t>
            </a:fld>
            <a:endParaRPr lang="en-US"/>
          </a:p>
        </p:txBody>
      </p:sp>
      <p:sp>
        <p:nvSpPr>
          <p:cNvPr id="8" name="Jaluse kohatäid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aidinumbri kohatä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B26BE-E864-4E8A-BE86-35E7093A22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2302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inult pealki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/>
              <a:t>Muutke pealkirja laadi</a:t>
            </a:r>
            <a:endParaRPr lang="en-US"/>
          </a:p>
        </p:txBody>
      </p:sp>
      <p:sp>
        <p:nvSpPr>
          <p:cNvPr id="3" name="Kuupäeva kohatäid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B6DB0-17CB-4134-90D9-974E4A2876FA}" type="datetimeFigureOut">
              <a:rPr lang="en-US" smtClean="0"/>
              <a:t>12/2/2019</a:t>
            </a:fld>
            <a:endParaRPr lang="en-US"/>
          </a:p>
        </p:txBody>
      </p:sp>
      <p:sp>
        <p:nvSpPr>
          <p:cNvPr id="4" name="Jaluse kohatäid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aidinumbri kohatä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B26BE-E864-4E8A-BE86-35E7093A22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5790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üh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uupäeva kohatäid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B6DB0-17CB-4134-90D9-974E4A2876FA}" type="datetimeFigureOut">
              <a:rPr lang="en-US" smtClean="0"/>
              <a:t>12/2/2019</a:t>
            </a:fld>
            <a:endParaRPr lang="en-US"/>
          </a:p>
        </p:txBody>
      </p:sp>
      <p:sp>
        <p:nvSpPr>
          <p:cNvPr id="3" name="Jaluse kohatäid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B26BE-E864-4E8A-BE86-35E7093A22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5445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Pealdisega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t-EE"/>
              <a:t>Muutke pealkirja laadi</a:t>
            </a:r>
            <a:endParaRPr lang="en-US"/>
          </a:p>
        </p:txBody>
      </p:sp>
      <p:sp>
        <p:nvSpPr>
          <p:cNvPr id="3" name="Sisu kohatäid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t-EE"/>
              <a:t>Muutke teksti 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  <a:endParaRPr lang="en-US"/>
          </a:p>
        </p:txBody>
      </p:sp>
      <p:sp>
        <p:nvSpPr>
          <p:cNvPr id="4" name="Teksti kohatäid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t-EE"/>
              <a:t>Muutke teksti laade</a:t>
            </a:r>
          </a:p>
        </p:txBody>
      </p:sp>
      <p:sp>
        <p:nvSpPr>
          <p:cNvPr id="5" name="Kuupäeva kohatäid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B6DB0-17CB-4134-90D9-974E4A2876FA}" type="datetimeFigureOut">
              <a:rPr lang="en-US" smtClean="0"/>
              <a:t>12/2/2019</a:t>
            </a:fld>
            <a:endParaRPr lang="en-US"/>
          </a:p>
        </p:txBody>
      </p:sp>
      <p:sp>
        <p:nvSpPr>
          <p:cNvPr id="6" name="Jaluse kohatäid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aidinumbri kohatä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B26BE-E864-4E8A-BE86-35E7093A22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0995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ldiallkirjaga pi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t-EE"/>
              <a:t>Muutke pealkirja laadi</a:t>
            </a:r>
            <a:endParaRPr lang="en-US"/>
          </a:p>
        </p:txBody>
      </p:sp>
      <p:sp>
        <p:nvSpPr>
          <p:cNvPr id="3" name="Pildi kohatäi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ksti kohatäid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t-EE"/>
              <a:t>Muutke teksti laade</a:t>
            </a:r>
          </a:p>
        </p:txBody>
      </p:sp>
      <p:sp>
        <p:nvSpPr>
          <p:cNvPr id="5" name="Kuupäeva kohatäid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B6DB0-17CB-4134-90D9-974E4A2876FA}" type="datetimeFigureOut">
              <a:rPr lang="en-US" smtClean="0"/>
              <a:t>12/2/2019</a:t>
            </a:fld>
            <a:endParaRPr lang="en-US"/>
          </a:p>
        </p:txBody>
      </p:sp>
      <p:sp>
        <p:nvSpPr>
          <p:cNvPr id="6" name="Jaluse kohatäid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aidinumbri kohatä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B26BE-E864-4E8A-BE86-35E7093A22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1274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ja kohatäid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t-EE"/>
              <a:t>Muutke pealkirja laadi</a:t>
            </a:r>
            <a:endParaRPr lang="en-US"/>
          </a:p>
        </p:txBody>
      </p:sp>
      <p:sp>
        <p:nvSpPr>
          <p:cNvPr id="3" name="Teksti kohatäid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t-EE"/>
              <a:t>Muutke teksti 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  <a:endParaRPr lang="en-US"/>
          </a:p>
        </p:txBody>
      </p:sp>
      <p:sp>
        <p:nvSpPr>
          <p:cNvPr id="4" name="Kuupäeva kohatäid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0B6DB0-17CB-4134-90D9-974E4A2876FA}" type="datetimeFigureOut">
              <a:rPr lang="en-US" smtClean="0"/>
              <a:t>12/2/2019</a:t>
            </a:fld>
            <a:endParaRPr lang="en-US"/>
          </a:p>
        </p:txBody>
      </p:sp>
      <p:sp>
        <p:nvSpPr>
          <p:cNvPr id="5" name="Jaluse kohatäid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aidinumbri kohatä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1B26BE-E864-4E8A-BE86-35E7093A22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756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jpeg"/><Relationship Id="rId3" Type="http://schemas.openxmlformats.org/officeDocument/2006/relationships/image" Target="../media/image30.jpeg"/><Relationship Id="rId7" Type="http://schemas.openxmlformats.org/officeDocument/2006/relationships/image" Target="../media/image34.png"/><Relationship Id="rId12" Type="http://schemas.openxmlformats.org/officeDocument/2006/relationships/image" Target="../media/image39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jpeg"/><Relationship Id="rId15" Type="http://schemas.openxmlformats.org/officeDocument/2006/relationships/image" Target="../media/image4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Relationship Id="rId14" Type="http://schemas.openxmlformats.org/officeDocument/2006/relationships/image" Target="../media/image4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jpeg"/><Relationship Id="rId5" Type="http://schemas.openxmlformats.org/officeDocument/2006/relationships/hyperlink" Target="mailto:andres.meesak@eesti.ee" TargetMode="External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oi.org/10.1002/pip.3189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02/pip.3189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s://scontent-bru2-1.xx.fbcdn.net/l/t31.0-8/15259622_1286443851428976_4089820692764899886_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15753"/>
            <a:ext cx="12191999" cy="8126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0" name="Titre 1"/>
          <p:cNvSpPr>
            <a:spLocks noGrp="1"/>
          </p:cNvSpPr>
          <p:nvPr>
            <p:ph type="ctrTitle"/>
          </p:nvPr>
        </p:nvSpPr>
        <p:spPr>
          <a:xfrm>
            <a:off x="946945" y="257175"/>
            <a:ext cx="7772400" cy="1470025"/>
          </a:xfrm>
        </p:spPr>
        <p:txBody>
          <a:bodyPr>
            <a:normAutofit fontScale="90000"/>
          </a:bodyPr>
          <a:lstStyle/>
          <a:p>
            <a:pPr algn="l"/>
            <a:r>
              <a:rPr lang="et-EE" sz="4000" b="1" dirty="0">
                <a:solidFill>
                  <a:srgbClr val="FFFF00"/>
                </a:solidFill>
              </a:rPr>
              <a:t>Päikeseenergia täna ja homme</a:t>
            </a:r>
            <a:br>
              <a:rPr lang="et-EE" sz="4000" b="1" dirty="0">
                <a:solidFill>
                  <a:srgbClr val="FFFF00"/>
                </a:solidFill>
              </a:rPr>
            </a:br>
            <a:r>
              <a:rPr lang="et-EE" sz="4000" b="1" dirty="0">
                <a:solidFill>
                  <a:srgbClr val="FFFF00"/>
                </a:solidFill>
              </a:rPr>
              <a:t>Riigikogu Keskkonnakomisjon </a:t>
            </a:r>
            <a:br>
              <a:rPr lang="et-EE" sz="4000" b="1" dirty="0">
                <a:solidFill>
                  <a:srgbClr val="FFFF00"/>
                </a:solidFill>
              </a:rPr>
            </a:br>
            <a:r>
              <a:rPr lang="et-EE" sz="4000" b="1" dirty="0">
                <a:solidFill>
                  <a:srgbClr val="FFFF00"/>
                </a:solidFill>
              </a:rPr>
              <a:t>02.12.2019</a:t>
            </a:r>
            <a:endParaRPr lang="fr-CA" sz="4000" b="1" dirty="0">
              <a:solidFill>
                <a:srgbClr val="FFFF00"/>
              </a:solidFill>
            </a:endParaRPr>
          </a:p>
        </p:txBody>
      </p:sp>
      <p:sp>
        <p:nvSpPr>
          <p:cNvPr id="2051" name="Sous-titre 2"/>
          <p:cNvSpPr>
            <a:spLocks noGrp="1"/>
          </p:cNvSpPr>
          <p:nvPr>
            <p:ph type="subTitle" idx="1"/>
          </p:nvPr>
        </p:nvSpPr>
        <p:spPr>
          <a:xfrm>
            <a:off x="637836" y="5357663"/>
            <a:ext cx="5542384" cy="1752600"/>
          </a:xfrm>
        </p:spPr>
        <p:txBody>
          <a:bodyPr/>
          <a:lstStyle/>
          <a:p>
            <a:pPr algn="l"/>
            <a:r>
              <a:rPr lang="et-EE" sz="2800" b="1" dirty="0">
                <a:solidFill>
                  <a:srgbClr val="00B050"/>
                </a:solidFill>
              </a:rPr>
              <a:t>Andres Meesak</a:t>
            </a:r>
          </a:p>
          <a:p>
            <a:pPr algn="l"/>
            <a:r>
              <a:rPr lang="et-EE" sz="2800" b="1" dirty="0">
                <a:solidFill>
                  <a:srgbClr val="00B050"/>
                </a:solidFill>
              </a:rPr>
              <a:t>Eesti Päikeseelektri Assotsiatsioon</a:t>
            </a:r>
          </a:p>
        </p:txBody>
      </p:sp>
    </p:spTree>
    <p:extLst>
      <p:ext uri="{BB962C8B-B14F-4D97-AF65-F5344CB8AC3E}">
        <p14:creationId xmlns:p14="http://schemas.microsoft.com/office/powerpoint/2010/main" val="1815755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72" y="6069564"/>
            <a:ext cx="2001012" cy="697828"/>
          </a:xfrm>
          <a:prstGeom prst="rect">
            <a:avLst/>
          </a:prstGeom>
        </p:spPr>
      </p:pic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330708" y="178752"/>
            <a:ext cx="9912350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t-EE" altLang="et-EE" sz="4000" dirty="0">
                <a:latin typeface="Calibri" panose="020F0502020204030204" pitchFamily="34" charset="0"/>
              </a:rPr>
              <a:t>Päikeseenergeetika Eestis 2020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8488" y="1064934"/>
            <a:ext cx="1212351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sz="2800" dirty="0"/>
              <a:t>- </a:t>
            </a:r>
            <a:r>
              <a:rPr lang="et-EE" sz="2800" b="1" dirty="0"/>
              <a:t>50kW</a:t>
            </a:r>
            <a:r>
              <a:rPr lang="et-EE" sz="2800" dirty="0"/>
              <a:t> päikeseelektrijaamad ja nende kobarad… palju</a:t>
            </a:r>
          </a:p>
          <a:p>
            <a:r>
              <a:rPr lang="et-EE" sz="2800" dirty="0"/>
              <a:t>- Esimesed TE toetuse </a:t>
            </a:r>
            <a:r>
              <a:rPr lang="et-EE" sz="2800" b="1" dirty="0"/>
              <a:t>vähempakkumise</a:t>
            </a:r>
            <a:r>
              <a:rPr lang="et-EE" sz="2800" dirty="0"/>
              <a:t> tulemusel rajatavad päikeseelektrijaamad</a:t>
            </a:r>
          </a:p>
          <a:p>
            <a:r>
              <a:rPr lang="et-EE" sz="2800" dirty="0"/>
              <a:t>- Esimesed </a:t>
            </a:r>
            <a:r>
              <a:rPr lang="et-EE" sz="2800" b="1" dirty="0"/>
              <a:t>turutingimustel</a:t>
            </a:r>
            <a:r>
              <a:rPr lang="et-EE" sz="2800" dirty="0"/>
              <a:t> rajatavad päikeseelektrijaamad</a:t>
            </a:r>
            <a:endParaRPr lang="en-US" sz="2800" dirty="0"/>
          </a:p>
        </p:txBody>
      </p:sp>
      <p:pic>
        <p:nvPicPr>
          <p:cNvPr id="7" name="Pilt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72" y="2616973"/>
            <a:ext cx="5668300" cy="3210560"/>
          </a:xfrm>
          <a:prstGeom prst="rect">
            <a:avLst/>
          </a:prstGeom>
        </p:spPr>
      </p:pic>
      <p:pic>
        <p:nvPicPr>
          <p:cNvPr id="17410" name="Picture 2" descr="Pildiotsingu väo päikeseelektrijaam tulemu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0244" y="2618371"/>
            <a:ext cx="5975128" cy="4043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22768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156972" y="315912"/>
            <a:ext cx="9912350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t-EE" altLang="et-EE" sz="4000" dirty="0">
                <a:latin typeface="Calibri" panose="020F0502020204030204" pitchFamily="34" charset="0"/>
              </a:rPr>
              <a:t>Peamised takistused edasisele kiirele arengule:</a:t>
            </a:r>
          </a:p>
        </p:txBody>
      </p:sp>
      <p:pic>
        <p:nvPicPr>
          <p:cNvPr id="3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597" y="6062984"/>
            <a:ext cx="2001012" cy="69782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28497" y="1552874"/>
            <a:ext cx="11768328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2400" dirty="0"/>
              <a:t>1. </a:t>
            </a:r>
            <a:r>
              <a:rPr lang="et-EE" sz="2400" b="1" dirty="0"/>
              <a:t>Vastuolud</a:t>
            </a:r>
            <a:r>
              <a:rPr lang="et-EE" sz="2400" dirty="0"/>
              <a:t> erinevates seadustes ja riigi erinevate ametkondade </a:t>
            </a:r>
            <a:r>
              <a:rPr lang="et-EE" sz="2400" b="1" dirty="0"/>
              <a:t>prioriteetides</a:t>
            </a:r>
            <a:r>
              <a:rPr lang="et-EE" sz="2400" dirty="0"/>
              <a:t> ja eesmärkides: süsinikuneutraalsus vs. väärtuslike põllumaade kaitse</a:t>
            </a:r>
          </a:p>
          <a:p>
            <a:endParaRPr lang="et-EE" sz="2400" dirty="0"/>
          </a:p>
          <a:p>
            <a:r>
              <a:rPr lang="et-EE" sz="2400" dirty="0"/>
              <a:t>2. Keerukas ja kohmakas </a:t>
            </a:r>
            <a:r>
              <a:rPr lang="et-EE" sz="2400" b="1" dirty="0"/>
              <a:t>loamenetlus </a:t>
            </a:r>
            <a:r>
              <a:rPr lang="et-EE" sz="2400" b="1" dirty="0" err="1"/>
              <a:t>KOV-des</a:t>
            </a:r>
            <a:r>
              <a:rPr lang="et-EE" sz="2400" dirty="0"/>
              <a:t>, erinevate seaduste erinev tõlgendus</a:t>
            </a:r>
          </a:p>
          <a:p>
            <a:r>
              <a:rPr lang="et-EE" sz="2400" dirty="0"/>
              <a:t>	Ehitusseadus</a:t>
            </a:r>
          </a:p>
          <a:p>
            <a:r>
              <a:rPr lang="et-EE" sz="2400" dirty="0"/>
              <a:t>	Planeerimisseadus</a:t>
            </a:r>
          </a:p>
          <a:p>
            <a:endParaRPr lang="et-EE" sz="2400" dirty="0"/>
          </a:p>
          <a:p>
            <a:r>
              <a:rPr lang="et-EE" sz="2400" dirty="0"/>
              <a:t>3. Takistused, kitsendused ja </a:t>
            </a:r>
            <a:r>
              <a:rPr lang="et-EE" sz="2400" b="1" dirty="0"/>
              <a:t>piirangud võrgu liitumistega</a:t>
            </a:r>
            <a:r>
              <a:rPr lang="et-EE" sz="2400" dirty="0"/>
              <a:t>, Elektrilevi aeglane reageerimine</a:t>
            </a:r>
          </a:p>
          <a:p>
            <a:endParaRPr lang="et-EE" dirty="0"/>
          </a:p>
          <a:p>
            <a:endParaRPr lang="et-EE" dirty="0"/>
          </a:p>
          <a:p>
            <a:r>
              <a:rPr lang="et-EE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3847303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Seotud kujut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330" y="1028820"/>
            <a:ext cx="7620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80976" y="226193"/>
            <a:ext cx="9863111" cy="802627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>
              <a:defRPr/>
            </a:pPr>
            <a:r>
              <a:rPr lang="et-EE" sz="3300" dirty="0">
                <a:solidFill>
                  <a:schemeClr val="tx1"/>
                </a:solidFill>
                <a:latin typeface="Calibri" panose="020F0502020204030204" pitchFamily="34" charset="0"/>
              </a:rPr>
              <a:t>Elektriaiamaa</a:t>
            </a:r>
          </a:p>
        </p:txBody>
      </p:sp>
      <p:pic>
        <p:nvPicPr>
          <p:cNvPr id="4" name="Picture 6" descr="Pildiotsingu pv agricultural land tulem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1684" y="627506"/>
            <a:ext cx="4164806" cy="555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04" y="6073829"/>
            <a:ext cx="2001012" cy="697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5130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33312" y="213493"/>
            <a:ext cx="9863111" cy="802627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>
              <a:defRPr/>
            </a:pPr>
            <a:r>
              <a:rPr lang="et-EE" sz="3300" dirty="0">
                <a:solidFill>
                  <a:schemeClr val="tx1"/>
                </a:solidFill>
                <a:latin typeface="Calibri" panose="020F0502020204030204" pitchFamily="34" charset="0"/>
              </a:rPr>
              <a:t>Elektrikarjamaa</a:t>
            </a:r>
          </a:p>
        </p:txBody>
      </p:sp>
      <p:pic>
        <p:nvPicPr>
          <p:cNvPr id="8196" name="Picture 4" descr="Solar, Agriculture, Sheep, PV,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847" y="213493"/>
            <a:ext cx="6199505" cy="4135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04" y="6073829"/>
            <a:ext cx="2001012" cy="697828"/>
          </a:xfrm>
          <a:prstGeom prst="rect">
            <a:avLst/>
          </a:prstGeom>
        </p:spPr>
      </p:pic>
      <p:pic>
        <p:nvPicPr>
          <p:cNvPr id="8200" name="Picture 8" descr="Pildiotsingu pv agricultural land tulemu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01" y="1839101"/>
            <a:ext cx="7375588" cy="3687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Seotud kujuti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989" y="3682999"/>
            <a:ext cx="4424363" cy="294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56513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04" y="6073829"/>
            <a:ext cx="2001012" cy="6978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3742" y="184943"/>
            <a:ext cx="68243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sz="3200" dirty="0"/>
              <a:t>Isiklikud ja kogukondlikud elektrijaamad</a:t>
            </a:r>
          </a:p>
        </p:txBody>
      </p:sp>
      <p:pic>
        <p:nvPicPr>
          <p:cNvPr id="11266" name="Picture 2" descr="Pildiotsingu pv neighbourhood tulemu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742" y="1673935"/>
            <a:ext cx="5166637" cy="349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Pildiotsingu solar pv community tulemu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6467" y="1673935"/>
            <a:ext cx="5829300" cy="349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57276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04" y="6073829"/>
            <a:ext cx="2001012" cy="697828"/>
          </a:xfrm>
          <a:prstGeom prst="rect">
            <a:avLst/>
          </a:prstGeom>
        </p:spPr>
      </p:pic>
      <p:pic>
        <p:nvPicPr>
          <p:cNvPr id="6" name="Pilt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333" y="971857"/>
            <a:ext cx="9333333" cy="4914286"/>
          </a:xfrm>
          <a:prstGeom prst="rect">
            <a:avLst/>
          </a:prstGeom>
        </p:spPr>
      </p:pic>
      <p:sp>
        <p:nvSpPr>
          <p:cNvPr id="7" name="Ristkülik 6"/>
          <p:cNvSpPr/>
          <p:nvPr/>
        </p:nvSpPr>
        <p:spPr>
          <a:xfrm>
            <a:off x="6556744" y="3636335"/>
            <a:ext cx="588335" cy="637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stkülik 8"/>
          <p:cNvSpPr/>
          <p:nvPr/>
        </p:nvSpPr>
        <p:spPr>
          <a:xfrm>
            <a:off x="6503586" y="3788735"/>
            <a:ext cx="588335" cy="637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stkülik 9"/>
          <p:cNvSpPr/>
          <p:nvPr/>
        </p:nvSpPr>
        <p:spPr>
          <a:xfrm>
            <a:off x="6638262" y="3939284"/>
            <a:ext cx="588335" cy="637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stkülik 10"/>
          <p:cNvSpPr/>
          <p:nvPr/>
        </p:nvSpPr>
        <p:spPr>
          <a:xfrm>
            <a:off x="4756299" y="2326680"/>
            <a:ext cx="588335" cy="637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stkülik 11"/>
          <p:cNvSpPr/>
          <p:nvPr/>
        </p:nvSpPr>
        <p:spPr>
          <a:xfrm>
            <a:off x="4699592" y="2518065"/>
            <a:ext cx="588335" cy="637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stkülik 12"/>
          <p:cNvSpPr/>
          <p:nvPr/>
        </p:nvSpPr>
        <p:spPr>
          <a:xfrm>
            <a:off x="4660609" y="2670465"/>
            <a:ext cx="588335" cy="637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stkülik 13"/>
          <p:cNvSpPr/>
          <p:nvPr/>
        </p:nvSpPr>
        <p:spPr>
          <a:xfrm>
            <a:off x="4600360" y="2822865"/>
            <a:ext cx="588335" cy="637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373742" y="184943"/>
            <a:ext cx="68243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sz="3200" dirty="0"/>
              <a:t>Isiklikud ja kogukondlikud elektrijaamad</a:t>
            </a:r>
          </a:p>
        </p:txBody>
      </p:sp>
    </p:spTree>
    <p:extLst>
      <p:ext uri="{BB962C8B-B14F-4D97-AF65-F5344CB8AC3E}">
        <p14:creationId xmlns:p14="http://schemas.microsoft.com/office/powerpoint/2010/main" val="9601938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72" y="6069564"/>
            <a:ext cx="2001012" cy="697828"/>
          </a:xfrm>
          <a:prstGeom prst="rect">
            <a:avLst/>
          </a:prstGeom>
        </p:spPr>
      </p:pic>
      <p:pic>
        <p:nvPicPr>
          <p:cNvPr id="9218" name="Picture 2" descr="http://www.taastuvenergia.ee/wp-content/uploads/2016/05/paikeselektrijaam-coop-mw-3-1024x76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8489" y="3837717"/>
            <a:ext cx="3441015" cy="2580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s://i1.wp.com/omniva.info/wp-content/uploads/2018/08/DJI_0141.jpg?fit=840%2C629&amp;ssl=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304" y="2587566"/>
            <a:ext cx="3799737" cy="2845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Pildiotsingu coop päikeseelektrijaam tulemu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8405" y="269527"/>
            <a:ext cx="3887035" cy="2915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80877" y="342601"/>
            <a:ext cx="62151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sz="3600" dirty="0"/>
              <a:t>Ettevõtete päikeseelektrijaamad</a:t>
            </a:r>
            <a:endParaRPr lang="en-US" sz="3600" dirty="0"/>
          </a:p>
        </p:txBody>
      </p:sp>
      <p:pic>
        <p:nvPicPr>
          <p:cNvPr id="1026" name="Picture 2" descr="Pildiotsingu omniva logo tulemu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787" y="1401372"/>
            <a:ext cx="1093197" cy="1098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eotud kujuti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9255" y="6069564"/>
            <a:ext cx="1349745" cy="348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ildiotsingu sõpruse ärimaja logo tulemus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81" b="45675"/>
          <a:stretch/>
        </p:blipFill>
        <p:spPr bwMode="auto">
          <a:xfrm>
            <a:off x="7838945" y="3065931"/>
            <a:ext cx="4225039" cy="522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79654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Rühm 5"/>
          <p:cNvGrpSpPr/>
          <p:nvPr/>
        </p:nvGrpSpPr>
        <p:grpSpPr>
          <a:xfrm>
            <a:off x="217708" y="131194"/>
            <a:ext cx="11796114" cy="6628427"/>
            <a:chOff x="217708" y="131194"/>
            <a:chExt cx="11796114" cy="6628427"/>
          </a:xfrm>
        </p:grpSpPr>
        <p:sp>
          <p:nvSpPr>
            <p:cNvPr id="4" name="Rectangle 3"/>
            <p:cNvSpPr/>
            <p:nvPr/>
          </p:nvSpPr>
          <p:spPr>
            <a:xfrm>
              <a:off x="217708" y="330961"/>
              <a:ext cx="6620851" cy="9541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t-EE" sz="2800" dirty="0"/>
                <a:t>Ida-Viru põlevkivikarjäärid - pindala </a:t>
              </a:r>
              <a:r>
                <a:rPr lang="et-EE" sz="2800" b="1" dirty="0"/>
                <a:t>139 km²</a:t>
              </a:r>
            </a:p>
            <a:p>
              <a:endParaRPr lang="et-EE" sz="2800" dirty="0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43229" y="131194"/>
              <a:ext cx="2001012" cy="697828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708" y="1553648"/>
              <a:ext cx="10058400" cy="5205973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/>
            <a:srcRect l="55188" t="18994" r="24930" b="66667"/>
            <a:stretch/>
          </p:blipFill>
          <p:spPr>
            <a:xfrm>
              <a:off x="386118" y="5609584"/>
              <a:ext cx="2424023" cy="983411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217708" y="933236"/>
              <a:ext cx="117961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t-EE" dirty="0"/>
                <a:t>KOGU Eesti AASTANE elektritarve 7,7 </a:t>
              </a:r>
              <a:r>
                <a:rPr lang="et-EE" dirty="0" err="1"/>
                <a:t>Twh</a:t>
              </a:r>
              <a:r>
                <a:rPr lang="et-EE" dirty="0"/>
                <a:t>, selle tootmiseks PV jaamas oleks tarvis 7700MW võimsust, mis hõlvaks ~ </a:t>
              </a:r>
              <a:r>
                <a:rPr lang="et-EE" b="1" dirty="0"/>
                <a:t>115 km²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043523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64" y="117348"/>
            <a:ext cx="6641592" cy="227080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386" y="3162950"/>
            <a:ext cx="3730752" cy="5415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364" y="2450234"/>
            <a:ext cx="1847088" cy="1119336"/>
          </a:xfrm>
          <a:prstGeom prst="rect">
            <a:avLst/>
          </a:prstGeom>
        </p:spPr>
      </p:pic>
      <p:pic>
        <p:nvPicPr>
          <p:cNvPr id="7170" name="Picture 2" descr="Pildiotsingu energiapartner logo tulemu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7754" y="3366700"/>
            <a:ext cx="2962154" cy="1841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ttp://www.energiamess.ee/images/parem-veerg/solar4you-215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4023" y="1685679"/>
            <a:ext cx="2576832" cy="107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http://market.ecosummit.net/logos/270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5964" y="3960465"/>
            <a:ext cx="1772949" cy="1248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4" name="Picture 16" descr="https://www.upload.ee/image/2881754/220-Energia-logo_1_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436" y="2244283"/>
            <a:ext cx="1899540" cy="1266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8" name="Picture 20" descr="Pildiotsingu solarest logo tulemus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7580" y="5183102"/>
            <a:ext cx="2622453" cy="1477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92" name="Picture 24" descr="http://helioest.ee/uploads/images/logo_sloganiga_thumb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3998" y="5445718"/>
            <a:ext cx="2943225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1"/>
          <a:srcRect l="15953" t="30837" r="59398" b="25654"/>
          <a:stretch/>
        </p:blipFill>
        <p:spPr>
          <a:xfrm>
            <a:off x="7047297" y="4060127"/>
            <a:ext cx="1499437" cy="14887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313" y="5039892"/>
            <a:ext cx="3105695" cy="8116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7495" y="435599"/>
            <a:ext cx="4023360" cy="7589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910" y="2359875"/>
            <a:ext cx="2863648" cy="964841"/>
          </a:xfrm>
          <a:prstGeom prst="rect">
            <a:avLst/>
          </a:prstGeom>
        </p:spPr>
      </p:pic>
      <p:pic>
        <p:nvPicPr>
          <p:cNvPr id="9218" name="Picture 2" descr="http://media.voog.com/0000/0038/1237/photos/Screen%20Shot%202015-11-18%20at%2020.32.53_block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801" y="3510643"/>
            <a:ext cx="2383518" cy="1001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18341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1"/>
          <p:cNvSpPr>
            <a:spLocks noChangeArrowheads="1"/>
          </p:cNvSpPr>
          <p:nvPr/>
        </p:nvSpPr>
        <p:spPr bwMode="auto">
          <a:xfrm>
            <a:off x="2732873" y="1751367"/>
            <a:ext cx="6288088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t-EE" sz="2400">
                <a:latin typeface="Calibri" panose="020F0502020204030204" pitchFamily="34" charset="0"/>
              </a:rPr>
              <a:t>“I’d put my money on the sun and solar energy. What a source of power! I hope we don’t have to wait until oil and coal run out before we tackle that.” </a:t>
            </a:r>
            <a:endParaRPr lang="et-EE" altLang="et-EE" sz="2400">
              <a:latin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t-EE" sz="2400">
                <a:latin typeface="Calibri" panose="020F0502020204030204" pitchFamily="34" charset="0"/>
              </a:rPr>
              <a:t>Thomas </a:t>
            </a:r>
            <a:r>
              <a:rPr lang="et-EE" altLang="et-EE" sz="2400">
                <a:latin typeface="Calibri" panose="020F0502020204030204" pitchFamily="34" charset="0"/>
              </a:rPr>
              <a:t>A. </a:t>
            </a:r>
            <a:r>
              <a:rPr lang="en-US" altLang="et-EE" sz="2400">
                <a:latin typeface="Calibri" panose="020F0502020204030204" pitchFamily="34" charset="0"/>
              </a:rPr>
              <a:t>Edison, 1931</a:t>
            </a:r>
            <a:endParaRPr lang="et-EE" altLang="et-EE" sz="2400">
              <a:latin typeface="Calibri" panose="020F0502020204030204" pitchFamily="34" charset="0"/>
            </a:endParaRPr>
          </a:p>
        </p:txBody>
      </p:sp>
      <p:pic>
        <p:nvPicPr>
          <p:cNvPr id="4403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3036" y="3280130"/>
            <a:ext cx="1985962" cy="50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6" name="Picture 4" descr="http://dafilmschool.in/wp-content/uploads/2013/07/79847-004-186AC6B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023" y="1632305"/>
            <a:ext cx="1652588" cy="210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66349" y="4050068"/>
            <a:ext cx="2042547" cy="71558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t-EE" sz="4050" b="1" dirty="0"/>
              <a:t>TÄNAN!</a:t>
            </a:r>
            <a:endParaRPr lang="et-EE" b="1" dirty="0"/>
          </a:p>
        </p:txBody>
      </p:sp>
      <p:sp>
        <p:nvSpPr>
          <p:cNvPr id="44038" name="TextBox 4"/>
          <p:cNvSpPr txBox="1">
            <a:spLocks noChangeArrowheads="1"/>
          </p:cNvSpPr>
          <p:nvPr/>
        </p:nvSpPr>
        <p:spPr bwMode="auto">
          <a:xfrm>
            <a:off x="3620287" y="4770793"/>
            <a:ext cx="28035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t-EE" altLang="et-EE" sz="1800" dirty="0">
                <a:hlinkClick r:id="rId5"/>
              </a:rPr>
              <a:t>andres.meesak@eesti.ee</a:t>
            </a:r>
            <a:endParaRPr lang="et-EE" altLang="et-EE" sz="1800" dirty="0"/>
          </a:p>
          <a:p>
            <a:pPr algn="ctr">
              <a:spcBef>
                <a:spcPct val="0"/>
              </a:spcBef>
              <a:buFontTx/>
              <a:buNone/>
            </a:pPr>
            <a:r>
              <a:rPr lang="et-EE" altLang="et-EE" sz="1800" dirty="0"/>
              <a:t>Tel: +3725014711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0056" y="265232"/>
            <a:ext cx="2001012" cy="697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3618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lt 8"/>
          <p:cNvPicPr>
            <a:picLocks noChangeAspect="1"/>
          </p:cNvPicPr>
          <p:nvPr/>
        </p:nvPicPr>
        <p:blipFill rotWithShape="1">
          <a:blip r:embed="rId3"/>
          <a:srcRect l="10379" t="23411" r="9564" b="5891"/>
          <a:stretch/>
        </p:blipFill>
        <p:spPr>
          <a:xfrm>
            <a:off x="404033" y="1415485"/>
            <a:ext cx="9760689" cy="484844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17708" y="218498"/>
            <a:ext cx="91331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t-EE" sz="2800" dirty="0"/>
              <a:t>Toodetava elektri omahinna dünaamika  2009 – 19 (</a:t>
            </a:r>
            <a:r>
              <a:rPr lang="et-EE" sz="2800" dirty="0" err="1"/>
              <a:t>Lazard</a:t>
            </a:r>
            <a:r>
              <a:rPr lang="et-EE" sz="2800" dirty="0"/>
              <a:t>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3229" y="131194"/>
            <a:ext cx="2001012" cy="69782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633241" y="6263932"/>
            <a:ext cx="1311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dirty="0" err="1"/>
              <a:t>Lazard</a:t>
            </a:r>
            <a:r>
              <a:rPr lang="et-EE" dirty="0"/>
              <a:t> 2019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895911" y="2174240"/>
            <a:ext cx="7340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b="1" dirty="0">
                <a:solidFill>
                  <a:srgbClr val="FF0000"/>
                </a:solidFill>
              </a:rPr>
              <a:t>Päikeseelektri tootmise omahind on alanenud 89% viimase 10 aasta jooksul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Ovaal 6"/>
          <p:cNvSpPr/>
          <p:nvPr/>
        </p:nvSpPr>
        <p:spPr>
          <a:xfrm>
            <a:off x="921654" y="1645920"/>
            <a:ext cx="609600" cy="52832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al 7"/>
          <p:cNvSpPr/>
          <p:nvPr/>
        </p:nvSpPr>
        <p:spPr>
          <a:xfrm>
            <a:off x="8626718" y="5163645"/>
            <a:ext cx="609600" cy="52832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7169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0281" y="210887"/>
            <a:ext cx="105010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t-EE" sz="2800" dirty="0"/>
              <a:t>Päikeseelektri omahinna dünaamika 2009 – 18</a:t>
            </a:r>
            <a:endParaRPr lang="et-E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8629" y="5968618"/>
            <a:ext cx="2001012" cy="69782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0521" y="6323893"/>
            <a:ext cx="1311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dirty="0" err="1"/>
              <a:t>Lazard</a:t>
            </a:r>
            <a:r>
              <a:rPr lang="et-EE" dirty="0"/>
              <a:t> 2019</a:t>
            </a:r>
            <a:endParaRPr lang="en-US" dirty="0"/>
          </a:p>
        </p:txBody>
      </p:sp>
      <p:pic>
        <p:nvPicPr>
          <p:cNvPr id="7" name="Pilt 6"/>
          <p:cNvPicPr>
            <a:picLocks noChangeAspect="1"/>
          </p:cNvPicPr>
          <p:nvPr/>
        </p:nvPicPr>
        <p:blipFill rotWithShape="1">
          <a:blip r:embed="rId3"/>
          <a:srcRect l="28417" t="19703" r="20166" b="11407"/>
          <a:stretch/>
        </p:blipFill>
        <p:spPr>
          <a:xfrm>
            <a:off x="5608320" y="1022159"/>
            <a:ext cx="6268720" cy="47244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137401" y="5723001"/>
            <a:ext cx="2101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dirty="0" err="1"/>
              <a:t>BloombergNEF</a:t>
            </a:r>
            <a:r>
              <a:rPr lang="et-EE" dirty="0"/>
              <a:t> 2018</a:t>
            </a:r>
            <a:endParaRPr lang="en-US" dirty="0"/>
          </a:p>
        </p:txBody>
      </p:sp>
      <p:pic>
        <p:nvPicPr>
          <p:cNvPr id="6" name="Pilt 5"/>
          <p:cNvPicPr>
            <a:picLocks noChangeAspect="1"/>
          </p:cNvPicPr>
          <p:nvPr/>
        </p:nvPicPr>
        <p:blipFill rotWithShape="1">
          <a:blip r:embed="rId4"/>
          <a:srcRect l="50146" t="23412" r="10785" b="7286"/>
          <a:stretch/>
        </p:blipFill>
        <p:spPr>
          <a:xfrm>
            <a:off x="350521" y="1215864"/>
            <a:ext cx="4763387" cy="475275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466974" y="2738028"/>
            <a:ext cx="336232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t-EE" dirty="0"/>
              <a:t>PV tootmise omahind Eestis 2019</a:t>
            </a:r>
          </a:p>
          <a:p>
            <a:pPr algn="r"/>
            <a:r>
              <a:rPr lang="et-EE" sz="3200" b="1" dirty="0">
                <a:solidFill>
                  <a:srgbClr val="FF0000"/>
                </a:solidFill>
              </a:rPr>
              <a:t>45-55€/MWh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3262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72" y="6069564"/>
            <a:ext cx="2001012" cy="697828"/>
          </a:xfrm>
          <a:prstGeom prst="rect">
            <a:avLst/>
          </a:prstGeom>
        </p:spPr>
      </p:pic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156972" y="315912"/>
            <a:ext cx="11913108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t-EE" altLang="et-EE" sz="3600" dirty="0">
                <a:latin typeface="Calibri" panose="020F0502020204030204" pitchFamily="34" charset="0"/>
              </a:rPr>
              <a:t>Päikeseenergia tootmise omahind 2050 perspektiivis</a:t>
            </a:r>
          </a:p>
        </p:txBody>
      </p:sp>
      <p:pic>
        <p:nvPicPr>
          <p:cNvPr id="7" name="Picture 2" descr="pip3189-fig-0009-m-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5900" y="2879902"/>
            <a:ext cx="899160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99847" y="1125576"/>
            <a:ext cx="278544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dirty="0"/>
              <a:t>2019 </a:t>
            </a:r>
            <a:r>
              <a:rPr lang="et-EE" dirty="0" err="1"/>
              <a:t>ühisuurimus</a:t>
            </a:r>
            <a:r>
              <a:rPr lang="et-EE" dirty="0"/>
              <a:t>:</a:t>
            </a:r>
          </a:p>
          <a:p>
            <a:r>
              <a:rPr lang="en-US" dirty="0" err="1"/>
              <a:t>Fortum</a:t>
            </a:r>
            <a:r>
              <a:rPr lang="en-US" dirty="0"/>
              <a:t> Growth Oy</a:t>
            </a:r>
            <a:r>
              <a:rPr lang="et-EE" dirty="0"/>
              <a:t> (Soome)</a:t>
            </a:r>
          </a:p>
          <a:p>
            <a:r>
              <a:rPr lang="en-US" dirty="0"/>
              <a:t>Becquerel Institute </a:t>
            </a:r>
            <a:r>
              <a:rPr lang="et-EE" dirty="0"/>
              <a:t>(Belgia)</a:t>
            </a:r>
          </a:p>
          <a:p>
            <a:r>
              <a:rPr lang="en-US" dirty="0"/>
              <a:t>LUT University </a:t>
            </a:r>
            <a:r>
              <a:rPr lang="et-EE" dirty="0"/>
              <a:t>(Soome)</a:t>
            </a:r>
          </a:p>
          <a:p>
            <a:r>
              <a:rPr lang="en-US" dirty="0" err="1"/>
              <a:t>Eurac</a:t>
            </a:r>
            <a:r>
              <a:rPr lang="en-US" dirty="0"/>
              <a:t> Research</a:t>
            </a:r>
            <a:r>
              <a:rPr lang="et-EE" dirty="0"/>
              <a:t> (Itaalia)</a:t>
            </a:r>
          </a:p>
          <a:p>
            <a:r>
              <a:rPr lang="en-US" dirty="0" err="1"/>
              <a:t>Tecnalia</a:t>
            </a:r>
            <a:r>
              <a:rPr lang="et-EE" dirty="0"/>
              <a:t> (Hispaania)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362641" y="1220826"/>
            <a:ext cx="838485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sz="2800" b="1" dirty="0">
                <a:solidFill>
                  <a:srgbClr val="FF0000"/>
                </a:solidFill>
              </a:rPr>
              <a:t>Päikeseelektri tootmise omahind jõuab Euroopas 2050 </a:t>
            </a:r>
          </a:p>
          <a:p>
            <a:r>
              <a:rPr lang="et-EE" sz="2800" b="1" dirty="0">
                <a:solidFill>
                  <a:srgbClr val="FF0000"/>
                </a:solidFill>
              </a:rPr>
              <a:t>a.-</a:t>
            </a:r>
            <a:r>
              <a:rPr lang="et-EE" sz="2800" b="1" dirty="0" err="1">
                <a:solidFill>
                  <a:srgbClr val="FF0000"/>
                </a:solidFill>
              </a:rPr>
              <a:t>ks</a:t>
            </a:r>
            <a:r>
              <a:rPr lang="et-EE" sz="2800" b="1" dirty="0">
                <a:solidFill>
                  <a:srgbClr val="FF0000"/>
                </a:solidFill>
              </a:rPr>
              <a:t> vahemikku 9 – 15€/MWh, muutudes olenemata</a:t>
            </a:r>
          </a:p>
          <a:p>
            <a:r>
              <a:rPr lang="et-EE" sz="2800" b="1" dirty="0">
                <a:solidFill>
                  <a:srgbClr val="FF0000"/>
                </a:solidFill>
              </a:rPr>
              <a:t>asukohast, odavaimaks elektritootmise tehnoloogiaks.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5" name="Ristkülik 4"/>
          <p:cNvSpPr/>
          <p:nvPr/>
        </p:nvSpPr>
        <p:spPr>
          <a:xfrm>
            <a:off x="9149038" y="6398060"/>
            <a:ext cx="27638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767676"/>
                </a:solidFill>
                <a:latin typeface="Open Sans"/>
              </a:rPr>
              <a:t> </a:t>
            </a:r>
            <a:r>
              <a:rPr lang="en-US" sz="1400" dirty="0">
                <a:solidFill>
                  <a:srgbClr val="005274"/>
                </a:solidFill>
                <a:latin typeface="Open Sans"/>
                <a:hlinkClick r:id="rId4"/>
              </a:rPr>
              <a:t>https://doi.org/10.1002/pip.3189</a:t>
            </a:r>
            <a:endParaRPr lang="en-US" i="0" dirty="0">
              <a:solidFill>
                <a:srgbClr val="767676"/>
              </a:solidFill>
              <a:effectLst/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6016289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72" y="6069564"/>
            <a:ext cx="2001012" cy="697828"/>
          </a:xfrm>
          <a:prstGeom prst="rect">
            <a:avLst/>
          </a:prstGeom>
        </p:spPr>
      </p:pic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156972" y="315912"/>
            <a:ext cx="11913108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t-EE" altLang="et-EE" sz="3600" dirty="0">
                <a:latin typeface="Calibri" panose="020F0502020204030204" pitchFamily="34" charset="0"/>
              </a:rPr>
              <a:t>Päikeseenergia + salvestuse omahind 2050 perspektiivis</a:t>
            </a:r>
          </a:p>
        </p:txBody>
      </p:sp>
      <p:sp>
        <p:nvSpPr>
          <p:cNvPr id="5" name="Ristkülik 4"/>
          <p:cNvSpPr/>
          <p:nvPr/>
        </p:nvSpPr>
        <p:spPr>
          <a:xfrm>
            <a:off x="9149038" y="6398060"/>
            <a:ext cx="27638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767676"/>
                </a:solidFill>
                <a:latin typeface="Open Sans"/>
              </a:rPr>
              <a:t> </a:t>
            </a:r>
            <a:r>
              <a:rPr lang="en-US" sz="1400" dirty="0">
                <a:solidFill>
                  <a:srgbClr val="005274"/>
                </a:solidFill>
                <a:latin typeface="Open Sans"/>
                <a:hlinkClick r:id="rId3"/>
              </a:rPr>
              <a:t>https://doi.org/10.1002/pip.3189</a:t>
            </a:r>
            <a:endParaRPr lang="en-US" i="0" dirty="0">
              <a:solidFill>
                <a:srgbClr val="767676"/>
              </a:solidFill>
              <a:effectLst/>
              <a:latin typeface="Open Sans"/>
            </a:endParaRPr>
          </a:p>
        </p:txBody>
      </p:sp>
      <p:pic>
        <p:nvPicPr>
          <p:cNvPr id="2050" name="Picture 2" descr="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405" y="1313076"/>
            <a:ext cx="10495189" cy="441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05224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 descr="https://lh6.googleusercontent.com/cwJx9NjMQLeOHw9iBf7RoZwmVXgx7FWoQ53G37nUsSpu1ebnPfWHV2-ttIj1lapqov7qKH2r0PqMy8UXlbi6HmLNxyD_KuvK6X5LJLmN-THNnAzsEkFhsFhd_LTjBriIJc4zU2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6536" y="1883440"/>
            <a:ext cx="4324586" cy="2518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extBox 3"/>
          <p:cNvSpPr txBox="1">
            <a:spLocks noChangeArrowheads="1"/>
          </p:cNvSpPr>
          <p:nvPr/>
        </p:nvSpPr>
        <p:spPr bwMode="auto">
          <a:xfrm>
            <a:off x="559054" y="260353"/>
            <a:ext cx="1070036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t-EE" altLang="et-EE" sz="2800" dirty="0">
                <a:solidFill>
                  <a:srgbClr val="000000"/>
                </a:solidFill>
              </a:rPr>
              <a:t>Euroopa Liidu </a:t>
            </a:r>
            <a:r>
              <a:rPr lang="et-EE" altLang="et-EE" sz="2800" b="1" dirty="0">
                <a:solidFill>
                  <a:srgbClr val="000000"/>
                </a:solidFill>
              </a:rPr>
              <a:t>Hoonete energiatõhususe direktiiv </a:t>
            </a:r>
            <a:r>
              <a:rPr lang="et-EE" altLang="et-EE" sz="2800" dirty="0">
                <a:solidFill>
                  <a:srgbClr val="000000"/>
                </a:solidFill>
              </a:rPr>
              <a:t>(</a:t>
            </a:r>
            <a:r>
              <a:rPr lang="et-EE" altLang="et-EE" sz="2800" b="1" dirty="0">
                <a:solidFill>
                  <a:srgbClr val="000000"/>
                </a:solidFill>
              </a:rPr>
              <a:t>2010/31/EL</a:t>
            </a:r>
            <a:r>
              <a:rPr lang="et-EE" altLang="et-EE" sz="2800" dirty="0">
                <a:solidFill>
                  <a:srgbClr val="000000"/>
                </a:solidFill>
              </a:rPr>
              <a:t>):</a:t>
            </a:r>
          </a:p>
        </p:txBody>
      </p:sp>
      <p:sp>
        <p:nvSpPr>
          <p:cNvPr id="20484" name="Rectangle 1"/>
          <p:cNvSpPr>
            <a:spLocks noChangeArrowheads="1"/>
          </p:cNvSpPr>
          <p:nvPr/>
        </p:nvSpPr>
        <p:spPr bwMode="auto">
          <a:xfrm>
            <a:off x="8256208" y="2088544"/>
            <a:ext cx="3313113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t-EE" altLang="et-EE" sz="1800" b="1" dirty="0">
                <a:solidFill>
                  <a:srgbClr val="000000"/>
                </a:solidFill>
              </a:rPr>
              <a:t>01.01.2019 </a:t>
            </a:r>
            <a:r>
              <a:rPr lang="et-EE" altLang="et-EE" sz="1800" dirty="0">
                <a:solidFill>
                  <a:srgbClr val="000000"/>
                </a:solidFill>
              </a:rPr>
              <a:t>kõik riigi poolt kasutatavad uusehitised</a:t>
            </a:r>
          </a:p>
          <a:p>
            <a:pPr>
              <a:spcBef>
                <a:spcPct val="0"/>
              </a:spcBef>
              <a:buFontTx/>
              <a:buNone/>
            </a:pPr>
            <a:endParaRPr lang="et-EE" altLang="et-EE" sz="1800" dirty="0">
              <a:solidFill>
                <a:srgbClr val="000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t-EE" altLang="et-EE" sz="1800" b="1" dirty="0">
                <a:solidFill>
                  <a:srgbClr val="000000"/>
                </a:solidFill>
              </a:rPr>
              <a:t>01.01.2021 </a:t>
            </a:r>
            <a:r>
              <a:rPr lang="et-EE" altLang="et-EE" sz="1800" dirty="0">
                <a:solidFill>
                  <a:srgbClr val="000000"/>
                </a:solidFill>
              </a:rPr>
              <a:t>KÕIK uusehitised</a:t>
            </a:r>
          </a:p>
          <a:p>
            <a:pPr>
              <a:spcBef>
                <a:spcPct val="0"/>
              </a:spcBef>
              <a:buFontTx/>
              <a:buNone/>
            </a:pPr>
            <a:endParaRPr lang="et-EE" altLang="et-EE" sz="1800" dirty="0">
              <a:solidFill>
                <a:srgbClr val="000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t-EE" altLang="et-EE" sz="1800" b="1" dirty="0">
                <a:solidFill>
                  <a:srgbClr val="000000"/>
                </a:solidFill>
              </a:rPr>
              <a:t>KAS LIGINULL VÕI NULLENERGIA HOONED</a:t>
            </a:r>
            <a:endParaRPr lang="et-EE" altLang="et-EE" sz="1800" b="1" dirty="0"/>
          </a:p>
        </p:txBody>
      </p:sp>
      <p:sp>
        <p:nvSpPr>
          <p:cNvPr id="3" name="Rounded Rectangle 2"/>
          <p:cNvSpPr/>
          <p:nvPr/>
        </p:nvSpPr>
        <p:spPr>
          <a:xfrm>
            <a:off x="4512884" y="5848877"/>
            <a:ext cx="7056437" cy="7191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t-EE" b="1" dirty="0">
                <a:solidFill>
                  <a:schemeClr val="bg2">
                    <a:lumMod val="10000"/>
                  </a:schemeClr>
                </a:solidFill>
              </a:rPr>
              <a:t>Alates 2021 lisandub aastas ~ 25MW tootmisvõimsust uusehitiste näol, mis toodavad aastas ~ 20-25 GWh elektrit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72" y="6069564"/>
            <a:ext cx="2001012" cy="697828"/>
          </a:xfrm>
          <a:prstGeom prst="rect">
            <a:avLst/>
          </a:prstGeom>
        </p:spPr>
      </p:pic>
      <p:pic>
        <p:nvPicPr>
          <p:cNvPr id="9" name="Picture 1"/>
          <p:cNvPicPr/>
          <p:nvPr/>
        </p:nvPicPr>
        <p:blipFill>
          <a:blip r:embed="rId4"/>
          <a:stretch>
            <a:fillRect/>
          </a:stretch>
        </p:blipFill>
        <p:spPr>
          <a:xfrm>
            <a:off x="559054" y="1883440"/>
            <a:ext cx="3527482" cy="2441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65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/>
          <p:nvPr/>
        </p:nvSpPr>
        <p:spPr>
          <a:xfrm>
            <a:off x="217708" y="330961"/>
            <a:ext cx="6940298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t-EE" sz="2800" dirty="0"/>
              <a:t>Hoonete potentsiaal päikeseelektri tootmiseks</a:t>
            </a:r>
            <a:endParaRPr lang="et-EE" sz="2800" b="1" dirty="0"/>
          </a:p>
          <a:p>
            <a:endParaRPr lang="et-EE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505935" y="1142193"/>
            <a:ext cx="4205767" cy="53553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b="1" dirty="0"/>
              <a:t>Saksa ECOFYS uuring:</a:t>
            </a:r>
          </a:p>
          <a:p>
            <a:r>
              <a:rPr lang="et-EE" dirty="0"/>
              <a:t>Katuste potentsiaal 21m² inimese kohta</a:t>
            </a:r>
          </a:p>
          <a:p>
            <a:r>
              <a:rPr lang="et-EE" dirty="0"/>
              <a:t>Fassaadide potentsiaal 7m² inimese kohta</a:t>
            </a:r>
          </a:p>
          <a:p>
            <a:endParaRPr lang="et-EE" dirty="0"/>
          </a:p>
          <a:p>
            <a:r>
              <a:rPr lang="et-EE" b="1" dirty="0"/>
              <a:t>EESTISSE ülekandes teeks see:</a:t>
            </a:r>
          </a:p>
          <a:p>
            <a:endParaRPr lang="et-EE" dirty="0"/>
          </a:p>
          <a:p>
            <a:r>
              <a:rPr lang="et-EE" dirty="0"/>
              <a:t>27,3km² katuseid</a:t>
            </a:r>
          </a:p>
          <a:p>
            <a:r>
              <a:rPr lang="et-EE" dirty="0"/>
              <a:t>9,1km² fassaade</a:t>
            </a:r>
          </a:p>
          <a:p>
            <a:endParaRPr lang="et-EE" dirty="0"/>
          </a:p>
          <a:p>
            <a:r>
              <a:rPr lang="et-EE" b="1" dirty="0"/>
              <a:t>KOKKU 36,4 km² pinda</a:t>
            </a:r>
          </a:p>
          <a:p>
            <a:endParaRPr lang="et-EE" dirty="0"/>
          </a:p>
          <a:p>
            <a:r>
              <a:rPr lang="et-EE" dirty="0"/>
              <a:t>Sellele mahuks ca. 7,2…7,3 miljonit paneeli</a:t>
            </a:r>
          </a:p>
          <a:p>
            <a:endParaRPr lang="et-EE" dirty="0"/>
          </a:p>
          <a:p>
            <a:r>
              <a:rPr lang="et-EE" b="1" dirty="0">
                <a:solidFill>
                  <a:srgbClr val="FF0000"/>
                </a:solidFill>
              </a:rPr>
              <a:t>Koguvõimsus ca. 2,2GW </a:t>
            </a:r>
          </a:p>
          <a:p>
            <a:r>
              <a:rPr lang="et-EE" b="1" dirty="0">
                <a:solidFill>
                  <a:srgbClr val="FF0000"/>
                </a:solidFill>
              </a:rPr>
              <a:t>Aastane elektritoodang ca. 1,8TWh/a</a:t>
            </a:r>
          </a:p>
          <a:p>
            <a:endParaRPr lang="et-EE" b="1" dirty="0">
              <a:solidFill>
                <a:srgbClr val="FF0000"/>
              </a:solidFill>
            </a:endParaRPr>
          </a:p>
          <a:p>
            <a:r>
              <a:rPr lang="et-EE" b="1" dirty="0">
                <a:solidFill>
                  <a:srgbClr val="FF0000"/>
                </a:solidFill>
              </a:rPr>
              <a:t>= 23% tänasest elektritarbimisest</a:t>
            </a:r>
          </a:p>
          <a:p>
            <a:endParaRPr lang="et-EE" dirty="0"/>
          </a:p>
          <a:p>
            <a:endParaRPr lang="en-US" dirty="0"/>
          </a:p>
        </p:txBody>
      </p:sp>
      <p:pic>
        <p:nvPicPr>
          <p:cNvPr id="10242" name="Picture 2" descr="Pildiotsingu solar city tulem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9788" y="1142193"/>
            <a:ext cx="6753225" cy="2901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72" y="6069564"/>
            <a:ext cx="2001012" cy="69782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060665" y="4564528"/>
            <a:ext cx="623709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dirty="0"/>
              <a:t>Hoonefondi uuenemise tempo ca. </a:t>
            </a:r>
            <a:r>
              <a:rPr lang="et-EE" b="1" dirty="0">
                <a:solidFill>
                  <a:srgbClr val="FF0000"/>
                </a:solidFill>
              </a:rPr>
              <a:t>1% aastas</a:t>
            </a:r>
            <a:r>
              <a:rPr lang="et-EE" dirty="0"/>
              <a:t>!</a:t>
            </a:r>
          </a:p>
          <a:p>
            <a:endParaRPr lang="et-EE" dirty="0"/>
          </a:p>
          <a:p>
            <a:r>
              <a:rPr lang="et-EE" dirty="0"/>
              <a:t>Loomuliku hoonefondi uuenemise tempoga võtab kõigi sobivate </a:t>
            </a:r>
          </a:p>
          <a:p>
            <a:r>
              <a:rPr lang="et-EE" dirty="0"/>
              <a:t>hoonete pindade kasutuselevõtuks </a:t>
            </a:r>
            <a:r>
              <a:rPr lang="et-EE" b="1" dirty="0">
                <a:solidFill>
                  <a:srgbClr val="FF0000"/>
                </a:solidFill>
              </a:rPr>
              <a:t>90 …  100 aastat</a:t>
            </a:r>
            <a:r>
              <a:rPr lang="et-EE" dirty="0"/>
              <a:t>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46006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Diagramm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90061048"/>
              </p:ext>
            </p:extLst>
          </p:nvPr>
        </p:nvGraphicFramePr>
        <p:xfrm>
          <a:off x="5861304" y="1073919"/>
          <a:ext cx="6330696" cy="33541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597" y="6062984"/>
            <a:ext cx="2001012" cy="697828"/>
          </a:xfrm>
          <a:prstGeom prst="rect">
            <a:avLst/>
          </a:prstGeom>
        </p:spPr>
      </p:pic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442722" y="222049"/>
            <a:ext cx="9912350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t-EE" altLang="et-EE" sz="4000" dirty="0">
                <a:latin typeface="Calibri" panose="020F0502020204030204" pitchFamily="34" charset="0"/>
              </a:rPr>
              <a:t>Päikeseenergeetika Eestis 2019…25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21894" y="1139550"/>
            <a:ext cx="4891211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t-EE" dirty="0"/>
              <a:t>Installeeritud koguvõimsus 2019 ca. 110MW</a:t>
            </a:r>
          </a:p>
          <a:p>
            <a:pPr marL="285750" indent="-285750">
              <a:buFontTx/>
              <a:buChar char="-"/>
            </a:pPr>
            <a:r>
              <a:rPr lang="et-EE" dirty="0"/>
              <a:t>Paigaldatud 2018 ca. 90MW</a:t>
            </a:r>
          </a:p>
          <a:p>
            <a:pPr marL="285750" indent="-285750">
              <a:buFontTx/>
              <a:buChar char="-"/>
            </a:pPr>
            <a:r>
              <a:rPr lang="et-EE" dirty="0"/>
              <a:t>Kokku tootjaid &gt;2000</a:t>
            </a:r>
          </a:p>
          <a:p>
            <a:pPr marL="285750" indent="-285750">
              <a:buFontTx/>
              <a:buChar char="-"/>
            </a:pPr>
            <a:r>
              <a:rPr lang="et-EE" dirty="0"/>
              <a:t>Suurimad jaamad 1MW (Kärdla, Kareda, COOP)</a:t>
            </a:r>
          </a:p>
          <a:p>
            <a:pPr marL="285750" indent="-285750">
              <a:buFontTx/>
              <a:buChar char="-"/>
            </a:pPr>
            <a:r>
              <a:rPr lang="et-EE" dirty="0"/>
              <a:t>Tartusse Raadile 40…50MW võimsusega jaam</a:t>
            </a:r>
          </a:p>
          <a:p>
            <a:endParaRPr lang="et-EE" dirty="0"/>
          </a:p>
          <a:p>
            <a:r>
              <a:rPr lang="et-EE" dirty="0"/>
              <a:t>Kuni 2018 aasta keskmine juurdekasv </a:t>
            </a:r>
            <a:r>
              <a:rPr lang="et-EE" b="1" dirty="0">
                <a:solidFill>
                  <a:srgbClr val="FF0000"/>
                </a:solidFill>
              </a:rPr>
              <a:t>48%</a:t>
            </a:r>
          </a:p>
          <a:p>
            <a:r>
              <a:rPr lang="et-EE" dirty="0"/>
              <a:t>Globaalselt keskmine juurdekasv 33%</a:t>
            </a:r>
          </a:p>
          <a:p>
            <a:endParaRPr lang="et-EE" b="1" dirty="0">
              <a:solidFill>
                <a:srgbClr val="FF0000"/>
              </a:solidFill>
            </a:endParaRPr>
          </a:p>
          <a:p>
            <a:r>
              <a:rPr lang="et-EE" b="1" dirty="0">
                <a:solidFill>
                  <a:srgbClr val="FF0000"/>
                </a:solidFill>
              </a:rPr>
              <a:t>2018 juurdekasv ligi 600%</a:t>
            </a:r>
          </a:p>
        </p:txBody>
      </p:sp>
      <p:sp>
        <p:nvSpPr>
          <p:cNvPr id="7" name="Ristkülik 6"/>
          <p:cNvSpPr/>
          <p:nvPr/>
        </p:nvSpPr>
        <p:spPr>
          <a:xfrm>
            <a:off x="321894" y="4165129"/>
            <a:ext cx="758921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t-EE" sz="2000" dirty="0"/>
              <a:t>Päikeseelektrijaamade kogutoodang:</a:t>
            </a:r>
          </a:p>
          <a:p>
            <a:r>
              <a:rPr lang="et-EE" sz="2000" dirty="0"/>
              <a:t>2018 ca. </a:t>
            </a:r>
            <a:r>
              <a:rPr lang="et-EE" sz="2000" b="1" dirty="0">
                <a:solidFill>
                  <a:srgbClr val="FF0000"/>
                </a:solidFill>
              </a:rPr>
              <a:t>18 </a:t>
            </a:r>
            <a:r>
              <a:rPr lang="et-EE" sz="2000" b="1" dirty="0" err="1">
                <a:solidFill>
                  <a:srgbClr val="FF0000"/>
                </a:solidFill>
              </a:rPr>
              <a:t>GWh</a:t>
            </a:r>
            <a:r>
              <a:rPr lang="et-EE" sz="2000" b="1" dirty="0">
                <a:solidFill>
                  <a:srgbClr val="FF0000"/>
                </a:solidFill>
              </a:rPr>
              <a:t> = 0,2% </a:t>
            </a:r>
            <a:r>
              <a:rPr lang="et-EE" sz="2000" dirty="0"/>
              <a:t>Eesti kogutarbimisest (8,38 </a:t>
            </a:r>
            <a:r>
              <a:rPr lang="et-EE" sz="2000" dirty="0" err="1"/>
              <a:t>TWh</a:t>
            </a:r>
            <a:r>
              <a:rPr lang="et-EE" sz="2000" dirty="0"/>
              <a:t>)</a:t>
            </a:r>
          </a:p>
          <a:p>
            <a:r>
              <a:rPr lang="et-EE" sz="2000" dirty="0"/>
              <a:t>2019 ca. </a:t>
            </a:r>
            <a:r>
              <a:rPr lang="et-EE" sz="2000" b="1" dirty="0">
                <a:solidFill>
                  <a:srgbClr val="FF0000"/>
                </a:solidFill>
              </a:rPr>
              <a:t>100GWh</a:t>
            </a:r>
            <a:r>
              <a:rPr lang="et-EE" sz="2000" dirty="0"/>
              <a:t> </a:t>
            </a:r>
            <a:r>
              <a:rPr lang="et-EE" sz="2000" b="1" dirty="0">
                <a:solidFill>
                  <a:srgbClr val="FF0000"/>
                </a:solidFill>
              </a:rPr>
              <a:t>= 1,3% </a:t>
            </a:r>
            <a:r>
              <a:rPr lang="et-EE" sz="2000" dirty="0"/>
              <a:t>Eesti kogutarbimisest</a:t>
            </a:r>
          </a:p>
          <a:p>
            <a:r>
              <a:rPr lang="et-EE" sz="2000" b="1" dirty="0">
                <a:solidFill>
                  <a:srgbClr val="FF0000"/>
                </a:solidFill>
              </a:rPr>
              <a:t>2020</a:t>
            </a:r>
            <a:r>
              <a:rPr lang="et-EE" sz="2000" dirty="0"/>
              <a:t> ca. 250MW ja 250GWh = </a:t>
            </a:r>
            <a:r>
              <a:rPr lang="et-EE" sz="2000" b="1" dirty="0">
                <a:solidFill>
                  <a:srgbClr val="FF0000"/>
                </a:solidFill>
              </a:rPr>
              <a:t>3% Eesti tarbimisest</a:t>
            </a:r>
          </a:p>
          <a:p>
            <a:r>
              <a:rPr lang="et-EE" sz="2000" b="1" dirty="0">
                <a:solidFill>
                  <a:srgbClr val="FF0000"/>
                </a:solidFill>
              </a:rPr>
              <a:t>2025</a:t>
            </a:r>
            <a:r>
              <a:rPr lang="et-EE" sz="2000" dirty="0"/>
              <a:t> ca. 450MW ja 450GWh = </a:t>
            </a:r>
            <a:r>
              <a:rPr lang="et-EE" sz="2000" b="1" dirty="0">
                <a:solidFill>
                  <a:srgbClr val="FF0000"/>
                </a:solidFill>
              </a:rPr>
              <a:t>5,4% Eesti tarbimisest</a:t>
            </a:r>
          </a:p>
          <a:p>
            <a:endParaRPr lang="et-EE" sz="2000" dirty="0"/>
          </a:p>
          <a:p>
            <a:r>
              <a:rPr lang="et-EE" sz="2000" dirty="0" err="1"/>
              <a:t>Päikeseelektrijaamde</a:t>
            </a:r>
            <a:r>
              <a:rPr lang="et-EE" sz="2000" dirty="0"/>
              <a:t> koguvõimsus </a:t>
            </a:r>
          </a:p>
          <a:p>
            <a:r>
              <a:rPr lang="et-EE" sz="2000" b="1" dirty="0">
                <a:solidFill>
                  <a:srgbClr val="FF0000"/>
                </a:solidFill>
              </a:rPr>
              <a:t>2019 110 MW = 3,7% </a:t>
            </a:r>
            <a:r>
              <a:rPr lang="et-EE" sz="2000" dirty="0"/>
              <a:t>Eesti elektrijaamade koguvõimsusest (2 947MW)</a:t>
            </a:r>
          </a:p>
        </p:txBody>
      </p:sp>
      <p:cxnSp>
        <p:nvCxnSpPr>
          <p:cNvPr id="12" name="Sirge noolkonnektor 11"/>
          <p:cNvCxnSpPr/>
          <p:nvPr/>
        </p:nvCxnSpPr>
        <p:spPr>
          <a:xfrm flipV="1">
            <a:off x="6374826" y="3899707"/>
            <a:ext cx="2367915" cy="19836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 rot="21249356">
            <a:off x="6476039" y="3594135"/>
            <a:ext cx="1431396" cy="1451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dirty="0">
                <a:solidFill>
                  <a:srgbClr val="FF0000"/>
                </a:solidFill>
              </a:rPr>
              <a:t>Keskmine +48%/a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1" name="Sirge noolkonnektor 10"/>
          <p:cNvCxnSpPr/>
          <p:nvPr/>
        </p:nvCxnSpPr>
        <p:spPr>
          <a:xfrm flipV="1">
            <a:off x="8742741" y="3532119"/>
            <a:ext cx="283911" cy="36758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istkülik 3"/>
          <p:cNvSpPr/>
          <p:nvPr/>
        </p:nvSpPr>
        <p:spPr>
          <a:xfrm>
            <a:off x="8235204" y="3152307"/>
            <a:ext cx="8194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t-EE" b="1" dirty="0">
                <a:solidFill>
                  <a:srgbClr val="FF0000"/>
                </a:solidFill>
              </a:rPr>
              <a:t>+600%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930133" y="4902037"/>
            <a:ext cx="50551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sz="2400" b="1" dirty="0"/>
              <a:t>2018</a:t>
            </a:r>
            <a:r>
              <a:rPr lang="et-EE" sz="2400" dirty="0"/>
              <a:t> erasektori investeering </a:t>
            </a:r>
            <a:r>
              <a:rPr lang="et-EE" sz="2400" b="1" dirty="0">
                <a:solidFill>
                  <a:srgbClr val="FF0000"/>
                </a:solidFill>
              </a:rPr>
              <a:t>&gt;70M€</a:t>
            </a:r>
          </a:p>
          <a:p>
            <a:r>
              <a:rPr lang="et-EE" sz="2400" b="1" dirty="0"/>
              <a:t>2019-20</a:t>
            </a:r>
            <a:r>
              <a:rPr lang="et-EE" sz="2400" dirty="0"/>
              <a:t> eeldatav investeering </a:t>
            </a:r>
            <a:r>
              <a:rPr lang="et-EE" sz="2400" b="1" dirty="0">
                <a:solidFill>
                  <a:srgbClr val="FF0000"/>
                </a:solidFill>
              </a:rPr>
              <a:t>&gt;150M€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64117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72" y="6069564"/>
            <a:ext cx="2001012" cy="697828"/>
          </a:xfrm>
          <a:prstGeom prst="rect">
            <a:avLst/>
          </a:prstGeom>
        </p:spPr>
      </p:pic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156972" y="315912"/>
            <a:ext cx="11913108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t-EE" altLang="et-EE" sz="3600" dirty="0">
                <a:latin typeface="Calibri" panose="020F0502020204030204" pitchFamily="34" charset="0"/>
              </a:rPr>
              <a:t>Päikeseenergia 2050 perspektiivis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54846" y="1305373"/>
            <a:ext cx="407902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dirty="0"/>
              <a:t>Paigaldatud tootmisvõimsus ja osakaal tarbimisest:</a:t>
            </a:r>
          </a:p>
          <a:p>
            <a:endParaRPr lang="et-EE" dirty="0"/>
          </a:p>
          <a:p>
            <a:r>
              <a:rPr lang="et-EE" b="1" dirty="0"/>
              <a:t>2020</a:t>
            </a:r>
            <a:r>
              <a:rPr lang="et-EE" dirty="0"/>
              <a:t> ca. 250MW tarbimisest ca. </a:t>
            </a:r>
            <a:r>
              <a:rPr lang="et-EE" b="1" dirty="0"/>
              <a:t>3%</a:t>
            </a:r>
          </a:p>
          <a:p>
            <a:endParaRPr lang="et-EE" dirty="0"/>
          </a:p>
          <a:p>
            <a:r>
              <a:rPr lang="et-EE" b="1" dirty="0"/>
              <a:t>2030</a:t>
            </a:r>
            <a:r>
              <a:rPr lang="et-EE" dirty="0"/>
              <a:t> ca. 900MW tarbimisest ca. </a:t>
            </a:r>
            <a:r>
              <a:rPr lang="et-EE" b="1" dirty="0"/>
              <a:t>8…9%</a:t>
            </a:r>
            <a:r>
              <a:rPr lang="et-EE" dirty="0"/>
              <a:t>?</a:t>
            </a:r>
          </a:p>
          <a:p>
            <a:endParaRPr lang="et-EE" dirty="0"/>
          </a:p>
          <a:p>
            <a:r>
              <a:rPr lang="et-EE" b="1" dirty="0">
                <a:solidFill>
                  <a:srgbClr val="FF0000"/>
                </a:solidFill>
              </a:rPr>
              <a:t>2050 ca. 3 300 MW tarbimisest 27...30%</a:t>
            </a:r>
          </a:p>
          <a:p>
            <a:endParaRPr lang="et-EE" dirty="0"/>
          </a:p>
        </p:txBody>
      </p:sp>
      <p:graphicFrame>
        <p:nvGraphicFramePr>
          <p:cNvPr id="8" name="Diagramm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25409233"/>
              </p:ext>
            </p:extLst>
          </p:nvPr>
        </p:nvGraphicFramePr>
        <p:xfrm>
          <a:off x="4524375" y="1143000"/>
          <a:ext cx="7418387" cy="5143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0410609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'i kujundu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'i kujundu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563</Words>
  <Application>Microsoft Office PowerPoint</Application>
  <PresentationFormat>Laiekraan</PresentationFormat>
  <Paragraphs>118</Paragraphs>
  <Slides>19</Slides>
  <Notes>2</Notes>
  <HiddenSlides>0</HiddenSlides>
  <MMClips>0</MMClips>
  <ScaleCrop>false</ScaleCrop>
  <HeadingPairs>
    <vt:vector size="6" baseType="variant">
      <vt:variant>
        <vt:lpstr>Kasutatud fondid</vt:lpstr>
      </vt:variant>
      <vt:variant>
        <vt:i4>4</vt:i4>
      </vt:variant>
      <vt:variant>
        <vt:lpstr>Kujundus</vt:lpstr>
      </vt:variant>
      <vt:variant>
        <vt:i4>1</vt:i4>
      </vt:variant>
      <vt:variant>
        <vt:lpstr>Slaidipealkirjad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Open Sans</vt:lpstr>
      <vt:lpstr>Office'i kujundus</vt:lpstr>
      <vt:lpstr>Päikeseenergia täna ja homme Riigikogu Keskkonnakomisjon  02.12.2019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Päikeseenergia täna ja homme 02.12.2019</dc:title>
  <dc:creator>Andres Meesak</dc:creator>
  <cp:lastModifiedBy>Vivi Older</cp:lastModifiedBy>
  <cp:revision>11</cp:revision>
  <dcterms:created xsi:type="dcterms:W3CDTF">2019-12-01T17:39:29Z</dcterms:created>
  <dcterms:modified xsi:type="dcterms:W3CDTF">2019-12-02T08:12:10Z</dcterms:modified>
</cp:coreProperties>
</file>