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85" r:id="rId2"/>
  </p:sldMasterIdLst>
  <p:notesMasterIdLst>
    <p:notesMasterId r:id="rId21"/>
  </p:notesMasterIdLst>
  <p:handoutMasterIdLst>
    <p:handoutMasterId r:id="rId22"/>
  </p:handoutMasterIdLst>
  <p:sldIdLst>
    <p:sldId id="601" r:id="rId3"/>
    <p:sldId id="802" r:id="rId4"/>
    <p:sldId id="800" r:id="rId5"/>
    <p:sldId id="804" r:id="rId6"/>
    <p:sldId id="810" r:id="rId7"/>
    <p:sldId id="811" r:id="rId8"/>
    <p:sldId id="803" r:id="rId9"/>
    <p:sldId id="805" r:id="rId10"/>
    <p:sldId id="310" r:id="rId11"/>
    <p:sldId id="789" r:id="rId12"/>
    <p:sldId id="303" r:id="rId13"/>
    <p:sldId id="794" r:id="rId14"/>
    <p:sldId id="806" r:id="rId15"/>
    <p:sldId id="807" r:id="rId16"/>
    <p:sldId id="808" r:id="rId17"/>
    <p:sldId id="799" r:id="rId18"/>
    <p:sldId id="797" r:id="rId19"/>
    <p:sldId id="273" r:id="rId20"/>
  </p:sldIdLst>
  <p:sldSz cx="12192000" cy="6858000"/>
  <p:notesSz cx="9799638" cy="6735763"/>
  <p:defaultTextStyle>
    <a:defPPr>
      <a:defRPr lang="et-E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08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30A"/>
    <a:srgbClr val="FF7100"/>
    <a:srgbClr val="003366"/>
    <a:srgbClr val="000066"/>
    <a:srgbClr val="FF3300"/>
    <a:srgbClr val="010163"/>
    <a:srgbClr val="ABE9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8" autoAdjust="0"/>
    <p:restoredTop sz="92509" autoAdjust="0"/>
  </p:normalViewPr>
  <p:slideViewPr>
    <p:cSldViewPr>
      <p:cViewPr varScale="1">
        <p:scale>
          <a:sx n="80" d="100"/>
          <a:sy n="80" d="100"/>
        </p:scale>
        <p:origin x="113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4080"/>
    </p:cViewPr>
  </p:sorterViewPr>
  <p:notesViewPr>
    <p:cSldViewPr>
      <p:cViewPr varScale="1">
        <p:scale>
          <a:sx n="100" d="100"/>
          <a:sy n="100" d="100"/>
        </p:scale>
        <p:origin x="2032" y="160"/>
      </p:cViewPr>
      <p:guideLst>
        <p:guide orient="horz" pos="2122"/>
        <p:guide pos="308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Tuuleenergia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TE100</c:v>
                </c:pt>
                <c:pt idx="2">
                  <c:v>REKK</c:v>
                </c:pt>
                <c:pt idx="3">
                  <c:v>SEI </c:v>
                </c:pt>
                <c:pt idx="4">
                  <c:v>Flex4RES</c:v>
                </c:pt>
                <c:pt idx="5">
                  <c:v>ETEA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590</c:v>
                </c:pt>
                <c:pt idx="1">
                  <c:v>6900</c:v>
                </c:pt>
                <c:pt idx="2">
                  <c:v>2640</c:v>
                </c:pt>
                <c:pt idx="3">
                  <c:v>2346</c:v>
                </c:pt>
                <c:pt idx="4">
                  <c:v>10000</c:v>
                </c:pt>
                <c:pt idx="5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BC-1242-B941-754387D5C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8418160"/>
        <c:axId val="1034752544"/>
      </c:barChart>
      <c:catAx>
        <c:axId val="107841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034752544"/>
        <c:crosses val="autoZero"/>
        <c:auto val="1"/>
        <c:lblAlgn val="ctr"/>
        <c:lblOffset val="100"/>
        <c:noMultiLvlLbl val="0"/>
      </c:catAx>
      <c:valAx>
        <c:axId val="103475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07841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noProof="0" dirty="0"/>
              <a:t>Tuuleenergia</a:t>
            </a:r>
            <a:r>
              <a:rPr lang="en-US" dirty="0"/>
              <a:t> </a:t>
            </a:r>
            <a:r>
              <a:rPr lang="en-US" dirty="0" err="1"/>
              <a:t>prognoos</a:t>
            </a:r>
            <a:r>
              <a:rPr lang="en-US" dirty="0"/>
              <a:t> (GWh)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Tuuleenergia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2018</c:v>
                </c:pt>
                <c:pt idx="1">
                  <c:v>REKK 2030</c:v>
                </c:pt>
                <c:pt idx="2">
                  <c:v>ETEA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590</c:v>
                </c:pt>
                <c:pt idx="1">
                  <c:v>2640</c:v>
                </c:pt>
                <c:pt idx="2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4B-BC45-84BD-A0A6CC341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0937488"/>
        <c:axId val="1472515936"/>
      </c:barChart>
      <c:catAx>
        <c:axId val="146093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472515936"/>
        <c:crosses val="autoZero"/>
        <c:auto val="1"/>
        <c:lblAlgn val="ctr"/>
        <c:lblOffset val="100"/>
        <c:noMultiLvlLbl val="0"/>
      </c:catAx>
      <c:valAx>
        <c:axId val="147251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46093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48019" cy="3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322" tIns="43662" rIns="87322" bIns="43662" numCol="1" anchor="t" anchorCtr="0" compatLnSpc="1">
            <a:prstTxWarp prst="textNoShape">
              <a:avLst/>
            </a:prstTxWarp>
          </a:bodyPr>
          <a:lstStyle>
            <a:lvl1pPr defTabSz="903376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47098" y="0"/>
            <a:ext cx="4250281" cy="3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322" tIns="43662" rIns="87322" bIns="43662" numCol="1" anchor="t" anchorCtr="0" compatLnSpc="1">
            <a:prstTxWarp prst="textNoShape">
              <a:avLst/>
            </a:prstTxWarp>
          </a:bodyPr>
          <a:lstStyle>
            <a:lvl1pPr algn="r" defTabSz="903376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397861"/>
            <a:ext cx="4248019" cy="3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322" tIns="43662" rIns="87322" bIns="43662" numCol="1" anchor="b" anchorCtr="0" compatLnSpc="1">
            <a:prstTxWarp prst="textNoShape">
              <a:avLst/>
            </a:prstTxWarp>
          </a:bodyPr>
          <a:lstStyle>
            <a:lvl1pPr defTabSz="903376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47098" y="6397861"/>
            <a:ext cx="4250281" cy="3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322" tIns="43662" rIns="87322" bIns="43662" numCol="1" anchor="b" anchorCtr="0" compatLnSpc="1">
            <a:prstTxWarp prst="textNoShape">
              <a:avLst/>
            </a:prstTxWarp>
          </a:bodyPr>
          <a:lstStyle>
            <a:lvl1pPr algn="r" defTabSz="903376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4CE1E5-9D2A-422B-B68F-7F4203294CA1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29238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48019" cy="3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1969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7098" y="0"/>
            <a:ext cx="4250281" cy="3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1969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55888" y="504825"/>
            <a:ext cx="4487862" cy="2525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229" y="3199461"/>
            <a:ext cx="7835184" cy="303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noProof="0"/>
              <a:t>Click to edit Master text styles</a:t>
            </a:r>
          </a:p>
          <a:p>
            <a:pPr lvl="1"/>
            <a:r>
              <a:rPr lang="et-EE" noProof="0"/>
              <a:t>Second level</a:t>
            </a:r>
          </a:p>
          <a:p>
            <a:pPr lvl="2"/>
            <a:r>
              <a:rPr lang="et-EE" noProof="0"/>
              <a:t>Third level</a:t>
            </a:r>
          </a:p>
          <a:p>
            <a:pPr lvl="3"/>
            <a:r>
              <a:rPr lang="et-EE" noProof="0"/>
              <a:t>Fourth level</a:t>
            </a:r>
          </a:p>
          <a:p>
            <a:pPr lvl="4"/>
            <a:r>
              <a:rPr lang="et-EE" noProof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97861"/>
            <a:ext cx="4248019" cy="3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1969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7098" y="6397861"/>
            <a:ext cx="4250281" cy="3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1969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C02AEF-E267-4EDD-99ED-4A7D5B009C12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35473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5549885" y="6398198"/>
            <a:ext cx="4248210" cy="3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867" tIns="48934" rIns="97867" bIns="48934" anchor="b"/>
          <a:lstStyle>
            <a:lvl1pPr defTabSz="9794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CCE77ED-D693-49EF-8B97-493B68EC9F05}" type="slidenum">
              <a:rPr lang="et-EE" sz="1300">
                <a:latin typeface="Times New Roman" pitchFamily="18" charset="0"/>
                <a:ea typeface="ＭＳ Ｐゴシック" pitchFamily="34" charset="-128"/>
              </a:rPr>
              <a:pPr algn="r" eaLnBrk="1" hangingPunct="1"/>
              <a:t>1</a:t>
            </a:fld>
            <a:endParaRPr lang="et-EE" sz="1300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95588" y="584200"/>
            <a:ext cx="4205287" cy="2366963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310" y="3199878"/>
            <a:ext cx="7187019" cy="2842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867" tIns="48934" rIns="97867" bIns="48934"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5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Flex4RES (Flexible Nordic Energy Systems)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projekti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raames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viidi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läbi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TalTechis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projekti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juht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Hardi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Koduvere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analüüs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Põhja-Euroopa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elektrisüsteemi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kohta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mis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uuris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kuidas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saab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läbi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energiasüsteemi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paindlikkuse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võimaldamise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soodustada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süsteemi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dekarboniseerimist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eeldati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2050.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aastaks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süsinikuneutraalset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Põhja-Euroopa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ja Balti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piirkonda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Metoodika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osas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kasutati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ENMAKi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koostamisel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uuringu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näol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tegemist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väärtusliku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sisendiga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tuvastatud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peamised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takistused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ja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võimalused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taastuvenergia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arengu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soodustamiseks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näitamaks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võimalikke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prognoose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osakaale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taastuvenergia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arendamisel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võttes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aluseks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hetkel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avalikkusele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kättesaadavad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tehnoloogiad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ja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nende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hinnad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</a:p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Tõsi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tegemist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ole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otseselt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tootmisvõimsuste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prognoosiga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vaid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võimalike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taastuvenergia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tootmismahtudega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Põhja-Euroopa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energiasüsteemi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kontekstis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annab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tunnetuse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milline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valdkond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on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hetkel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kõige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konkurentsivõimelisem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ning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kuhu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oleks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mõistlik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investeerida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ole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võetud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arvesse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neljanda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põlvkonna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tuumaenergiat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tehnoloogia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hinnaga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seotud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suures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koguses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ebamäärasust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Vesinikutehnoloogiad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energiasüsteemis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elektrienergia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salvestina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osutunud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aga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konkurentsivõimeliseks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Lühidalt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: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analüüs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mudel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võttis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arvesse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milline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on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kõige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odavam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viis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elektri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tarbimist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Põhja-Euroopa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energiasüsteemis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katta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Co2 hind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aastaks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2050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oleks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140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eurot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Saame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öelda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et 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kasutatud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sisendite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kontekstis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on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regionaalsel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tasemel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konkurentsivõimeline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tuuleparkide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kogus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Eestis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ca 3,5 GW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ulatuses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aastaks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2030 (ca 10TWh)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ning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2050 4,5 GW (12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TWh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).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 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BAU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tähendab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turuhinna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vastu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investeeringuid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Connect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tähendab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proaktiivselt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riikidevaheliste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võrguühenduste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arendamist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Policy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soodsa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regulatiivse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raamistiku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loomist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Combi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connecti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ja Policy combo.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5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6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73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noProof="0" dirty="0"/>
          </a:p>
        </p:txBody>
      </p:sp>
    </p:spTree>
    <p:extLst>
      <p:ext uri="{BB962C8B-B14F-4D97-AF65-F5344CB8AC3E}">
        <p14:creationId xmlns:p14="http://schemas.microsoft.com/office/powerpoint/2010/main" val="3913206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GWh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Tuuleenergia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2017 590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TE100 6900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REKK 2640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  2346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Flex4RES 10000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B4453-0959-7741-B6E4-993084264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0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25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2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7664464" cy="88263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285" y="188913"/>
            <a:ext cx="2745316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88913"/>
            <a:ext cx="8036984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9101" y="1412875"/>
            <a:ext cx="9326033" cy="4713288"/>
          </a:xfrm>
        </p:spPr>
        <p:txBody>
          <a:bodyPr/>
          <a:lstStyle/>
          <a:p>
            <a:pPr lvl="0"/>
            <a:endParaRPr lang="et-EE" noProof="0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101" y="1412875"/>
            <a:ext cx="4561417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717" y="1412875"/>
            <a:ext cx="4561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180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7664464" cy="88263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7847355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28261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1" y="1412875"/>
            <a:ext cx="456141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717" y="1412875"/>
            <a:ext cx="4561416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834406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963495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348631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239185" y="6597650"/>
            <a:ext cx="11713633" cy="71438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t-EE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334433" y="1035051"/>
            <a:ext cx="11618384" cy="99219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t-EE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39184" y="6597650"/>
            <a:ext cx="6236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fld id="{AFC7651D-D730-4B7C-9095-E2D5DD9556FE}" type="slidenum">
              <a:rPr lang="et-EE" sz="1400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t-EE" sz="14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D1CA6-E162-4947-AB5C-5CBCACF37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1" y="79376"/>
            <a:ext cx="3001083" cy="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45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7283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34045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7286587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285" y="188913"/>
            <a:ext cx="2745316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88913"/>
            <a:ext cx="8036984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026945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9101" y="1412875"/>
            <a:ext cx="9326033" cy="4713288"/>
          </a:xfrm>
        </p:spPr>
        <p:txBody>
          <a:bodyPr/>
          <a:lstStyle/>
          <a:p>
            <a:pPr lvl="0"/>
            <a:endParaRPr lang="et-EE" noProof="0" dirty="0"/>
          </a:p>
        </p:txBody>
      </p:sp>
    </p:spTree>
    <p:extLst>
      <p:ext uri="{BB962C8B-B14F-4D97-AF65-F5344CB8AC3E}">
        <p14:creationId xmlns:p14="http://schemas.microsoft.com/office/powerpoint/2010/main" val="361075579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393840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101" y="1412875"/>
            <a:ext cx="4561417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717" y="1412875"/>
            <a:ext cx="4561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892704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45550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1" y="1412875"/>
            <a:ext cx="456141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717" y="1412875"/>
            <a:ext cx="4561416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9917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3630955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15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239185" y="6597650"/>
            <a:ext cx="11713633" cy="71438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t-EE" dirty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334433" y="1035051"/>
            <a:ext cx="11618384" cy="99219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et-EE" dirty="0">
              <a:cs typeface="+mn-cs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39184" y="6597650"/>
            <a:ext cx="6236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fld id="{AFC7651D-D730-4B7C-9095-E2D5DD9556FE}" type="slidenum">
              <a:rPr lang="et-EE" sz="1400">
                <a:cs typeface="+mn-cs"/>
              </a:rPr>
              <a:pPr>
                <a:defRPr/>
              </a:pPr>
              <a:t>‹#›</a:t>
            </a:fld>
            <a:endParaRPr lang="et-EE" sz="1400" dirty="0"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53AC3-C876-4947-AD9E-F1750DF9B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1" y="79376"/>
            <a:ext cx="3001083" cy="86201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239185" y="6597650"/>
            <a:ext cx="11713633" cy="71438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t-EE" dirty="0">
              <a:cs typeface="+mn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1" y="1412875"/>
            <a:ext cx="9326033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styles</a:t>
            </a:r>
            <a:endParaRPr lang="et-EE" dirty="0"/>
          </a:p>
          <a:p>
            <a:pPr lvl="1"/>
            <a:r>
              <a:rPr lang="et-EE" dirty="0" err="1"/>
              <a:t>Second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2"/>
            <a:r>
              <a:rPr lang="et-EE" dirty="0" err="1"/>
              <a:t>Third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3"/>
            <a:r>
              <a:rPr lang="et-EE" dirty="0" err="1"/>
              <a:t>Fourth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4"/>
            <a:r>
              <a:rPr lang="et-EE" dirty="0" err="1"/>
              <a:t>Fifth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334433" y="1035051"/>
            <a:ext cx="11618384" cy="187325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et-EE" dirty="0">
              <a:cs typeface="+mn-cs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624417" y="9842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fld id="{41F3EDE9-618D-402C-B3C0-249728DDB44A}" type="slidenum">
              <a:rPr lang="et-EE" sz="1400">
                <a:cs typeface="+mn-cs"/>
              </a:rPr>
              <a:pPr>
                <a:defRPr/>
              </a:pPr>
              <a:t>‹#›</a:t>
            </a:fld>
            <a:endParaRPr lang="et-EE" sz="1400" dirty="0">
              <a:cs typeface="+mn-cs"/>
            </a:endParaRPr>
          </a:p>
        </p:txBody>
      </p:sp>
      <p:sp>
        <p:nvSpPr>
          <p:cNvPr id="225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188913"/>
            <a:ext cx="8159751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2CADC-3633-7B4B-AAA3-E260E6BBB0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1" y="79376"/>
            <a:ext cx="3001083" cy="8620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  <p:sldLayoutId id="2147483667" r:id="rId4"/>
    <p:sldLayoutId id="2147483666" r:id="rId5"/>
    <p:sldLayoutId id="2147483671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9" r:id="rId13"/>
    <p:sldLayoutId id="2147483657" r:id="rId14"/>
    <p:sldLayoutId id="2147483672" r:id="rId15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1016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10163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10163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10163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239185" y="6597650"/>
            <a:ext cx="11713633" cy="71438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t-EE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1" y="1412875"/>
            <a:ext cx="9326033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334433" y="1035051"/>
            <a:ext cx="11618384" cy="187325"/>
          </a:xfrm>
          <a:prstGeom prst="rect">
            <a:avLst/>
          </a:prstGeom>
          <a:solidFill>
            <a:srgbClr val="2A0A6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t-EE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624417" y="9842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fld id="{41F3EDE9-618D-402C-B3C0-249728DDB44A}" type="slidenum">
              <a:rPr lang="et-EE" sz="1400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t-EE" sz="1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25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188913"/>
            <a:ext cx="8159751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9483D-4BA3-EF47-BAAF-27426F0B61D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1" y="79376"/>
            <a:ext cx="3001083" cy="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39" r:id="rId16"/>
    <p:sldLayoutId id="2147483740" r:id="rId17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10163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1016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10163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10163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10163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10163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uleenergia.e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instagram.com/tuuleenergia" TargetMode="External"/><Relationship Id="rId4" Type="http://schemas.openxmlformats.org/officeDocument/2006/relationships/hyperlink" Target="http://www.facebook.com/tuuleenergi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391025"/>
            <a:ext cx="4129088" cy="82391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t-EE" sz="1000" dirty="0"/>
          </a:p>
          <a:p>
            <a:pPr marL="0" indent="0">
              <a:lnSpc>
                <a:spcPct val="80000"/>
              </a:lnSpc>
              <a:buNone/>
            </a:pPr>
            <a:endParaRPr lang="et-EE" sz="1000" b="1" dirty="0"/>
          </a:p>
          <a:p>
            <a:pPr marL="0" indent="0">
              <a:lnSpc>
                <a:spcPct val="80000"/>
              </a:lnSpc>
              <a:buNone/>
            </a:pPr>
            <a:endParaRPr lang="et-EE" sz="1000" b="1" dirty="0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064544" y="1844824"/>
            <a:ext cx="835193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t-EE" sz="3200" b="1" dirty="0">
                <a:solidFill>
                  <a:schemeClr val="accent6"/>
                </a:solidFill>
                <a:latin typeface="+mj-lt"/>
              </a:rPr>
              <a:t>Mida tuuleenergial on Eestile pakkuda?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952626" y="3857625"/>
            <a:ext cx="70008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t-EE" sz="2400" dirty="0">
              <a:solidFill>
                <a:srgbClr val="010163"/>
              </a:solidFill>
            </a:endParaRPr>
          </a:p>
          <a:p>
            <a:pPr eaLnBrk="0" hangingPunct="0">
              <a:spcBef>
                <a:spcPct val="20000"/>
              </a:spcBef>
            </a:pPr>
            <a:endParaRPr lang="et-EE" sz="2400" dirty="0">
              <a:solidFill>
                <a:srgbClr val="0101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1D70F-CBAC-E040-A5C5-E79C9C283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2" y="3212976"/>
            <a:ext cx="10584280" cy="26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C8F99-72BF-2347-A18F-30C9F9BD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Tuuleenergia väärtuspakkumine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F428-DFB1-E54F-AB41-4BBC7658C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412874"/>
            <a:ext cx="7405091" cy="5040461"/>
          </a:xfrm>
        </p:spPr>
        <p:txBody>
          <a:bodyPr/>
          <a:lstStyle/>
          <a:p>
            <a:r>
              <a:rPr lang="et-EE" sz="2200" dirty="0"/>
              <a:t>Puhtam elukeskkond</a:t>
            </a:r>
          </a:p>
          <a:p>
            <a:r>
              <a:rPr lang="et-EE" sz="2200" dirty="0"/>
              <a:t>Odavam elekter </a:t>
            </a:r>
          </a:p>
          <a:p>
            <a:r>
              <a:rPr lang="et-EE" sz="2200" dirty="0"/>
              <a:t>Regionaalne areng sh kogukondadel ja </a:t>
            </a:r>
            <a:r>
              <a:rPr lang="et-EE" sz="2200" dirty="0" err="1"/>
              <a:t>KOVidel</a:t>
            </a:r>
            <a:r>
              <a:rPr lang="et-EE" sz="2200" dirty="0"/>
              <a:t> õigus ise tulu teenida</a:t>
            </a:r>
          </a:p>
          <a:p>
            <a:r>
              <a:rPr lang="et-EE" sz="2200" dirty="0"/>
              <a:t>Investeeringud</a:t>
            </a:r>
          </a:p>
          <a:p>
            <a:r>
              <a:rPr lang="et-EE" sz="2200" dirty="0"/>
              <a:t>Kõrgema lisandväärtusega töökohad </a:t>
            </a:r>
          </a:p>
          <a:p>
            <a:r>
              <a:rPr lang="et-EE" sz="2200" dirty="0"/>
              <a:t>Innovatsioon ja tehnoloogia arendamine </a:t>
            </a:r>
          </a:p>
          <a:p>
            <a:r>
              <a:rPr lang="et-EE" sz="2200" dirty="0"/>
              <a:t>Varustuskindlus sh elektriga varustatuse parandamine kodumaiste võimsustega</a:t>
            </a:r>
          </a:p>
          <a:p>
            <a:r>
              <a:rPr lang="et-EE" sz="2200" dirty="0"/>
              <a:t>Ekspordivõimekuse kasv nii energia kui ka tehnoloogia valdkonnas</a:t>
            </a:r>
          </a:p>
          <a:p>
            <a:r>
              <a:rPr lang="et-EE" sz="2200" dirty="0"/>
              <a:t>Suurenenud Eesti riigi konkurentsivõime ja majanduskav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C7468-181A-5441-A862-DB3654114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589" r="35144"/>
          <a:stretch/>
        </p:blipFill>
        <p:spPr>
          <a:xfrm>
            <a:off x="7824192" y="1268760"/>
            <a:ext cx="411845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478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FE53-3FB3-EB4E-B7D2-63B7932C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32656"/>
            <a:ext cx="8596668" cy="616772"/>
          </a:xfrm>
        </p:spPr>
        <p:txBody>
          <a:bodyPr>
            <a:normAutofit/>
          </a:bodyPr>
          <a:lstStyle/>
          <a:p>
            <a:r>
              <a:rPr lang="et-EE" dirty="0"/>
              <a:t>Tuuleenergia osakaal 2030 (</a:t>
            </a:r>
            <a:r>
              <a:rPr lang="et-EE" dirty="0" err="1"/>
              <a:t>GWh</a:t>
            </a:r>
            <a:r>
              <a:rPr lang="et-EE" dirty="0"/>
              <a:t>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970991-CFBA-A744-B9BE-022FAC35A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437682"/>
              </p:ext>
            </p:extLst>
          </p:nvPr>
        </p:nvGraphicFramePr>
        <p:xfrm>
          <a:off x="767408" y="1628800"/>
          <a:ext cx="1058517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40382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025DCB5-02A6-504B-BEDC-7A1336835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290004"/>
              </p:ext>
            </p:extLst>
          </p:nvPr>
        </p:nvGraphicFramePr>
        <p:xfrm>
          <a:off x="623392" y="1500627"/>
          <a:ext cx="7664400" cy="450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10EA75DB-8419-C846-A6DD-05E5F0F42E7A}"/>
              </a:ext>
            </a:extLst>
          </p:cNvPr>
          <p:cNvSpPr txBox="1">
            <a:spLocks/>
          </p:cNvSpPr>
          <p:nvPr/>
        </p:nvSpPr>
        <p:spPr>
          <a:xfrm>
            <a:off x="335360" y="374482"/>
            <a:ext cx="7772400" cy="6591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err="1"/>
              <a:t>Tuuleenergia</a:t>
            </a:r>
            <a:r>
              <a:rPr lang="en-US" kern="0" dirty="0"/>
              <a:t> 2030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A30E7C-915B-5A4D-921F-2E9D5F70D1D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71452" y="3183359"/>
            <a:ext cx="2350108" cy="163656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DF19A2-5986-9346-BA95-0F697B0B1E66}"/>
              </a:ext>
            </a:extLst>
          </p:cNvPr>
          <p:cNvCxnSpPr/>
          <p:nvPr/>
        </p:nvCxnSpPr>
        <p:spPr bwMode="auto">
          <a:xfrm>
            <a:off x="1703512" y="4725144"/>
            <a:ext cx="914400" cy="914400"/>
          </a:xfrm>
          <a:prstGeom prst="line">
            <a:avLst/>
          </a:prstGeom>
          <a:gradFill rotWithShape="1">
            <a:gsLst>
              <a:gs pos="0">
                <a:srgbClr val="7D7DB3"/>
              </a:gs>
              <a:gs pos="100000">
                <a:srgbClr val="7878B0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8662D-4CF0-8E40-B617-81882D17806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71452" y="2461592"/>
            <a:ext cx="4656596" cy="23583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EF6074-01B7-0E4C-8D7C-432E1AE7BF20}"/>
              </a:ext>
            </a:extLst>
          </p:cNvPr>
          <p:cNvSpPr txBox="1"/>
          <p:nvPr/>
        </p:nvSpPr>
        <p:spPr>
          <a:xfrm>
            <a:off x="8904312" y="1500627"/>
            <a:ext cx="252028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Tuuleenergia tootmismaht suureneb ca 4 korda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24E1B-32C2-B148-AEDE-93304F51D2CC}"/>
              </a:ext>
            </a:extLst>
          </p:cNvPr>
          <p:cNvSpPr txBox="1"/>
          <p:nvPr/>
        </p:nvSpPr>
        <p:spPr>
          <a:xfrm>
            <a:off x="8902352" y="2721694"/>
            <a:ext cx="252028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Kogu taastuvelektrist moodustab tuuleenergia 61% (hetkel 36%)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72EA03-498F-2847-92D7-4F4D1A0648B6}"/>
              </a:ext>
            </a:extLst>
          </p:cNvPr>
          <p:cNvSpPr txBox="1"/>
          <p:nvPr/>
        </p:nvSpPr>
        <p:spPr>
          <a:xfrm>
            <a:off x="8902352" y="4219760"/>
            <a:ext cx="2520280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Taastuvelektri osakaal kogu elektrienergia lõpptarbimisest vähemalt 40%. Tuuleenergia osakaal üle 24% (hetkel 7%).</a:t>
            </a:r>
          </a:p>
        </p:txBody>
      </p:sp>
    </p:spTree>
    <p:extLst>
      <p:ext uri="{BB962C8B-B14F-4D97-AF65-F5344CB8AC3E}">
        <p14:creationId xmlns:p14="http://schemas.microsoft.com/office/powerpoint/2010/main" val="21149436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044D5-5263-564A-8A1F-1041D7C6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268760"/>
            <a:ext cx="8208912" cy="52357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DC33B0-077F-504D-A78D-B8FB14DB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Tuuleenergia potentsiaal Eestis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379F08-2813-A34F-BAD6-BE1BD8128F13}"/>
              </a:ext>
            </a:extLst>
          </p:cNvPr>
          <p:cNvSpPr/>
          <p:nvPr/>
        </p:nvSpPr>
        <p:spPr>
          <a:xfrm>
            <a:off x="8591552" y="1268760"/>
            <a:ext cx="3409104" cy="585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544"/>
              </a:spcBef>
              <a:spcAft>
                <a:spcPts val="544"/>
              </a:spcAft>
            </a:pPr>
            <a:r>
              <a:rPr lang="et-EE" b="1" dirty="0">
                <a:latin typeface="Roboto Condensed Light"/>
                <a:ea typeface="Times New Roman,"/>
                <a:cs typeface="Times New Roman,"/>
              </a:rPr>
              <a:t>Mereala</a:t>
            </a:r>
            <a:r>
              <a:rPr lang="et-EE" dirty="0">
                <a:latin typeface="Roboto Condensed Light"/>
                <a:ea typeface="Times New Roman,"/>
                <a:cs typeface="Times New Roman,"/>
              </a:rPr>
              <a:t> potentsiaaliks on suurusjärk 7000 MW:</a:t>
            </a:r>
            <a:endParaRPr lang="et-E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11079" indent="-311079" algn="just">
              <a:lnSpc>
                <a:spcPct val="107000"/>
              </a:lnSpc>
              <a:spcBef>
                <a:spcPts val="544"/>
              </a:spcBef>
              <a:buFont typeface="Symbol" panose="05050102010706020507" pitchFamily="18" charset="2"/>
              <a:buChar char=""/>
            </a:pPr>
            <a:r>
              <a:rPr lang="et-EE" dirty="0">
                <a:latin typeface="Roboto Condensed Light"/>
                <a:ea typeface="Times New Roman" panose="02020603050405020304" pitchFamily="18" charset="0"/>
              </a:rPr>
              <a:t>Ala nr 1. ~3000 MW </a:t>
            </a:r>
            <a:endParaRPr lang="et-E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11079" indent="-311079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dirty="0">
                <a:latin typeface="Roboto Condensed Light"/>
                <a:ea typeface="Times New Roman" panose="02020603050405020304" pitchFamily="18" charset="0"/>
              </a:rPr>
              <a:t>Ala nr 2. ~4000 MW</a:t>
            </a:r>
            <a:endParaRPr lang="et-E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11079" indent="-311079" algn="just">
              <a:lnSpc>
                <a:spcPct val="107000"/>
              </a:lnSpc>
              <a:spcAft>
                <a:spcPts val="544"/>
              </a:spcAft>
              <a:buFont typeface="Symbol" panose="05050102010706020507" pitchFamily="18" charset="2"/>
              <a:buChar char=""/>
            </a:pPr>
            <a:r>
              <a:rPr lang="et-EE" dirty="0">
                <a:latin typeface="Roboto Condensed Light"/>
                <a:ea typeface="Times New Roman" panose="02020603050405020304" pitchFamily="18" charset="0"/>
              </a:rPr>
              <a:t>Ala nr 3. ~150 MW</a:t>
            </a:r>
          </a:p>
          <a:p>
            <a:pPr algn="just">
              <a:lnSpc>
                <a:spcPct val="107000"/>
              </a:lnSpc>
              <a:spcAft>
                <a:spcPts val="544"/>
              </a:spcAft>
            </a:pPr>
            <a:r>
              <a:rPr lang="et-EE" dirty="0">
                <a:latin typeface="Roboto Condensed Light"/>
                <a:ea typeface="Calibri" panose="020F0502020204030204" pitchFamily="34" charset="0"/>
              </a:rPr>
              <a:t>Lisaks: Loode Eesti, Liivilaht, Saare </a:t>
            </a:r>
            <a:r>
              <a:rPr lang="et-EE" dirty="0" err="1">
                <a:latin typeface="Roboto Condensed Light"/>
                <a:ea typeface="Calibri" panose="020F0502020204030204" pitchFamily="34" charset="0"/>
              </a:rPr>
              <a:t>Wind</a:t>
            </a:r>
            <a:r>
              <a:rPr lang="et-EE" dirty="0">
                <a:latin typeface="Roboto Condensed Light"/>
                <a:ea typeface="Calibri" panose="020F0502020204030204" pitchFamily="34" charset="0"/>
              </a:rPr>
              <a:t>, Tuuletraal, PT7/Roheline elekter, </a:t>
            </a:r>
            <a:r>
              <a:rPr lang="et-EE" dirty="0" err="1">
                <a:latin typeface="Roboto Condensed Light"/>
                <a:ea typeface="Calibri" panose="020F0502020204030204" pitchFamily="34" charset="0"/>
              </a:rPr>
              <a:t>Neugrund</a:t>
            </a:r>
            <a:r>
              <a:rPr lang="et-EE" dirty="0">
                <a:latin typeface="Roboto Condensed Light"/>
                <a:ea typeface="Calibri" panose="020F0502020204030204" pitchFamily="34" charset="0"/>
              </a:rPr>
              <a:t>, BWB</a:t>
            </a:r>
          </a:p>
          <a:p>
            <a:pPr algn="just">
              <a:lnSpc>
                <a:spcPct val="107000"/>
              </a:lnSpc>
              <a:spcAft>
                <a:spcPts val="544"/>
              </a:spcAft>
            </a:pPr>
            <a:endParaRPr lang="et-EE" dirty="0">
              <a:latin typeface="Roboto Condensed Ligh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544"/>
              </a:spcAft>
            </a:pPr>
            <a:r>
              <a:rPr lang="et-EE" dirty="0">
                <a:latin typeface="Roboto Condensed Light"/>
                <a:ea typeface="Times New Roman,"/>
                <a:cs typeface="Times New Roman,"/>
              </a:rPr>
              <a:t>Riigikaitseliste piirangute leevenduste järgselt on </a:t>
            </a:r>
            <a:r>
              <a:rPr lang="et-EE" b="1" dirty="0">
                <a:latin typeface="Roboto Condensed Light"/>
                <a:ea typeface="Times New Roman,"/>
                <a:cs typeface="Times New Roman,"/>
              </a:rPr>
              <a:t>maismaal</a:t>
            </a:r>
            <a:r>
              <a:rPr lang="et-EE" dirty="0">
                <a:latin typeface="Roboto Condensed Light"/>
                <a:ea typeface="Times New Roman,"/>
                <a:cs typeface="Times New Roman,"/>
              </a:rPr>
              <a:t> Ida-Eesti tuuleenergia arenduste potentsiaaliks 300 - 800 MW ja Lääne - Eestis suurusjärgus 850-1000 MW. </a:t>
            </a:r>
            <a:endParaRPr lang="en-US" dirty="0">
              <a:latin typeface="Roboto Condensed Light"/>
              <a:ea typeface="Times New Roman,"/>
              <a:cs typeface="Times New Roman,"/>
            </a:endParaRPr>
          </a:p>
          <a:p>
            <a:pPr algn="just">
              <a:lnSpc>
                <a:spcPct val="107000"/>
              </a:lnSpc>
              <a:spcAft>
                <a:spcPts val="544"/>
              </a:spcAft>
            </a:pPr>
            <a:endParaRPr lang="et-E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104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47C8E5-EE47-544F-8529-8958F752A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" y="836712"/>
            <a:ext cx="7760208" cy="5492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6F067-36BB-E947-A1FB-E5E78BE648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1221" y="841033"/>
            <a:ext cx="4590045" cy="2742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72540F-72A6-9D42-9D14-68FFD54A7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954" y="3664336"/>
            <a:ext cx="4590046" cy="26671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50B5C63-80D1-0640-9506-48B59BA0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1" y="31477"/>
            <a:ext cx="8159751" cy="868362"/>
          </a:xfrm>
        </p:spPr>
        <p:txBody>
          <a:bodyPr/>
          <a:lstStyle/>
          <a:p>
            <a:r>
              <a:rPr lang="et-EE" dirty="0"/>
              <a:t>Tuuleenergia potentsiaal Eestis </a:t>
            </a:r>
          </a:p>
        </p:txBody>
      </p:sp>
    </p:spTree>
    <p:extLst>
      <p:ext uri="{BB962C8B-B14F-4D97-AF65-F5344CB8AC3E}">
        <p14:creationId xmlns:p14="http://schemas.microsoft.com/office/powerpoint/2010/main" val="34497819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D47E-DF26-9741-B93A-E71F4214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Ettepanekud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7F4EE-0866-AB45-AD75-88ECE29D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196752"/>
            <a:ext cx="11509547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Tagada pikaajaliselt ettenähtav ja stabiilne investeerimiskeskkond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Suurendada tuuleenergia ambitsiooni sh avalikustada vähempakkumiste ajakava sh mahud aastani 2030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Riigikaitseliste piirangute leevendamine maismaal ja merel st 3 radarit + täiendavad  lisaseadmed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Võrguühenduste arendamine sh meres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Planeeringud sh hoonestuslubade menetlus (TE direktiiv 3 aasta jooksul)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Vajalik reguleerida rahalise tulu laekumist kohalikule omavalitsusele ja/või kogukonnale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Innovatsioon ja T&amp;A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Täiend- ja ümberõpe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Keskkonnakaitseliste piirangute rakendamisel arvestama taastuvenergia eesmärke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085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24CB37C-0A49-6F40-B7B7-B0A77E7F8670}"/>
              </a:ext>
            </a:extLst>
          </p:cNvPr>
          <p:cNvSpPr txBox="1">
            <a:spLocks/>
          </p:cNvSpPr>
          <p:nvPr/>
        </p:nvSpPr>
        <p:spPr>
          <a:xfrm>
            <a:off x="431800" y="188641"/>
            <a:ext cx="7664464" cy="72008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/>
              <a:t>ETEA 2020 PRIORITEEDID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383B6-9B03-F548-AF04-636BAAAB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68760"/>
            <a:ext cx="11509547" cy="4536405"/>
          </a:xfrm>
        </p:spPr>
        <p:txBody>
          <a:bodyPr/>
          <a:lstStyle/>
          <a:p>
            <a:r>
              <a:rPr lang="et-EE" dirty="0"/>
              <a:t>Radarid sh riigikaitseliste piirangute leevendamine </a:t>
            </a:r>
          </a:p>
          <a:p>
            <a:r>
              <a:rPr lang="et-EE" dirty="0"/>
              <a:t>Üldplaneeringud v eriplaneering – täiendavate alade tekkimine</a:t>
            </a:r>
          </a:p>
          <a:p>
            <a:r>
              <a:rPr lang="et-EE" dirty="0"/>
              <a:t>Kohaliku kasu toetusmeetmed – tuuleenergia aktsepteerimine v NIMBY</a:t>
            </a:r>
          </a:p>
          <a:p>
            <a:r>
              <a:rPr lang="et-EE" dirty="0"/>
              <a:t>Looduskaitselised piirangute leevendamine </a:t>
            </a:r>
          </a:p>
          <a:p>
            <a:r>
              <a:rPr lang="et-EE" dirty="0"/>
              <a:t>Avamere tuulepargi ettevalmistus sh Eesti-Läti projekt ja merevõrk, </a:t>
            </a:r>
            <a:r>
              <a:rPr lang="et-EE" dirty="0" err="1"/>
              <a:t>plug&amp;play</a:t>
            </a:r>
            <a:r>
              <a:rPr lang="et-EE" dirty="0"/>
              <a:t> </a:t>
            </a:r>
          </a:p>
          <a:p>
            <a:r>
              <a:rPr lang="et-EE" dirty="0"/>
              <a:t>Vähempakkumiste ettevalmistamine ning teistelt õppimine</a:t>
            </a:r>
          </a:p>
          <a:p>
            <a:r>
              <a:rPr lang="et-EE" dirty="0"/>
              <a:t>Regionaalne koostöö sh ühtsed standardite loomine jne </a:t>
            </a:r>
          </a:p>
          <a:p>
            <a:r>
              <a:rPr lang="et-EE" dirty="0"/>
              <a:t>Rahastamine sh EL jt </a:t>
            </a:r>
            <a:r>
              <a:rPr lang="et-EE" dirty="0" err="1"/>
              <a:t>rahastuse</a:t>
            </a:r>
            <a:r>
              <a:rPr lang="et-EE" dirty="0"/>
              <a:t> kaasamine tuuleenergia arendamiseks </a:t>
            </a:r>
          </a:p>
          <a:p>
            <a:r>
              <a:rPr lang="et-EE" dirty="0"/>
              <a:t>Tehnoloogia arendamine ning testimine sh salvestus, tark võrk, vesinik, </a:t>
            </a:r>
            <a:r>
              <a:rPr lang="et-EE" dirty="0" err="1"/>
              <a:t>küber</a:t>
            </a:r>
            <a:r>
              <a:rPr lang="et-EE" dirty="0"/>
              <a:t> jne </a:t>
            </a:r>
          </a:p>
          <a:p>
            <a:r>
              <a:rPr lang="et-EE" dirty="0"/>
              <a:t>Täiend- ja ümberõpe sisustamine</a:t>
            </a:r>
          </a:p>
          <a:p>
            <a:r>
              <a:rPr lang="et-EE" dirty="0"/>
              <a:t>Positiivne narratiiv ning sektori kuvandi loomine </a:t>
            </a:r>
          </a:p>
          <a:p>
            <a:r>
              <a:rPr lang="et-EE" dirty="0"/>
              <a:t>Sektori statistika koondamine sh metoodika kokku leppimine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22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997565D-2648-9641-A3E9-2EEE1069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96688" y="-531440"/>
            <a:ext cx="12432704" cy="806761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4FD9704E-7DF1-194D-BA4E-A6CB17AD61C7}"/>
              </a:ext>
            </a:extLst>
          </p:cNvPr>
          <p:cNvSpPr txBox="1">
            <a:spLocks/>
          </p:cNvSpPr>
          <p:nvPr/>
        </p:nvSpPr>
        <p:spPr bwMode="auto">
          <a:xfrm>
            <a:off x="335360" y="116632"/>
            <a:ext cx="5202368" cy="92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163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ETEA LIIKMED &amp; ETEA JUHATUS</a:t>
            </a:r>
            <a:endParaRPr lang="en-US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A93765-2585-5747-B3F4-BCB00E6D9678}"/>
              </a:ext>
            </a:extLst>
          </p:cNvPr>
          <p:cNvGrpSpPr/>
          <p:nvPr/>
        </p:nvGrpSpPr>
        <p:grpSpPr>
          <a:xfrm>
            <a:off x="2712085" y="3356992"/>
            <a:ext cx="2887107" cy="2520280"/>
            <a:chOff x="2360618" y="28641"/>
            <a:chExt cx="3735382" cy="319430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03DDAF4-4BF6-034D-8AFD-84CEF6D2D8EC}"/>
                </a:ext>
              </a:extLst>
            </p:cNvPr>
            <p:cNvSpPr/>
            <p:nvPr/>
          </p:nvSpPr>
          <p:spPr>
            <a:xfrm rot="5400000">
              <a:off x="2844800" y="-367881"/>
              <a:ext cx="2844799" cy="3657600"/>
            </a:xfrm>
            <a:prstGeom prst="round2Same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 Same Side Corner Rectangle 4">
              <a:extLst>
                <a:ext uri="{FF2B5EF4-FFF2-40B4-BE49-F238E27FC236}">
                  <a16:creationId xmlns:a16="http://schemas.microsoft.com/office/drawing/2014/main" id="{E9D84436-7CFE-6B42-A3AC-6BA69B32103D}"/>
                </a:ext>
              </a:extLst>
            </p:cNvPr>
            <p:cNvSpPr txBox="1"/>
            <p:nvPr/>
          </p:nvSpPr>
          <p:spPr>
            <a:xfrm>
              <a:off x="2360618" y="28641"/>
              <a:ext cx="3518728" cy="3194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Enefit</a:t>
              </a:r>
              <a:r>
                <a:rPr lang="en-US" sz="2100" dirty="0"/>
                <a:t> Green* </a:t>
              </a:r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Tuuleenergia</a:t>
              </a:r>
              <a:r>
                <a:rPr lang="en-US" sz="2100" dirty="0"/>
                <a:t> </a:t>
              </a:r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Skinest</a:t>
              </a:r>
              <a:r>
                <a:rPr lang="en-US" sz="2100" dirty="0"/>
                <a:t> </a:t>
              </a:r>
              <a:r>
                <a:rPr lang="en-US" sz="2100" dirty="0" err="1"/>
                <a:t>Energia</a:t>
              </a:r>
              <a:endParaRPr lang="en-US" sz="2100" dirty="0"/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Baltic Wind Energy (Eolus) *</a:t>
              </a:r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VKG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264A4-BBBD-0C4D-A4B2-97087CFAE703}"/>
              </a:ext>
            </a:extLst>
          </p:cNvPr>
          <p:cNvGrpSpPr/>
          <p:nvPr/>
        </p:nvGrpSpPr>
        <p:grpSpPr>
          <a:xfrm>
            <a:off x="5909695" y="1407610"/>
            <a:ext cx="3168352" cy="4877057"/>
            <a:chOff x="2438400" y="38519"/>
            <a:chExt cx="3657600" cy="2844799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882C48E4-3F49-984B-9375-8D0439189FB4}"/>
                </a:ext>
              </a:extLst>
            </p:cNvPr>
            <p:cNvSpPr/>
            <p:nvPr/>
          </p:nvSpPr>
          <p:spPr>
            <a:xfrm rot="5400000">
              <a:off x="2844800" y="-367881"/>
              <a:ext cx="2844799" cy="3657600"/>
            </a:xfrm>
            <a:prstGeom prst="round2Same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 Same Side Corner Rectangle 4">
              <a:extLst>
                <a:ext uri="{FF2B5EF4-FFF2-40B4-BE49-F238E27FC236}">
                  <a16:creationId xmlns:a16="http://schemas.microsoft.com/office/drawing/2014/main" id="{C8491CA1-8475-9449-858F-E8A9F44C15E5}"/>
                </a:ext>
              </a:extLst>
            </p:cNvPr>
            <p:cNvSpPr txBox="1"/>
            <p:nvPr/>
          </p:nvSpPr>
          <p:spPr>
            <a:xfrm>
              <a:off x="2438400" y="177390"/>
              <a:ext cx="3518728" cy="2567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Dvigatel</a:t>
              </a:r>
              <a:r>
                <a:rPr lang="en-US" sz="2100" dirty="0"/>
                <a:t> </a:t>
              </a:r>
              <a:r>
                <a:rPr lang="en-US" sz="2100" dirty="0" err="1"/>
                <a:t>Energeetika</a:t>
              </a:r>
              <a:r>
                <a:rPr lang="en-US" sz="2100" dirty="0"/>
                <a:t>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Revali</a:t>
              </a:r>
              <a:r>
                <a:rPr lang="en-US" sz="2100" dirty="0"/>
                <a:t> Marine &amp; Offshore Training MSCA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kern="1200" dirty="0"/>
                <a:t>3D Wind Service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Empower*</a:t>
              </a:r>
              <a:r>
                <a:rPr lang="en-US" sz="2100" kern="1200" dirty="0"/>
                <a:t>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ABB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kern="1200" dirty="0"/>
                <a:t>CF&amp;S Estonia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TS Shipping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kern="1200" dirty="0" err="1"/>
                <a:t>Scanweld</a:t>
              </a:r>
              <a:r>
                <a:rPr lang="en-US" sz="2100" kern="1200" dirty="0"/>
                <a:t> </a:t>
              </a:r>
            </a:p>
            <a:p>
              <a:pPr marL="342900" lvl="1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 err="1"/>
                <a:t>Draka</a:t>
              </a:r>
              <a:r>
                <a:rPr lang="en-US" sz="2100" dirty="0"/>
                <a:t> Keila Cables </a:t>
              </a:r>
              <a:endParaRPr lang="en-US" sz="21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554F78-DCCC-F14A-9ED8-DA3378D92B5D}"/>
              </a:ext>
            </a:extLst>
          </p:cNvPr>
          <p:cNvGrpSpPr/>
          <p:nvPr/>
        </p:nvGrpSpPr>
        <p:grpSpPr>
          <a:xfrm>
            <a:off x="312101" y="5015267"/>
            <a:ext cx="2163312" cy="1188083"/>
            <a:chOff x="2403172" y="38519"/>
            <a:chExt cx="3692828" cy="2844799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5F203708-23B3-EA49-A6CA-F0AAC4378C4B}"/>
                </a:ext>
              </a:extLst>
            </p:cNvPr>
            <p:cNvSpPr/>
            <p:nvPr/>
          </p:nvSpPr>
          <p:spPr>
            <a:xfrm rot="5400000">
              <a:off x="2844800" y="-367881"/>
              <a:ext cx="2844799" cy="3657600"/>
            </a:xfrm>
            <a:prstGeom prst="round2Same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 Same Side Corner Rectangle 4">
              <a:extLst>
                <a:ext uri="{FF2B5EF4-FFF2-40B4-BE49-F238E27FC236}">
                  <a16:creationId xmlns:a16="http://schemas.microsoft.com/office/drawing/2014/main" id="{DBC1DE89-3421-AB40-B1F2-0F2CBD32C659}"/>
                </a:ext>
              </a:extLst>
            </p:cNvPr>
            <p:cNvSpPr txBox="1"/>
            <p:nvPr/>
          </p:nvSpPr>
          <p:spPr>
            <a:xfrm>
              <a:off x="2403172" y="316263"/>
              <a:ext cx="3518728" cy="2567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Enercon</a:t>
              </a:r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Nordex</a:t>
              </a:r>
            </a:p>
            <a:p>
              <a:pPr lvl="1" indent="-457200" defTabSz="1422364">
                <a:lnSpc>
                  <a:spcPct val="90000"/>
                </a:lnSpc>
                <a:spcAft>
                  <a:spcPct val="15000"/>
                </a:spcAft>
                <a:buFont typeface="+mj-lt"/>
                <a:buAutoNum type="arabicPeriod"/>
              </a:pPr>
              <a:r>
                <a:rPr lang="en-US" sz="2100" dirty="0"/>
                <a:t>Vestas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FA7A9F-34BC-F743-B372-CFE1F0E4C59D}"/>
              </a:ext>
            </a:extLst>
          </p:cNvPr>
          <p:cNvGrpSpPr/>
          <p:nvPr/>
        </p:nvGrpSpPr>
        <p:grpSpPr>
          <a:xfrm>
            <a:off x="9481860" y="4314416"/>
            <a:ext cx="2570323" cy="2738035"/>
            <a:chOff x="2438400" y="38519"/>
            <a:chExt cx="3657600" cy="2844799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7382DEA6-785B-F149-B665-8D1192C55D02}"/>
                </a:ext>
              </a:extLst>
            </p:cNvPr>
            <p:cNvSpPr/>
            <p:nvPr/>
          </p:nvSpPr>
          <p:spPr>
            <a:xfrm rot="5400000">
              <a:off x="2844800" y="-367881"/>
              <a:ext cx="2844799" cy="3657600"/>
            </a:xfrm>
            <a:prstGeom prst="round2Same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 Same Side Corner Rectangle 4">
              <a:extLst>
                <a:ext uri="{FF2B5EF4-FFF2-40B4-BE49-F238E27FC236}">
                  <a16:creationId xmlns:a16="http://schemas.microsoft.com/office/drawing/2014/main" id="{DE1FC913-873E-D14C-A99B-7F6D74C8C79C}"/>
                </a:ext>
              </a:extLst>
            </p:cNvPr>
            <p:cNvSpPr txBox="1"/>
            <p:nvPr/>
          </p:nvSpPr>
          <p:spPr>
            <a:xfrm>
              <a:off x="2438400" y="177391"/>
              <a:ext cx="3518728" cy="2567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marL="304792" lvl="1" indent="-304792" defTabSz="1422364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2100" dirty="0" err="1"/>
                <a:t>Aavo</a:t>
              </a:r>
              <a:r>
                <a:rPr lang="en-US" sz="2100" dirty="0"/>
                <a:t> </a:t>
              </a:r>
              <a:r>
                <a:rPr lang="en-US" sz="2100" dirty="0" err="1"/>
                <a:t>Kärmas</a:t>
              </a:r>
              <a:r>
                <a:rPr lang="en-US" sz="2100" dirty="0"/>
                <a:t> – </a:t>
              </a:r>
              <a:r>
                <a:rPr lang="en-US" sz="2100" dirty="0" err="1"/>
                <a:t>Enefit</a:t>
              </a:r>
              <a:r>
                <a:rPr lang="en-US" sz="2100" dirty="0"/>
                <a:t> Green </a:t>
              </a:r>
            </a:p>
            <a:p>
              <a:pPr marL="304792" lvl="1" indent="-304792" defTabSz="1422364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2100" dirty="0" err="1"/>
                <a:t>Jaanis</a:t>
              </a:r>
              <a:r>
                <a:rPr lang="en-US" sz="2100" dirty="0"/>
                <a:t> </a:t>
              </a:r>
              <a:r>
                <a:rPr lang="en-US" sz="2100" dirty="0" err="1"/>
                <a:t>Järvet</a:t>
              </a:r>
              <a:r>
                <a:rPr lang="en-US" sz="2100" dirty="0"/>
                <a:t> – Empower </a:t>
              </a:r>
            </a:p>
            <a:p>
              <a:pPr marL="304792" lvl="1" indent="-304792" defTabSz="1422364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2100" dirty="0" err="1"/>
                <a:t>Peeter</a:t>
              </a:r>
              <a:r>
                <a:rPr lang="en-US" sz="2100" dirty="0"/>
                <a:t> </a:t>
              </a:r>
              <a:r>
                <a:rPr lang="en-US" sz="2100" dirty="0" err="1"/>
                <a:t>Kukk</a:t>
              </a:r>
              <a:r>
                <a:rPr lang="en-US" sz="2100" dirty="0"/>
                <a:t> – Baltic Wind Energy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ABFEEE-A0ED-CC42-9D7A-E52BFC131D6C}"/>
              </a:ext>
            </a:extLst>
          </p:cNvPr>
          <p:cNvGrpSpPr/>
          <p:nvPr/>
        </p:nvGrpSpPr>
        <p:grpSpPr>
          <a:xfrm>
            <a:off x="9480484" y="1407610"/>
            <a:ext cx="2711516" cy="2544870"/>
            <a:chOff x="2438399" y="171176"/>
            <a:chExt cx="3736726" cy="2844799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0586C667-92EA-B543-8B24-3157D6A21A7E}"/>
                </a:ext>
              </a:extLst>
            </p:cNvPr>
            <p:cNvSpPr/>
            <p:nvPr/>
          </p:nvSpPr>
          <p:spPr>
            <a:xfrm rot="5400000">
              <a:off x="2844800" y="-235225"/>
              <a:ext cx="2844799" cy="3657601"/>
            </a:xfrm>
            <a:prstGeom prst="round2Same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 Same Side Corner Rectangle 4">
              <a:extLst>
                <a:ext uri="{FF2B5EF4-FFF2-40B4-BE49-F238E27FC236}">
                  <a16:creationId xmlns:a16="http://schemas.microsoft.com/office/drawing/2014/main" id="{4D6F4592-3B84-BD44-9682-A4DA9A3C2D14}"/>
                </a:ext>
              </a:extLst>
            </p:cNvPr>
            <p:cNvSpPr txBox="1"/>
            <p:nvPr/>
          </p:nvSpPr>
          <p:spPr>
            <a:xfrm>
              <a:off x="2656397" y="340054"/>
              <a:ext cx="3518728" cy="2567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20320" rIns="20320" bIns="20320" numCol="1" spcCol="1270" anchor="ctr" anchorCtr="0">
              <a:noAutofit/>
            </a:bodyPr>
            <a:lstStyle/>
            <a:p>
              <a:pPr marL="0" lvl="1" defTabSz="1422364">
                <a:lnSpc>
                  <a:spcPct val="90000"/>
                </a:lnSpc>
                <a:spcAft>
                  <a:spcPct val="15000"/>
                </a:spcAft>
              </a:pPr>
              <a:r>
                <a:rPr lang="et-EE" sz="2100" dirty="0">
                  <a:solidFill>
                    <a:srgbClr val="FF0000"/>
                  </a:solidFill>
                </a:rPr>
                <a:t>91,7% Eestis installeeritud võimsusest</a:t>
              </a:r>
            </a:p>
            <a:p>
              <a:pPr marL="0" lvl="1" defTabSz="1422364">
                <a:lnSpc>
                  <a:spcPct val="90000"/>
                </a:lnSpc>
                <a:spcAft>
                  <a:spcPct val="15000"/>
                </a:spcAft>
              </a:pPr>
              <a:endParaRPr lang="et-EE" sz="2100" dirty="0">
                <a:solidFill>
                  <a:srgbClr val="FF0000"/>
                </a:solidFill>
              </a:endParaRPr>
            </a:p>
            <a:p>
              <a:pPr marL="0" lvl="1" defTabSz="1422364">
                <a:lnSpc>
                  <a:spcPct val="90000"/>
                </a:lnSpc>
                <a:spcAft>
                  <a:spcPct val="15000"/>
                </a:spcAft>
              </a:pPr>
              <a:r>
                <a:rPr lang="et-EE" sz="2100" dirty="0">
                  <a:solidFill>
                    <a:srgbClr val="FF0000"/>
                  </a:solidFill>
                </a:rPr>
                <a:t>84% tuulikutest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285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3389517-1F4A-E046-9470-E2FAF33C9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08" y="1628800"/>
            <a:ext cx="10527323" cy="421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03492-DA34-AA4E-8D8C-66EF3A22BA1A}"/>
              </a:ext>
            </a:extLst>
          </p:cNvPr>
          <p:cNvSpPr/>
          <p:nvPr/>
        </p:nvSpPr>
        <p:spPr>
          <a:xfrm>
            <a:off x="7392144" y="4365104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bg1"/>
                </a:solidFill>
              </a:rPr>
              <a:t>Lisainfo: </a:t>
            </a:r>
            <a:r>
              <a:rPr lang="et-E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www.tuuleenergia.ee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www.facebook.com/tuuleenergia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www.instagram.com/tuuleenergia</a:t>
            </a:r>
            <a:r>
              <a:rPr lang="et-E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806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EF809-FA5A-2147-AB0F-04A630D1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729"/>
            <a:ext cx="12765740" cy="71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80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C0AAC-891E-8949-8784-207ED5EE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8829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D55925-80A1-364A-A9C4-DF2DC103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CBB12-12B7-5A43-A14A-541EB9AD5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26388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9158292-78AB-9C45-A261-B59FFA8C6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027" y="2455324"/>
            <a:ext cx="6555845" cy="3672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26A43-33FE-1C43-86AB-3CCC6C10F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5851408" cy="29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950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0F577-F1D6-404F-8B6D-2E23E35D1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336704" cy="4752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60663-600A-4E4D-B6F7-1B1CC617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017" y="0"/>
            <a:ext cx="5898111" cy="441574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94D596-82BA-814F-AB73-A2841196C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276" y="3861048"/>
            <a:ext cx="5760640" cy="25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85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952D6-D6B0-8243-94EF-A3C59901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487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7F628-1576-9745-803F-5CE0EC99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" y="0"/>
            <a:ext cx="51908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B3572-E074-3745-8EDD-17A8AC764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42" y="1196752"/>
            <a:ext cx="6829542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751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2CFC-18B6-724B-A1F0-C46DE3B7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Tuuleenergia</a:t>
            </a:r>
            <a:r>
              <a:rPr lang="en-US" dirty="0"/>
              <a:t> </a:t>
            </a:r>
            <a:r>
              <a:rPr lang="en-US" dirty="0" err="1"/>
              <a:t>Eestis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51046-4D4F-AA45-85A1-B640E3E1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412875"/>
            <a:ext cx="7677163" cy="4713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2018. aasta lõpu seisuga oli Eestis töös 139 (144) elektrituulikut koguvõimsusega 309,96 (319,96) MW.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/>
              <a:t>Tuuleenergia</a:t>
            </a:r>
            <a:r>
              <a:rPr lang="en-GB" dirty="0"/>
              <a:t> </a:t>
            </a:r>
            <a:r>
              <a:rPr lang="en-GB" dirty="0" err="1"/>
              <a:t>areng</a:t>
            </a:r>
            <a:r>
              <a:rPr lang="en-GB" dirty="0"/>
              <a:t> on </a:t>
            </a:r>
            <a:r>
              <a:rPr lang="en-GB" dirty="0" err="1"/>
              <a:t>alates</a:t>
            </a:r>
            <a:r>
              <a:rPr lang="en-GB" dirty="0"/>
              <a:t> 2013. </a:t>
            </a:r>
            <a:r>
              <a:rPr lang="en-GB" dirty="0" err="1"/>
              <a:t>aastast</a:t>
            </a:r>
            <a:r>
              <a:rPr lang="en-GB" dirty="0"/>
              <a:t> </a:t>
            </a:r>
            <a:r>
              <a:rPr lang="en-GB" u="sng" dirty="0" err="1">
                <a:solidFill>
                  <a:srgbClr val="FF0000"/>
                </a:solidFill>
              </a:rPr>
              <a:t>sisuliselt</a:t>
            </a:r>
            <a:r>
              <a:rPr lang="en-GB" u="sng" dirty="0">
                <a:solidFill>
                  <a:srgbClr val="FF0000"/>
                </a:solidFill>
              </a:rPr>
              <a:t> </a:t>
            </a:r>
            <a:r>
              <a:rPr lang="en-GB" u="sng" dirty="0" err="1">
                <a:solidFill>
                  <a:srgbClr val="FF0000"/>
                </a:solidFill>
              </a:rPr>
              <a:t>seiskunud</a:t>
            </a:r>
            <a:endParaRPr lang="et-EE" u="sng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t-EE" dirty="0">
                <a:solidFill>
                  <a:schemeClr val="tx1"/>
                </a:solidFill>
              </a:rPr>
              <a:t>T</a:t>
            </a:r>
            <a:r>
              <a:rPr lang="et-EE" dirty="0"/>
              <a:t>uulepargid tootsid Eestis 2018. aastal kokku 590 </a:t>
            </a:r>
            <a:r>
              <a:rPr lang="et-EE" dirty="0" err="1"/>
              <a:t>GWh</a:t>
            </a:r>
            <a:r>
              <a:rPr lang="et-EE" dirty="0"/>
              <a:t> elektrienergiat, </a:t>
            </a:r>
            <a:r>
              <a:rPr lang="en-GB" dirty="0" err="1"/>
              <a:t>ehk</a:t>
            </a:r>
            <a:r>
              <a:rPr lang="en-GB" dirty="0"/>
              <a:t> 7% </a:t>
            </a:r>
            <a:r>
              <a:rPr lang="en-GB" dirty="0" err="1"/>
              <a:t>elektrienergia</a:t>
            </a:r>
            <a:r>
              <a:rPr lang="en-GB" dirty="0"/>
              <a:t> </a:t>
            </a:r>
            <a:r>
              <a:rPr lang="en-GB" dirty="0" err="1"/>
              <a:t>lõpptarbimisest</a:t>
            </a:r>
            <a:r>
              <a:rPr lang="et-EE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Üksikud alad, kus tuuleenergia arendamine on hetkel võimalik (peamiselt riigikaitselased kuid on ka keskkonnaalased piirangud).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Kohalikel omavalitsustel puudub võimalus ise tulu teenida.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273FB-7293-CF40-96B8-D3AF60FB9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9950" r="30184"/>
          <a:stretch/>
        </p:blipFill>
        <p:spPr>
          <a:xfrm>
            <a:off x="8256240" y="1268760"/>
            <a:ext cx="3503160" cy="52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88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4366D-CA77-A840-90A5-257A5057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74"/>
            <a:ext cx="12192000" cy="6906548"/>
          </a:xfrm>
          <a:prstGeom prst="rect">
            <a:avLst/>
          </a:prstGeom>
        </p:spPr>
      </p:pic>
      <p:sp>
        <p:nvSpPr>
          <p:cNvPr id="192" name="Google Shape;192;p24"/>
          <p:cNvSpPr txBox="1">
            <a:spLocks noGrp="1"/>
          </p:cNvSpPr>
          <p:nvPr>
            <p:ph type="title" idx="4294967295"/>
          </p:nvPr>
        </p:nvSpPr>
        <p:spPr>
          <a:xfrm>
            <a:off x="0" y="3186500"/>
            <a:ext cx="12192000" cy="132262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t-EE" sz="3200" dirty="0">
                <a:solidFill>
                  <a:srgbClr val="FFFFFF"/>
                </a:solidFill>
              </a:rPr>
              <a:t>Puhtam elukeskkond, odavam elekter!</a:t>
            </a:r>
          </a:p>
        </p:txBody>
      </p:sp>
    </p:spTree>
    <p:extLst>
      <p:ext uri="{BB962C8B-B14F-4D97-AF65-F5344CB8AC3E}">
        <p14:creationId xmlns:p14="http://schemas.microsoft.com/office/powerpoint/2010/main" val="1382304081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88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rgbClr val="01016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7D7DB3"/>
            </a:gs>
            <a:gs pos="100000">
              <a:srgbClr val="7878B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t-E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88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rgbClr val="01016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7D7DB3"/>
            </a:gs>
            <a:gs pos="100000">
              <a:srgbClr val="7878B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t-E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72368</TotalTime>
  <Words>451</Words>
  <Application>Microsoft Office PowerPoint</Application>
  <PresentationFormat>Laiekraan</PresentationFormat>
  <Paragraphs>103</Paragraphs>
  <Slides>18</Slides>
  <Notes>9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Roboto Condensed Light</vt:lpstr>
      <vt:lpstr>Symbol</vt:lpstr>
      <vt:lpstr>Times New Roman</vt:lpstr>
      <vt:lpstr>Times New Roman,</vt:lpstr>
      <vt:lpstr>Wingdings</vt:lpstr>
      <vt:lpstr>3_Custom Design</vt:lpstr>
      <vt:lpstr>4_Custom Design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Tuuleenergia Eestis</vt:lpstr>
      <vt:lpstr>Puhtam elukeskkond, odavam elekter!</vt:lpstr>
      <vt:lpstr>Tuuleenergia väärtuspakkumine</vt:lpstr>
      <vt:lpstr>Tuuleenergia osakaal 2030 (GWh)</vt:lpstr>
      <vt:lpstr>PowerPointi esitlus</vt:lpstr>
      <vt:lpstr>Tuuleenergia potentsiaal Eestis </vt:lpstr>
      <vt:lpstr>Tuuleenergia potentsiaal Eestis </vt:lpstr>
      <vt:lpstr>Ettepanekud </vt:lpstr>
      <vt:lpstr>PowerPointi esitlus</vt:lpstr>
      <vt:lpstr>PowerPointi esitlus</vt:lpstr>
      <vt:lpstr>PowerPointi esitlus</vt:lpstr>
    </vt:vector>
  </TitlesOfParts>
  <Company>HeiVäl OÜ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HeiVäli esitlus</dc:title>
  <dc:creator>Kaido Väljaots</dc:creator>
  <cp:lastModifiedBy>Vivi Older</cp:lastModifiedBy>
  <cp:revision>2591</cp:revision>
  <cp:lastPrinted>2019-11-12T17:06:48Z</cp:lastPrinted>
  <dcterms:created xsi:type="dcterms:W3CDTF">2004-11-08T15:17:36Z</dcterms:created>
  <dcterms:modified xsi:type="dcterms:W3CDTF">2019-12-02T12:13:15Z</dcterms:modified>
</cp:coreProperties>
</file>