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5" r:id="rId1"/>
    <p:sldMasterId id="2147483685" r:id="rId2"/>
  </p:sldMasterIdLst>
  <p:notesMasterIdLst>
    <p:notesMasterId r:id="rId21"/>
  </p:notesMasterIdLst>
  <p:handoutMasterIdLst>
    <p:handoutMasterId r:id="rId22"/>
  </p:handoutMasterIdLst>
  <p:sldIdLst>
    <p:sldId id="601" r:id="rId3"/>
    <p:sldId id="802" r:id="rId4"/>
    <p:sldId id="800" r:id="rId5"/>
    <p:sldId id="804" r:id="rId6"/>
    <p:sldId id="810" r:id="rId7"/>
    <p:sldId id="811" r:id="rId8"/>
    <p:sldId id="803" r:id="rId9"/>
    <p:sldId id="805" r:id="rId10"/>
    <p:sldId id="310" r:id="rId11"/>
    <p:sldId id="789" r:id="rId12"/>
    <p:sldId id="303" r:id="rId13"/>
    <p:sldId id="794" r:id="rId14"/>
    <p:sldId id="806" r:id="rId15"/>
    <p:sldId id="807" r:id="rId16"/>
    <p:sldId id="808" r:id="rId17"/>
    <p:sldId id="799" r:id="rId18"/>
    <p:sldId id="797" r:id="rId19"/>
    <p:sldId id="273" r:id="rId20"/>
  </p:sldIdLst>
  <p:sldSz cx="12192000" cy="6858000"/>
  <p:notesSz cx="9799638" cy="6735763"/>
  <p:defaultTextStyle>
    <a:defPPr>
      <a:defRPr lang="et-E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2" userDrawn="1">
          <p15:clr>
            <a:srgbClr val="A4A3A4"/>
          </p15:clr>
        </p15:guide>
        <p15:guide id="2" pos="308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730A"/>
    <a:srgbClr val="FF7100"/>
    <a:srgbClr val="003366"/>
    <a:srgbClr val="000066"/>
    <a:srgbClr val="FF3300"/>
    <a:srgbClr val="010163"/>
    <a:srgbClr val="ABE9FF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368" autoAdjust="0"/>
    <p:restoredTop sz="92509" autoAdjust="0"/>
  </p:normalViewPr>
  <p:slideViewPr>
    <p:cSldViewPr>
      <p:cViewPr varScale="1">
        <p:scale>
          <a:sx n="80" d="100"/>
          <a:sy n="80" d="100"/>
        </p:scale>
        <p:origin x="1133" y="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-4080"/>
    </p:cViewPr>
  </p:sorterViewPr>
  <p:notesViewPr>
    <p:cSldViewPr>
      <p:cViewPr varScale="1">
        <p:scale>
          <a:sx n="100" d="100"/>
          <a:sy n="100" d="100"/>
        </p:scale>
        <p:origin x="2032" y="160"/>
      </p:cViewPr>
      <p:guideLst>
        <p:guide orient="horz" pos="2122"/>
        <p:guide pos="308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t-E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Tuuleenergia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2017</c:v>
                </c:pt>
                <c:pt idx="1">
                  <c:v>TE100</c:v>
                </c:pt>
                <c:pt idx="2">
                  <c:v>REKK</c:v>
                </c:pt>
                <c:pt idx="3">
                  <c:v>SEI </c:v>
                </c:pt>
                <c:pt idx="4">
                  <c:v>Flex4RES</c:v>
                </c:pt>
                <c:pt idx="5">
                  <c:v>ETEA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590</c:v>
                </c:pt>
                <c:pt idx="1">
                  <c:v>6900</c:v>
                </c:pt>
                <c:pt idx="2">
                  <c:v>2640</c:v>
                </c:pt>
                <c:pt idx="3">
                  <c:v>2346</c:v>
                </c:pt>
                <c:pt idx="4">
                  <c:v>10000</c:v>
                </c:pt>
                <c:pt idx="5">
                  <c:v>3500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BC-1242-B941-754387D5CE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78418160"/>
        <c:axId val="1034752544"/>
      </c:barChart>
      <c:catAx>
        <c:axId val="1078418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t-EE"/>
          </a:p>
        </c:txPr>
        <c:crossAx val="1034752544"/>
        <c:crosses val="autoZero"/>
        <c:auto val="1"/>
        <c:lblAlgn val="ctr"/>
        <c:lblOffset val="100"/>
        <c:noMultiLvlLbl val="0"/>
      </c:catAx>
      <c:valAx>
        <c:axId val="10347525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t-EE"/>
          </a:p>
        </c:txPr>
        <c:crossAx val="1078418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t-E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t-E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t-E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t-EE" noProof="0" dirty="0"/>
              <a:t>Tuuleenergia</a:t>
            </a:r>
            <a:r>
              <a:rPr lang="en-US" dirty="0"/>
              <a:t> </a:t>
            </a:r>
            <a:r>
              <a:rPr lang="en-US" dirty="0" err="1"/>
              <a:t>prognoos</a:t>
            </a:r>
            <a:r>
              <a:rPr lang="en-US" dirty="0"/>
              <a:t> (GWh)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t-EE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Tuuleenergia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2018</c:v>
                </c:pt>
                <c:pt idx="1">
                  <c:v>REKK 2030</c:v>
                </c:pt>
                <c:pt idx="2">
                  <c:v>ETEA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590</c:v>
                </c:pt>
                <c:pt idx="1">
                  <c:v>2640</c:v>
                </c:pt>
                <c:pt idx="2">
                  <c:v>3500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94B-BC45-84BD-A0A6CC341E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460937488"/>
        <c:axId val="1472515936"/>
      </c:barChart>
      <c:catAx>
        <c:axId val="1460937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t-EE"/>
          </a:p>
        </c:txPr>
        <c:crossAx val="1472515936"/>
        <c:crosses val="autoZero"/>
        <c:auto val="1"/>
        <c:lblAlgn val="ctr"/>
        <c:lblOffset val="100"/>
        <c:noMultiLvlLbl val="0"/>
      </c:catAx>
      <c:valAx>
        <c:axId val="14725159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t-EE"/>
          </a:p>
        </c:txPr>
        <c:crossAx val="14609374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t-E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t-E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248019" cy="336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7322" tIns="43662" rIns="87322" bIns="43662" numCol="1" anchor="t" anchorCtr="0" compatLnSpc="1">
            <a:prstTxWarp prst="textNoShape">
              <a:avLst/>
            </a:prstTxWarp>
          </a:bodyPr>
          <a:lstStyle>
            <a:lvl1pPr defTabSz="903376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t-EE" dirty="0"/>
          </a:p>
        </p:txBody>
      </p:sp>
      <p:sp>
        <p:nvSpPr>
          <p:cNvPr id="145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47098" y="0"/>
            <a:ext cx="4250281" cy="336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7322" tIns="43662" rIns="87322" bIns="43662" numCol="1" anchor="t" anchorCtr="0" compatLnSpc="1">
            <a:prstTxWarp prst="textNoShape">
              <a:avLst/>
            </a:prstTxWarp>
          </a:bodyPr>
          <a:lstStyle>
            <a:lvl1pPr algn="r" defTabSz="903376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t-EE" dirty="0"/>
          </a:p>
        </p:txBody>
      </p:sp>
      <p:sp>
        <p:nvSpPr>
          <p:cNvPr id="145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6397861"/>
            <a:ext cx="4248019" cy="336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7322" tIns="43662" rIns="87322" bIns="43662" numCol="1" anchor="b" anchorCtr="0" compatLnSpc="1">
            <a:prstTxWarp prst="textNoShape">
              <a:avLst/>
            </a:prstTxWarp>
          </a:bodyPr>
          <a:lstStyle>
            <a:lvl1pPr defTabSz="903376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t-EE" dirty="0"/>
          </a:p>
        </p:txBody>
      </p:sp>
      <p:sp>
        <p:nvSpPr>
          <p:cNvPr id="145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47098" y="6397861"/>
            <a:ext cx="4250281" cy="336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7322" tIns="43662" rIns="87322" bIns="43662" numCol="1" anchor="b" anchorCtr="0" compatLnSpc="1">
            <a:prstTxWarp prst="textNoShape">
              <a:avLst/>
            </a:prstTxWarp>
          </a:bodyPr>
          <a:lstStyle>
            <a:lvl1pPr algn="r" defTabSz="903376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74CE1E5-9D2A-422B-B68F-7F4203294CA1}" type="slidenum">
              <a:rPr lang="et-EE"/>
              <a:pPr>
                <a:defRPr/>
              </a:pPr>
              <a:t>‹#›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06292389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248019" cy="336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309" tIns="46154" rIns="92309" bIns="46154" numCol="1" anchor="t" anchorCtr="0" compatLnSpc="1">
            <a:prstTxWarp prst="textNoShape">
              <a:avLst/>
            </a:prstTxWarp>
          </a:bodyPr>
          <a:lstStyle>
            <a:lvl1pPr defTabSz="921969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t-EE" dirty="0"/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47098" y="0"/>
            <a:ext cx="4250281" cy="336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309" tIns="46154" rIns="92309" bIns="46154" numCol="1" anchor="t" anchorCtr="0" compatLnSpc="1">
            <a:prstTxWarp prst="textNoShape">
              <a:avLst/>
            </a:prstTxWarp>
          </a:bodyPr>
          <a:lstStyle>
            <a:lvl1pPr algn="r" defTabSz="921969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t-EE" dirty="0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655888" y="504825"/>
            <a:ext cx="4487862" cy="25257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90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2229" y="3199461"/>
            <a:ext cx="7835184" cy="3031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309" tIns="46154" rIns="92309" bIns="4615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t-EE" noProof="0"/>
              <a:t>Click to edit Master text styles</a:t>
            </a:r>
          </a:p>
          <a:p>
            <a:pPr lvl="1"/>
            <a:r>
              <a:rPr lang="et-EE" noProof="0"/>
              <a:t>Second level</a:t>
            </a:r>
          </a:p>
          <a:p>
            <a:pPr lvl="2"/>
            <a:r>
              <a:rPr lang="et-EE" noProof="0"/>
              <a:t>Third level</a:t>
            </a:r>
          </a:p>
          <a:p>
            <a:pPr lvl="3"/>
            <a:r>
              <a:rPr lang="et-EE" noProof="0"/>
              <a:t>Fourth level</a:t>
            </a:r>
          </a:p>
          <a:p>
            <a:pPr lvl="4"/>
            <a:r>
              <a:rPr lang="et-EE" noProof="0"/>
              <a:t>Fifth level</a:t>
            </a:r>
          </a:p>
        </p:txBody>
      </p:sp>
      <p:sp>
        <p:nvSpPr>
          <p:cNvPr id="1290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397861"/>
            <a:ext cx="4248019" cy="336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309" tIns="46154" rIns="92309" bIns="46154" numCol="1" anchor="b" anchorCtr="0" compatLnSpc="1">
            <a:prstTxWarp prst="textNoShape">
              <a:avLst/>
            </a:prstTxWarp>
          </a:bodyPr>
          <a:lstStyle>
            <a:lvl1pPr defTabSz="921969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t-EE" dirty="0"/>
          </a:p>
        </p:txBody>
      </p:sp>
      <p:sp>
        <p:nvSpPr>
          <p:cNvPr id="1290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47098" y="6397861"/>
            <a:ext cx="4250281" cy="336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309" tIns="46154" rIns="92309" bIns="46154" numCol="1" anchor="b" anchorCtr="0" compatLnSpc="1">
            <a:prstTxWarp prst="textNoShape">
              <a:avLst/>
            </a:prstTxWarp>
          </a:bodyPr>
          <a:lstStyle>
            <a:lvl1pPr algn="r" defTabSz="921969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6C02AEF-E267-4EDD-99ED-4A7D5B009C12}" type="slidenum">
              <a:rPr lang="et-EE"/>
              <a:pPr>
                <a:defRPr/>
              </a:pPr>
              <a:t>‹#›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73547392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 txBox="1">
            <a:spLocks noGrp="1" noChangeArrowheads="1"/>
          </p:cNvSpPr>
          <p:nvPr/>
        </p:nvSpPr>
        <p:spPr bwMode="auto">
          <a:xfrm>
            <a:off x="5549885" y="6398198"/>
            <a:ext cx="4248210" cy="336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7867" tIns="48934" rIns="97867" bIns="48934" anchor="b"/>
          <a:lstStyle>
            <a:lvl1pPr defTabSz="979488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79488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79488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79488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79488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79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79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79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794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fld id="{7CCE77ED-D693-49EF-8B97-493B68EC9F05}" type="slidenum">
              <a:rPr lang="et-EE" sz="1300">
                <a:latin typeface="Times New Roman" pitchFamily="18" charset="0"/>
                <a:ea typeface="ＭＳ Ｐゴシック" pitchFamily="34" charset="-128"/>
              </a:rPr>
              <a:pPr algn="r" eaLnBrk="1" hangingPunct="1"/>
              <a:t>1</a:t>
            </a:fld>
            <a:endParaRPr lang="et-EE" sz="1300" dirty="0">
              <a:latin typeface="Times New Roman" pitchFamily="18" charset="0"/>
              <a:ea typeface="ＭＳ Ｐゴシック" pitchFamily="34" charset="-128"/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795588" y="584200"/>
            <a:ext cx="4205287" cy="2366963"/>
          </a:xfrm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06310" y="3199878"/>
            <a:ext cx="7187019" cy="28420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7867" tIns="48934" rIns="97867" bIns="48934"/>
          <a:lstStyle/>
          <a:p>
            <a:pPr eaLnBrk="1" hangingPunct="1"/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29535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Flex4RES (Flexible Nordic Energy Systems)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projekti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raames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viidi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läbi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TalTechis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  (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projekti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juht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Hardi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Koduvere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) 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analüüs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Põhja-Euroopa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elektrisüsteemi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kohta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, mis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uuris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,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kuidas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saab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läbi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energiasüsteemi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paindlikkuse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võimaldamise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soodustada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süsteemi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dekarboniseerimist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.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Mudelis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eeldati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2050.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aastaks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süsinikuneutraalset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Põhja-Euroopa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ja Balti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piirkonda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. 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Metoodika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osas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kasutati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 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sama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 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mudelit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kui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ENMAKi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koostamisel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ning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uuringu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näol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tegemist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 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väärtusliku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sisendiga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kus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tuvastatud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peamised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takistused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 ja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võimalused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taastuvenergia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arengu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soodustamiseks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 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ning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näitamaks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võimalikke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prognoose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/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osakaale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taastuvenergia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arendamisel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,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võttes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aluseks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hetkel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avalikkusele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kättesaadavad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 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tehnoloogiad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ja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nende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hinnad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.</a:t>
            </a:r>
          </a:p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 </a:t>
            </a:r>
          </a:p>
          <a:p>
            <a:r>
              <a:rPr lang="en-US" sz="1200" b="1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Tõsi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, </a:t>
            </a:r>
            <a:r>
              <a:rPr lang="en-US" sz="1200" b="1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tegemist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1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ei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ole </a:t>
            </a:r>
            <a:r>
              <a:rPr lang="en-US" sz="1200" b="1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otseselt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1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tootmisvõimsuste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1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prognoosiga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1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vaid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1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võimalike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1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taastuvenergia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1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tootmismahtudega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1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Põhja-Euroopa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1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energiasüsteemi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1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kontekstis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.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 </a:t>
            </a:r>
            <a:r>
              <a:rPr lang="en-US" sz="1200" b="1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Mudel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1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annab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1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tunnetuse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, </a:t>
            </a:r>
            <a:r>
              <a:rPr lang="en-US" sz="1200" b="1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milline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1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valdkond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on </a:t>
            </a:r>
            <a:r>
              <a:rPr lang="en-US" sz="1200" b="1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hetkel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1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kõige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1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konkurentsivõimelisem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1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ning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1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kuhu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1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oleks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1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mõistlik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1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investeerida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.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 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Mudelis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ei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ole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võetud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arvesse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neljanda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põlvkonna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tuumaenergiat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,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kuna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tehnoloogia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hinnaga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on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seotud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suures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koguses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ebamäärasust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.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Vesinikutehnoloogiad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energiasüsteemis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elektrienergia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salvestina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ei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osutunud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mudelis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aga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konkurentsivõimeliseks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.</a:t>
            </a:r>
          </a:p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 </a:t>
            </a:r>
          </a:p>
          <a:p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Lühidalt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: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analüüs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/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mudel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võttis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arvesse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, </a:t>
            </a:r>
            <a:r>
              <a:rPr lang="en-US" sz="1200" b="1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milline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on </a:t>
            </a:r>
            <a:r>
              <a:rPr lang="en-US" sz="1200" b="1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kõige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1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odavam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1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viis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1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elektri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1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tarbimist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 </a:t>
            </a:r>
            <a:r>
              <a:rPr lang="en-US" sz="1200" b="1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Põhja-Euroopa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1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energiasüsteemis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 </a:t>
            </a:r>
            <a:r>
              <a:rPr lang="en-US" sz="1200" b="1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katta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 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kus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Co2 hind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aastaks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2050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oleks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140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eurot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. </a:t>
            </a:r>
            <a:r>
              <a:rPr lang="en-US" sz="1200" b="1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Saame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1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öelda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, et  </a:t>
            </a:r>
            <a:r>
              <a:rPr lang="en-US" sz="1200" b="1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kasutatud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1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sisendite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1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kontekstis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on </a:t>
            </a:r>
            <a:r>
              <a:rPr lang="en-US" sz="1200" b="1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regionaalsel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1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tasemel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1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konkurentsivõimeline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1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tuuleparkide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1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kogus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1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Eestis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 ca 3,5 GW </a:t>
            </a:r>
            <a:r>
              <a:rPr lang="en-US" sz="1200" b="1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ulatuses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1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aastaks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2030 (ca 10TWh) </a:t>
            </a:r>
            <a:r>
              <a:rPr lang="en-US" sz="1200" b="1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ning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2050 4,5 GW (12 </a:t>
            </a:r>
            <a:r>
              <a:rPr lang="en-US" sz="1200" b="1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TWh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). </a:t>
            </a:r>
            <a:endParaRPr lang="en-US" sz="1200" b="0" i="0" u="none" strike="noStrike" kern="1200" dirty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  </a:t>
            </a:r>
          </a:p>
          <a:p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BAU </a:t>
            </a:r>
            <a:r>
              <a:rPr lang="en-US" sz="1200" b="1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tähendab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1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turuhinna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1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vastu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1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investeeringuid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. Connect </a:t>
            </a:r>
            <a:r>
              <a:rPr lang="en-US" sz="1200" b="1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tähendab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1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proaktiivselt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1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riikidevaheliste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1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võrguühenduste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1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arendamist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. Policy </a:t>
            </a:r>
            <a:r>
              <a:rPr lang="en-US" sz="1200" b="1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soodsa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1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regulatiivse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1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raamistiku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1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loomist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. </a:t>
            </a:r>
            <a:r>
              <a:rPr lang="en-US" sz="1200" b="1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Combi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</a:t>
            </a:r>
            <a:r>
              <a:rPr lang="en-US" sz="1200" b="1" i="0" u="none" strike="noStrike" kern="1200" dirty="0" err="1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connecti</a:t>
            </a:r>
            <a:r>
              <a:rPr lang="en-US" sz="1200" b="1" i="0" u="none" strike="noStrike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ja Policy combo.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52543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8678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5f391192_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35f391192_0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197319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noProof="0" dirty="0"/>
          </a:p>
        </p:txBody>
      </p:sp>
    </p:spTree>
    <p:extLst>
      <p:ext uri="{BB962C8B-B14F-4D97-AF65-F5344CB8AC3E}">
        <p14:creationId xmlns:p14="http://schemas.microsoft.com/office/powerpoint/2010/main" val="39132062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GWh</a:t>
            </a:r>
          </a:p>
          <a:p>
            <a:endParaRPr lang="en-US" dirty="0"/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Tuuleenergia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2017 590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TE100 6900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REKK 2640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SEI  2346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Flex4RES 10000</a:t>
            </a:r>
          </a:p>
          <a:p>
            <a:b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b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3B4453-0959-7741-B6E4-993084264A7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006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856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68256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0126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0" y="188913"/>
            <a:ext cx="7664464" cy="882633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t-EE" dirty="0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9285" y="188913"/>
            <a:ext cx="2745316" cy="59372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19100" y="188913"/>
            <a:ext cx="8036984" cy="59372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0" y="188913"/>
            <a:ext cx="10972800" cy="86836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19101" y="1412875"/>
            <a:ext cx="9326033" cy="4713288"/>
          </a:xfrm>
        </p:spPr>
        <p:txBody>
          <a:bodyPr/>
          <a:lstStyle/>
          <a:p>
            <a:pPr lvl="0"/>
            <a:endParaRPr lang="et-EE" noProof="0" dirty="0"/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0" y="188913"/>
            <a:ext cx="10972800" cy="86836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19101" y="1412875"/>
            <a:ext cx="4561417" cy="4713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3717" y="1412875"/>
            <a:ext cx="4561416" cy="4713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6718063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0" y="188913"/>
            <a:ext cx="7664464" cy="882633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478473557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96282614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9101" y="1412875"/>
            <a:ext cx="4561417" cy="4713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3717" y="1412875"/>
            <a:ext cx="4561416" cy="4713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783440650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996349594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434863138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 userDrawn="1"/>
        </p:nvSpPr>
        <p:spPr bwMode="auto">
          <a:xfrm>
            <a:off x="239185" y="6597650"/>
            <a:ext cx="11713633" cy="71438"/>
          </a:xfrm>
          <a:prstGeom prst="rect">
            <a:avLst/>
          </a:prstGeom>
          <a:solidFill>
            <a:srgbClr val="2A0A6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t-EE" dirty="0">
              <a:solidFill>
                <a:srgbClr val="000000"/>
              </a:solidFill>
              <a:cs typeface="Arial"/>
            </a:endParaRPr>
          </a:p>
        </p:txBody>
      </p:sp>
      <p:sp>
        <p:nvSpPr>
          <p:cNvPr id="3" name="Rectangle 3"/>
          <p:cNvSpPr>
            <a:spLocks noChangeArrowheads="1"/>
          </p:cNvSpPr>
          <p:nvPr userDrawn="1"/>
        </p:nvSpPr>
        <p:spPr bwMode="auto">
          <a:xfrm>
            <a:off x="334433" y="1035051"/>
            <a:ext cx="11618384" cy="99219"/>
          </a:xfrm>
          <a:prstGeom prst="rect">
            <a:avLst/>
          </a:prstGeom>
          <a:solidFill>
            <a:srgbClr val="2A0A6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t-EE" dirty="0">
              <a:solidFill>
                <a:srgbClr val="000000"/>
              </a:solidFill>
              <a:cs typeface="Arial"/>
            </a:endParaRPr>
          </a:p>
        </p:txBody>
      </p:sp>
      <p:sp>
        <p:nvSpPr>
          <p:cNvPr id="4" name="Rectangle 14"/>
          <p:cNvSpPr>
            <a:spLocks noChangeArrowheads="1"/>
          </p:cNvSpPr>
          <p:nvPr/>
        </p:nvSpPr>
        <p:spPr bwMode="auto">
          <a:xfrm>
            <a:off x="239184" y="6597650"/>
            <a:ext cx="623624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fld id="{AFC7651D-D730-4B7C-9095-E2D5DD9556FE}" type="slidenum">
              <a:rPr lang="et-EE" sz="1400">
                <a:solidFill>
                  <a:srgbClr val="000000"/>
                </a:solidFill>
                <a:cs typeface="Arial"/>
              </a:rPr>
              <a:pPr>
                <a:defRPr/>
              </a:pPr>
              <a:t>‹#›</a:t>
            </a:fld>
            <a:endParaRPr lang="et-EE" sz="1400" dirty="0">
              <a:solidFill>
                <a:srgbClr val="000000"/>
              </a:solidFill>
              <a:cs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2D1CA6-E162-4947-AB5C-5CBCACF37B8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9101" y="79376"/>
            <a:ext cx="3001083" cy="862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04512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42728314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t-EE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18340457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072865871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9285" y="188913"/>
            <a:ext cx="2745316" cy="59372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19100" y="188913"/>
            <a:ext cx="8036984" cy="59372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010269452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0" y="188913"/>
            <a:ext cx="10972800" cy="86836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19101" y="1412875"/>
            <a:ext cx="9326033" cy="4713288"/>
          </a:xfrm>
        </p:spPr>
        <p:txBody>
          <a:bodyPr/>
          <a:lstStyle/>
          <a:p>
            <a:pPr lvl="0"/>
            <a:endParaRPr lang="et-EE" noProof="0" dirty="0"/>
          </a:p>
        </p:txBody>
      </p:sp>
    </p:spTree>
    <p:extLst>
      <p:ext uri="{BB962C8B-B14F-4D97-AF65-F5344CB8AC3E}">
        <p14:creationId xmlns:p14="http://schemas.microsoft.com/office/powerpoint/2010/main" val="3610755797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339384005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0" y="188913"/>
            <a:ext cx="10972800" cy="86836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19101" y="1412875"/>
            <a:ext cx="4561417" cy="4713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3717" y="1412875"/>
            <a:ext cx="4561416" cy="4713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389270471"/>
      </p:ext>
    </p:extLst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1455506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9101" y="1412875"/>
            <a:ext cx="4561417" cy="4713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3717" y="1412875"/>
            <a:ext cx="4561416" cy="4713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</p:spTree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9991703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136309550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background">
  <p:cSld name="Image background">
    <p:bg>
      <p:bgPr>
        <a:solidFill>
          <a:schemeClr val="accent2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3"/>
          <p:cNvSpPr txBox="1">
            <a:spLocks noGrp="1"/>
          </p:cNvSpPr>
          <p:nvPr>
            <p:ph type="sldNum" idx="12"/>
          </p:nvPr>
        </p:nvSpPr>
        <p:spPr>
          <a:xfrm>
            <a:off x="101612" y="633313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" smtClean="0"/>
              <a:pPr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"/>
          </a:p>
        </p:txBody>
      </p:sp>
      <p:sp>
        <p:nvSpPr>
          <p:cNvPr id="100" name="Google Shape;100;p13"/>
          <p:cNvSpPr/>
          <p:nvPr/>
        </p:nvSpPr>
        <p:spPr>
          <a:xfrm rot="3560713">
            <a:off x="10559973" y="5519878"/>
            <a:ext cx="1506345" cy="914245"/>
          </a:xfrm>
          <a:custGeom>
            <a:avLst/>
            <a:gdLst/>
            <a:ahLst/>
            <a:cxnLst/>
            <a:rect l="l" t="t" r="r" b="b"/>
            <a:pathLst>
              <a:path w="15412" h="9354" extrusionOk="0">
                <a:moveTo>
                  <a:pt x="6224" y="1"/>
                </a:moveTo>
                <a:lnTo>
                  <a:pt x="5800" y="19"/>
                </a:lnTo>
                <a:lnTo>
                  <a:pt x="5377" y="75"/>
                </a:lnTo>
                <a:lnTo>
                  <a:pt x="4972" y="148"/>
                </a:lnTo>
                <a:lnTo>
                  <a:pt x="4659" y="240"/>
                </a:lnTo>
                <a:lnTo>
                  <a:pt x="4346" y="332"/>
                </a:lnTo>
                <a:lnTo>
                  <a:pt x="4051" y="424"/>
                </a:lnTo>
                <a:lnTo>
                  <a:pt x="3775" y="553"/>
                </a:lnTo>
                <a:lnTo>
                  <a:pt x="3517" y="682"/>
                </a:lnTo>
                <a:lnTo>
                  <a:pt x="3260" y="829"/>
                </a:lnTo>
                <a:lnTo>
                  <a:pt x="3020" y="977"/>
                </a:lnTo>
                <a:lnTo>
                  <a:pt x="2781" y="1142"/>
                </a:lnTo>
                <a:lnTo>
                  <a:pt x="2560" y="1308"/>
                </a:lnTo>
                <a:lnTo>
                  <a:pt x="2357" y="1474"/>
                </a:lnTo>
                <a:lnTo>
                  <a:pt x="2155" y="1658"/>
                </a:lnTo>
                <a:lnTo>
                  <a:pt x="1971" y="1842"/>
                </a:lnTo>
                <a:lnTo>
                  <a:pt x="1621" y="2247"/>
                </a:lnTo>
                <a:lnTo>
                  <a:pt x="1308" y="2652"/>
                </a:lnTo>
                <a:lnTo>
                  <a:pt x="1050" y="3057"/>
                </a:lnTo>
                <a:lnTo>
                  <a:pt x="811" y="3462"/>
                </a:lnTo>
                <a:lnTo>
                  <a:pt x="608" y="3867"/>
                </a:lnTo>
                <a:lnTo>
                  <a:pt x="424" y="4254"/>
                </a:lnTo>
                <a:lnTo>
                  <a:pt x="295" y="4622"/>
                </a:lnTo>
                <a:lnTo>
                  <a:pt x="166" y="4954"/>
                </a:lnTo>
                <a:lnTo>
                  <a:pt x="1" y="5524"/>
                </a:lnTo>
                <a:lnTo>
                  <a:pt x="10735" y="3628"/>
                </a:lnTo>
                <a:lnTo>
                  <a:pt x="10735" y="3628"/>
                </a:lnTo>
                <a:lnTo>
                  <a:pt x="166" y="6353"/>
                </a:lnTo>
                <a:lnTo>
                  <a:pt x="535" y="6795"/>
                </a:lnTo>
                <a:lnTo>
                  <a:pt x="792" y="7053"/>
                </a:lnTo>
                <a:lnTo>
                  <a:pt x="1069" y="7329"/>
                </a:lnTo>
                <a:lnTo>
                  <a:pt x="1382" y="7605"/>
                </a:lnTo>
                <a:lnTo>
                  <a:pt x="1731" y="7899"/>
                </a:lnTo>
                <a:lnTo>
                  <a:pt x="2118" y="8176"/>
                </a:lnTo>
                <a:lnTo>
                  <a:pt x="2542" y="8433"/>
                </a:lnTo>
                <a:lnTo>
                  <a:pt x="2983" y="8691"/>
                </a:lnTo>
                <a:lnTo>
                  <a:pt x="3462" y="8894"/>
                </a:lnTo>
                <a:lnTo>
                  <a:pt x="3720" y="9004"/>
                </a:lnTo>
                <a:lnTo>
                  <a:pt x="3978" y="9078"/>
                </a:lnTo>
                <a:lnTo>
                  <a:pt x="4235" y="9151"/>
                </a:lnTo>
                <a:lnTo>
                  <a:pt x="4512" y="9225"/>
                </a:lnTo>
                <a:lnTo>
                  <a:pt x="4806" y="9280"/>
                </a:lnTo>
                <a:lnTo>
                  <a:pt x="5082" y="9317"/>
                </a:lnTo>
                <a:lnTo>
                  <a:pt x="5377" y="9336"/>
                </a:lnTo>
                <a:lnTo>
                  <a:pt x="5672" y="9354"/>
                </a:lnTo>
                <a:lnTo>
                  <a:pt x="5985" y="9336"/>
                </a:lnTo>
                <a:lnTo>
                  <a:pt x="6298" y="9317"/>
                </a:lnTo>
                <a:lnTo>
                  <a:pt x="6611" y="9280"/>
                </a:lnTo>
                <a:lnTo>
                  <a:pt x="6942" y="9207"/>
                </a:lnTo>
                <a:lnTo>
                  <a:pt x="7347" y="9115"/>
                </a:lnTo>
                <a:lnTo>
                  <a:pt x="7752" y="8986"/>
                </a:lnTo>
                <a:lnTo>
                  <a:pt x="8139" y="8838"/>
                </a:lnTo>
                <a:lnTo>
                  <a:pt x="8544" y="8654"/>
                </a:lnTo>
                <a:lnTo>
                  <a:pt x="8930" y="8470"/>
                </a:lnTo>
                <a:lnTo>
                  <a:pt x="9317" y="8249"/>
                </a:lnTo>
                <a:lnTo>
                  <a:pt x="9704" y="8028"/>
                </a:lnTo>
                <a:lnTo>
                  <a:pt x="10072" y="7789"/>
                </a:lnTo>
                <a:lnTo>
                  <a:pt x="10440" y="7531"/>
                </a:lnTo>
                <a:lnTo>
                  <a:pt x="10808" y="7273"/>
                </a:lnTo>
                <a:lnTo>
                  <a:pt x="11158" y="6997"/>
                </a:lnTo>
                <a:lnTo>
                  <a:pt x="11508" y="6721"/>
                </a:lnTo>
                <a:lnTo>
                  <a:pt x="12171" y="6150"/>
                </a:lnTo>
                <a:lnTo>
                  <a:pt x="12797" y="5561"/>
                </a:lnTo>
                <a:lnTo>
                  <a:pt x="13349" y="5009"/>
                </a:lnTo>
                <a:lnTo>
                  <a:pt x="13865" y="4456"/>
                </a:lnTo>
                <a:lnTo>
                  <a:pt x="14325" y="3959"/>
                </a:lnTo>
                <a:lnTo>
                  <a:pt x="14693" y="3517"/>
                </a:lnTo>
                <a:lnTo>
                  <a:pt x="15227" y="2873"/>
                </a:lnTo>
                <a:lnTo>
                  <a:pt x="15411" y="2615"/>
                </a:lnTo>
                <a:lnTo>
                  <a:pt x="15154" y="2486"/>
                </a:lnTo>
                <a:lnTo>
                  <a:pt x="14399" y="2100"/>
                </a:lnTo>
                <a:lnTo>
                  <a:pt x="13865" y="1860"/>
                </a:lnTo>
                <a:lnTo>
                  <a:pt x="13239" y="1603"/>
                </a:lnTo>
                <a:lnTo>
                  <a:pt x="12558" y="1327"/>
                </a:lnTo>
                <a:lnTo>
                  <a:pt x="11803" y="1032"/>
                </a:lnTo>
                <a:lnTo>
                  <a:pt x="11011" y="774"/>
                </a:lnTo>
                <a:lnTo>
                  <a:pt x="10164" y="535"/>
                </a:lnTo>
                <a:lnTo>
                  <a:pt x="9741" y="406"/>
                </a:lnTo>
                <a:lnTo>
                  <a:pt x="9299" y="314"/>
                </a:lnTo>
                <a:lnTo>
                  <a:pt x="8857" y="222"/>
                </a:lnTo>
                <a:lnTo>
                  <a:pt x="8415" y="148"/>
                </a:lnTo>
                <a:lnTo>
                  <a:pt x="7973" y="75"/>
                </a:lnTo>
                <a:lnTo>
                  <a:pt x="7531" y="38"/>
                </a:lnTo>
                <a:lnTo>
                  <a:pt x="7089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13"/>
          <p:cNvSpPr/>
          <p:nvPr/>
        </p:nvSpPr>
        <p:spPr>
          <a:xfrm rot="1619439">
            <a:off x="10025215" y="5284451"/>
            <a:ext cx="586803" cy="876392"/>
          </a:xfrm>
          <a:custGeom>
            <a:avLst/>
            <a:gdLst/>
            <a:ahLst/>
            <a:cxnLst/>
            <a:rect l="l" t="t" r="r" b="b"/>
            <a:pathLst>
              <a:path w="6004" h="8967" extrusionOk="0">
                <a:moveTo>
                  <a:pt x="4383" y="0"/>
                </a:moveTo>
                <a:lnTo>
                  <a:pt x="4015" y="19"/>
                </a:lnTo>
                <a:lnTo>
                  <a:pt x="3757" y="56"/>
                </a:lnTo>
                <a:lnTo>
                  <a:pt x="3481" y="93"/>
                </a:lnTo>
                <a:lnTo>
                  <a:pt x="3168" y="166"/>
                </a:lnTo>
                <a:lnTo>
                  <a:pt x="2836" y="258"/>
                </a:lnTo>
                <a:lnTo>
                  <a:pt x="2486" y="387"/>
                </a:lnTo>
                <a:lnTo>
                  <a:pt x="2137" y="534"/>
                </a:lnTo>
                <a:lnTo>
                  <a:pt x="1787" y="737"/>
                </a:lnTo>
                <a:lnTo>
                  <a:pt x="1621" y="847"/>
                </a:lnTo>
                <a:lnTo>
                  <a:pt x="1455" y="958"/>
                </a:lnTo>
                <a:lnTo>
                  <a:pt x="1290" y="1087"/>
                </a:lnTo>
                <a:lnTo>
                  <a:pt x="1142" y="1234"/>
                </a:lnTo>
                <a:lnTo>
                  <a:pt x="995" y="1400"/>
                </a:lnTo>
                <a:lnTo>
                  <a:pt x="848" y="1565"/>
                </a:lnTo>
                <a:lnTo>
                  <a:pt x="719" y="1750"/>
                </a:lnTo>
                <a:lnTo>
                  <a:pt x="590" y="1934"/>
                </a:lnTo>
                <a:lnTo>
                  <a:pt x="480" y="2155"/>
                </a:lnTo>
                <a:lnTo>
                  <a:pt x="369" y="2376"/>
                </a:lnTo>
                <a:lnTo>
                  <a:pt x="277" y="2615"/>
                </a:lnTo>
                <a:lnTo>
                  <a:pt x="203" y="2854"/>
                </a:lnTo>
                <a:lnTo>
                  <a:pt x="148" y="3112"/>
                </a:lnTo>
                <a:lnTo>
                  <a:pt x="93" y="3370"/>
                </a:lnTo>
                <a:lnTo>
                  <a:pt x="56" y="3628"/>
                </a:lnTo>
                <a:lnTo>
                  <a:pt x="19" y="3904"/>
                </a:lnTo>
                <a:lnTo>
                  <a:pt x="1" y="4456"/>
                </a:lnTo>
                <a:lnTo>
                  <a:pt x="1" y="5008"/>
                </a:lnTo>
                <a:lnTo>
                  <a:pt x="38" y="5542"/>
                </a:lnTo>
                <a:lnTo>
                  <a:pt x="93" y="6076"/>
                </a:lnTo>
                <a:lnTo>
                  <a:pt x="185" y="6592"/>
                </a:lnTo>
                <a:lnTo>
                  <a:pt x="277" y="7089"/>
                </a:lnTo>
                <a:lnTo>
                  <a:pt x="369" y="7531"/>
                </a:lnTo>
                <a:lnTo>
                  <a:pt x="553" y="8286"/>
                </a:lnTo>
                <a:lnTo>
                  <a:pt x="701" y="8783"/>
                </a:lnTo>
                <a:lnTo>
                  <a:pt x="756" y="8967"/>
                </a:lnTo>
                <a:lnTo>
                  <a:pt x="940" y="8875"/>
                </a:lnTo>
                <a:lnTo>
                  <a:pt x="1400" y="8636"/>
                </a:lnTo>
                <a:lnTo>
                  <a:pt x="2063" y="8249"/>
                </a:lnTo>
                <a:lnTo>
                  <a:pt x="2450" y="7991"/>
                </a:lnTo>
                <a:lnTo>
                  <a:pt x="2855" y="7715"/>
                </a:lnTo>
                <a:lnTo>
                  <a:pt x="3278" y="7420"/>
                </a:lnTo>
                <a:lnTo>
                  <a:pt x="3702" y="7089"/>
                </a:lnTo>
                <a:lnTo>
                  <a:pt x="4125" y="6721"/>
                </a:lnTo>
                <a:lnTo>
                  <a:pt x="4512" y="6334"/>
                </a:lnTo>
                <a:lnTo>
                  <a:pt x="4880" y="5947"/>
                </a:lnTo>
                <a:lnTo>
                  <a:pt x="5064" y="5727"/>
                </a:lnTo>
                <a:lnTo>
                  <a:pt x="5211" y="5524"/>
                </a:lnTo>
                <a:lnTo>
                  <a:pt x="5359" y="5303"/>
                </a:lnTo>
                <a:lnTo>
                  <a:pt x="5506" y="5082"/>
                </a:lnTo>
                <a:lnTo>
                  <a:pt x="5616" y="4843"/>
                </a:lnTo>
                <a:lnTo>
                  <a:pt x="5727" y="4622"/>
                </a:lnTo>
                <a:lnTo>
                  <a:pt x="5819" y="4382"/>
                </a:lnTo>
                <a:lnTo>
                  <a:pt x="5893" y="4162"/>
                </a:lnTo>
                <a:lnTo>
                  <a:pt x="5929" y="3941"/>
                </a:lnTo>
                <a:lnTo>
                  <a:pt x="5966" y="3701"/>
                </a:lnTo>
                <a:lnTo>
                  <a:pt x="6003" y="3499"/>
                </a:lnTo>
                <a:lnTo>
                  <a:pt x="6003" y="3278"/>
                </a:lnTo>
                <a:lnTo>
                  <a:pt x="6003" y="3057"/>
                </a:lnTo>
                <a:lnTo>
                  <a:pt x="5985" y="2854"/>
                </a:lnTo>
                <a:lnTo>
                  <a:pt x="5948" y="2652"/>
                </a:lnTo>
                <a:lnTo>
                  <a:pt x="5911" y="2449"/>
                </a:lnTo>
                <a:lnTo>
                  <a:pt x="5801" y="2063"/>
                </a:lnTo>
                <a:lnTo>
                  <a:pt x="5672" y="1713"/>
                </a:lnTo>
                <a:lnTo>
                  <a:pt x="5506" y="1381"/>
                </a:lnTo>
                <a:lnTo>
                  <a:pt x="5340" y="1087"/>
                </a:lnTo>
                <a:lnTo>
                  <a:pt x="5175" y="811"/>
                </a:lnTo>
                <a:lnTo>
                  <a:pt x="5009" y="571"/>
                </a:lnTo>
                <a:lnTo>
                  <a:pt x="4843" y="369"/>
                </a:lnTo>
                <a:lnTo>
                  <a:pt x="4604" y="93"/>
                </a:lnTo>
                <a:lnTo>
                  <a:pt x="451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13"/>
          <p:cNvSpPr/>
          <p:nvPr/>
        </p:nvSpPr>
        <p:spPr>
          <a:xfrm rot="-5564790">
            <a:off x="1542405" y="282001"/>
            <a:ext cx="896047" cy="715769"/>
          </a:xfrm>
          <a:custGeom>
            <a:avLst/>
            <a:gdLst/>
            <a:ahLst/>
            <a:cxnLst/>
            <a:rect l="l" t="t" r="r" b="b"/>
            <a:pathLst>
              <a:path w="13184" h="10532" extrusionOk="0">
                <a:moveTo>
                  <a:pt x="4640" y="0"/>
                </a:moveTo>
                <a:lnTo>
                  <a:pt x="4107" y="19"/>
                </a:lnTo>
                <a:lnTo>
                  <a:pt x="3609" y="55"/>
                </a:lnTo>
                <a:lnTo>
                  <a:pt x="3112" y="147"/>
                </a:lnTo>
                <a:lnTo>
                  <a:pt x="2652" y="240"/>
                </a:lnTo>
                <a:lnTo>
                  <a:pt x="2229" y="368"/>
                </a:lnTo>
                <a:lnTo>
                  <a:pt x="1823" y="497"/>
                </a:lnTo>
                <a:lnTo>
                  <a:pt x="1455" y="645"/>
                </a:lnTo>
                <a:lnTo>
                  <a:pt x="1124" y="792"/>
                </a:lnTo>
                <a:lnTo>
                  <a:pt x="608" y="1050"/>
                </a:lnTo>
                <a:lnTo>
                  <a:pt x="9280" y="7659"/>
                </a:lnTo>
                <a:lnTo>
                  <a:pt x="93" y="1731"/>
                </a:lnTo>
                <a:lnTo>
                  <a:pt x="38" y="2302"/>
                </a:lnTo>
                <a:lnTo>
                  <a:pt x="1" y="2651"/>
                </a:lnTo>
                <a:lnTo>
                  <a:pt x="1" y="3038"/>
                </a:lnTo>
                <a:lnTo>
                  <a:pt x="1" y="3480"/>
                </a:lnTo>
                <a:lnTo>
                  <a:pt x="38" y="3922"/>
                </a:lnTo>
                <a:lnTo>
                  <a:pt x="93" y="4401"/>
                </a:lnTo>
                <a:lnTo>
                  <a:pt x="166" y="4879"/>
                </a:lnTo>
                <a:lnTo>
                  <a:pt x="295" y="5376"/>
                </a:lnTo>
                <a:lnTo>
                  <a:pt x="461" y="5873"/>
                </a:lnTo>
                <a:lnTo>
                  <a:pt x="553" y="6131"/>
                </a:lnTo>
                <a:lnTo>
                  <a:pt x="664" y="6389"/>
                </a:lnTo>
                <a:lnTo>
                  <a:pt x="792" y="6628"/>
                </a:lnTo>
                <a:lnTo>
                  <a:pt x="940" y="6868"/>
                </a:lnTo>
                <a:lnTo>
                  <a:pt x="1087" y="7107"/>
                </a:lnTo>
                <a:lnTo>
                  <a:pt x="1253" y="7346"/>
                </a:lnTo>
                <a:lnTo>
                  <a:pt x="1437" y="7586"/>
                </a:lnTo>
                <a:lnTo>
                  <a:pt x="1639" y="7807"/>
                </a:lnTo>
                <a:lnTo>
                  <a:pt x="1842" y="8028"/>
                </a:lnTo>
                <a:lnTo>
                  <a:pt x="2081" y="8249"/>
                </a:lnTo>
                <a:lnTo>
                  <a:pt x="2321" y="8451"/>
                </a:lnTo>
                <a:lnTo>
                  <a:pt x="2597" y="8654"/>
                </a:lnTo>
                <a:lnTo>
                  <a:pt x="2928" y="8875"/>
                </a:lnTo>
                <a:lnTo>
                  <a:pt x="3296" y="9077"/>
                </a:lnTo>
                <a:lnTo>
                  <a:pt x="3683" y="9280"/>
                </a:lnTo>
                <a:lnTo>
                  <a:pt x="4070" y="9445"/>
                </a:lnTo>
                <a:lnTo>
                  <a:pt x="4475" y="9611"/>
                </a:lnTo>
                <a:lnTo>
                  <a:pt x="4898" y="9758"/>
                </a:lnTo>
                <a:lnTo>
                  <a:pt x="5322" y="9869"/>
                </a:lnTo>
                <a:lnTo>
                  <a:pt x="5764" y="9998"/>
                </a:lnTo>
                <a:lnTo>
                  <a:pt x="6187" y="10090"/>
                </a:lnTo>
                <a:lnTo>
                  <a:pt x="6629" y="10182"/>
                </a:lnTo>
                <a:lnTo>
                  <a:pt x="7071" y="10255"/>
                </a:lnTo>
                <a:lnTo>
                  <a:pt x="7513" y="10329"/>
                </a:lnTo>
                <a:lnTo>
                  <a:pt x="8378" y="10421"/>
                </a:lnTo>
                <a:lnTo>
                  <a:pt x="9225" y="10476"/>
                </a:lnTo>
                <a:lnTo>
                  <a:pt x="10035" y="10513"/>
                </a:lnTo>
                <a:lnTo>
                  <a:pt x="10772" y="10532"/>
                </a:lnTo>
                <a:lnTo>
                  <a:pt x="11434" y="10513"/>
                </a:lnTo>
                <a:lnTo>
                  <a:pt x="12024" y="10495"/>
                </a:lnTo>
                <a:lnTo>
                  <a:pt x="12870" y="10458"/>
                </a:lnTo>
                <a:lnTo>
                  <a:pt x="13183" y="10421"/>
                </a:lnTo>
                <a:lnTo>
                  <a:pt x="13091" y="10127"/>
                </a:lnTo>
                <a:lnTo>
                  <a:pt x="12852" y="9316"/>
                </a:lnTo>
                <a:lnTo>
                  <a:pt x="12686" y="8764"/>
                </a:lnTo>
                <a:lnTo>
                  <a:pt x="12465" y="8138"/>
                </a:lnTo>
                <a:lnTo>
                  <a:pt x="12189" y="7438"/>
                </a:lnTo>
                <a:lnTo>
                  <a:pt x="11895" y="6684"/>
                </a:lnTo>
                <a:lnTo>
                  <a:pt x="11545" y="5929"/>
                </a:lnTo>
                <a:lnTo>
                  <a:pt x="11158" y="5137"/>
                </a:lnTo>
                <a:lnTo>
                  <a:pt x="10956" y="4750"/>
                </a:lnTo>
                <a:lnTo>
                  <a:pt x="10735" y="4364"/>
                </a:lnTo>
                <a:lnTo>
                  <a:pt x="10495" y="3977"/>
                </a:lnTo>
                <a:lnTo>
                  <a:pt x="10256" y="3590"/>
                </a:lnTo>
                <a:lnTo>
                  <a:pt x="9998" y="3222"/>
                </a:lnTo>
                <a:lnTo>
                  <a:pt x="9740" y="2872"/>
                </a:lnTo>
                <a:lnTo>
                  <a:pt x="9464" y="2523"/>
                </a:lnTo>
                <a:lnTo>
                  <a:pt x="9170" y="2191"/>
                </a:lnTo>
                <a:lnTo>
                  <a:pt x="8875" y="1878"/>
                </a:lnTo>
                <a:lnTo>
                  <a:pt x="8562" y="1584"/>
                </a:lnTo>
                <a:lnTo>
                  <a:pt x="8249" y="1307"/>
                </a:lnTo>
                <a:lnTo>
                  <a:pt x="7918" y="1068"/>
                </a:lnTo>
                <a:lnTo>
                  <a:pt x="7642" y="884"/>
                </a:lnTo>
                <a:lnTo>
                  <a:pt x="7365" y="718"/>
                </a:lnTo>
                <a:lnTo>
                  <a:pt x="7089" y="589"/>
                </a:lnTo>
                <a:lnTo>
                  <a:pt x="6813" y="460"/>
                </a:lnTo>
                <a:lnTo>
                  <a:pt x="6537" y="350"/>
                </a:lnTo>
                <a:lnTo>
                  <a:pt x="6261" y="258"/>
                </a:lnTo>
                <a:lnTo>
                  <a:pt x="5985" y="184"/>
                </a:lnTo>
                <a:lnTo>
                  <a:pt x="5708" y="111"/>
                </a:lnTo>
                <a:lnTo>
                  <a:pt x="5432" y="74"/>
                </a:lnTo>
                <a:lnTo>
                  <a:pt x="5174" y="37"/>
                </a:lnTo>
                <a:lnTo>
                  <a:pt x="4898" y="19"/>
                </a:lnTo>
                <a:lnTo>
                  <a:pt x="464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13"/>
          <p:cNvSpPr/>
          <p:nvPr/>
        </p:nvSpPr>
        <p:spPr>
          <a:xfrm rot="8585060">
            <a:off x="321473" y="352438"/>
            <a:ext cx="1300879" cy="2129580"/>
          </a:xfrm>
          <a:custGeom>
            <a:avLst/>
            <a:gdLst/>
            <a:ahLst/>
            <a:cxnLst/>
            <a:rect l="l" t="t" r="r" b="b"/>
            <a:pathLst>
              <a:path w="5838" h="9557" extrusionOk="0">
                <a:moveTo>
                  <a:pt x="3628" y="0"/>
                </a:moveTo>
                <a:lnTo>
                  <a:pt x="3499" y="37"/>
                </a:lnTo>
                <a:lnTo>
                  <a:pt x="3149" y="129"/>
                </a:lnTo>
                <a:lnTo>
                  <a:pt x="2910" y="203"/>
                </a:lnTo>
                <a:lnTo>
                  <a:pt x="2634" y="313"/>
                </a:lnTo>
                <a:lnTo>
                  <a:pt x="2358" y="442"/>
                </a:lnTo>
                <a:lnTo>
                  <a:pt x="2045" y="608"/>
                </a:lnTo>
                <a:lnTo>
                  <a:pt x="1732" y="792"/>
                </a:lnTo>
                <a:lnTo>
                  <a:pt x="1419" y="1013"/>
                </a:lnTo>
                <a:lnTo>
                  <a:pt x="1124" y="1289"/>
                </a:lnTo>
                <a:lnTo>
                  <a:pt x="977" y="1418"/>
                </a:lnTo>
                <a:lnTo>
                  <a:pt x="848" y="1584"/>
                </a:lnTo>
                <a:lnTo>
                  <a:pt x="719" y="1750"/>
                </a:lnTo>
                <a:lnTo>
                  <a:pt x="590" y="1915"/>
                </a:lnTo>
                <a:lnTo>
                  <a:pt x="480" y="2099"/>
                </a:lnTo>
                <a:lnTo>
                  <a:pt x="369" y="2302"/>
                </a:lnTo>
                <a:lnTo>
                  <a:pt x="277" y="2504"/>
                </a:lnTo>
                <a:lnTo>
                  <a:pt x="203" y="2725"/>
                </a:lnTo>
                <a:lnTo>
                  <a:pt x="130" y="2946"/>
                </a:lnTo>
                <a:lnTo>
                  <a:pt x="75" y="3186"/>
                </a:lnTo>
                <a:lnTo>
                  <a:pt x="38" y="3443"/>
                </a:lnTo>
                <a:lnTo>
                  <a:pt x="19" y="3701"/>
                </a:lnTo>
                <a:lnTo>
                  <a:pt x="1" y="3959"/>
                </a:lnTo>
                <a:lnTo>
                  <a:pt x="1" y="4217"/>
                </a:lnTo>
                <a:lnTo>
                  <a:pt x="19" y="4493"/>
                </a:lnTo>
                <a:lnTo>
                  <a:pt x="56" y="4751"/>
                </a:lnTo>
                <a:lnTo>
                  <a:pt x="130" y="5303"/>
                </a:lnTo>
                <a:lnTo>
                  <a:pt x="259" y="5837"/>
                </a:lnTo>
                <a:lnTo>
                  <a:pt x="406" y="6353"/>
                </a:lnTo>
                <a:lnTo>
                  <a:pt x="572" y="6868"/>
                </a:lnTo>
                <a:lnTo>
                  <a:pt x="756" y="7365"/>
                </a:lnTo>
                <a:lnTo>
                  <a:pt x="940" y="7807"/>
                </a:lnTo>
                <a:lnTo>
                  <a:pt x="1142" y="8231"/>
                </a:lnTo>
                <a:lnTo>
                  <a:pt x="1474" y="8930"/>
                </a:lnTo>
                <a:lnTo>
                  <a:pt x="1732" y="9390"/>
                </a:lnTo>
                <a:lnTo>
                  <a:pt x="1824" y="9556"/>
                </a:lnTo>
                <a:lnTo>
                  <a:pt x="1971" y="9427"/>
                </a:lnTo>
                <a:lnTo>
                  <a:pt x="2376" y="9096"/>
                </a:lnTo>
                <a:lnTo>
                  <a:pt x="2947" y="8580"/>
                </a:lnTo>
                <a:lnTo>
                  <a:pt x="3260" y="8249"/>
                </a:lnTo>
                <a:lnTo>
                  <a:pt x="3610" y="7899"/>
                </a:lnTo>
                <a:lnTo>
                  <a:pt x="3959" y="7512"/>
                </a:lnTo>
                <a:lnTo>
                  <a:pt x="4309" y="7107"/>
                </a:lnTo>
                <a:lnTo>
                  <a:pt x="4641" y="6666"/>
                </a:lnTo>
                <a:lnTo>
                  <a:pt x="4954" y="6205"/>
                </a:lnTo>
                <a:lnTo>
                  <a:pt x="5230" y="5745"/>
                </a:lnTo>
                <a:lnTo>
                  <a:pt x="5359" y="5506"/>
                </a:lnTo>
                <a:lnTo>
                  <a:pt x="5469" y="5266"/>
                </a:lnTo>
                <a:lnTo>
                  <a:pt x="5561" y="5008"/>
                </a:lnTo>
                <a:lnTo>
                  <a:pt x="5653" y="4769"/>
                </a:lnTo>
                <a:lnTo>
                  <a:pt x="5727" y="4530"/>
                </a:lnTo>
                <a:lnTo>
                  <a:pt x="5782" y="4272"/>
                </a:lnTo>
                <a:lnTo>
                  <a:pt x="5819" y="4033"/>
                </a:lnTo>
                <a:lnTo>
                  <a:pt x="5837" y="3793"/>
                </a:lnTo>
                <a:lnTo>
                  <a:pt x="5837" y="3554"/>
                </a:lnTo>
                <a:lnTo>
                  <a:pt x="5837" y="3333"/>
                </a:lnTo>
                <a:lnTo>
                  <a:pt x="5801" y="3112"/>
                </a:lnTo>
                <a:lnTo>
                  <a:pt x="5764" y="2910"/>
                </a:lnTo>
                <a:lnTo>
                  <a:pt x="5727" y="2689"/>
                </a:lnTo>
                <a:lnTo>
                  <a:pt x="5653" y="2486"/>
                </a:lnTo>
                <a:lnTo>
                  <a:pt x="5580" y="2302"/>
                </a:lnTo>
                <a:lnTo>
                  <a:pt x="5506" y="2118"/>
                </a:lnTo>
                <a:lnTo>
                  <a:pt x="5322" y="1768"/>
                </a:lnTo>
                <a:lnTo>
                  <a:pt x="5119" y="1437"/>
                </a:lnTo>
                <a:lnTo>
                  <a:pt x="4898" y="1142"/>
                </a:lnTo>
                <a:lnTo>
                  <a:pt x="4677" y="884"/>
                </a:lnTo>
                <a:lnTo>
                  <a:pt x="4457" y="663"/>
                </a:lnTo>
                <a:lnTo>
                  <a:pt x="4236" y="461"/>
                </a:lnTo>
                <a:lnTo>
                  <a:pt x="4051" y="295"/>
                </a:lnTo>
                <a:lnTo>
                  <a:pt x="3757" y="74"/>
                </a:lnTo>
                <a:lnTo>
                  <a:pt x="3628" y="0"/>
                </a:lnTo>
                <a:close/>
              </a:path>
            </a:pathLst>
          </a:custGeom>
          <a:solidFill>
            <a:srgbClr val="1D5885">
              <a:alpha val="5231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34150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 userDrawn="1"/>
        </p:nvSpPr>
        <p:spPr bwMode="auto">
          <a:xfrm>
            <a:off x="239185" y="6597650"/>
            <a:ext cx="11713633" cy="71438"/>
          </a:xfrm>
          <a:prstGeom prst="rect">
            <a:avLst/>
          </a:prstGeom>
          <a:solidFill>
            <a:srgbClr val="2A0A6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t-EE" dirty="0">
              <a:cs typeface="+mn-cs"/>
            </a:endParaRPr>
          </a:p>
        </p:txBody>
      </p:sp>
      <p:sp>
        <p:nvSpPr>
          <p:cNvPr id="3" name="Rectangle 3"/>
          <p:cNvSpPr>
            <a:spLocks noChangeArrowheads="1"/>
          </p:cNvSpPr>
          <p:nvPr userDrawn="1"/>
        </p:nvSpPr>
        <p:spPr bwMode="auto">
          <a:xfrm>
            <a:off x="334433" y="1035051"/>
            <a:ext cx="11618384" cy="99219"/>
          </a:xfrm>
          <a:prstGeom prst="rect">
            <a:avLst/>
          </a:prstGeom>
          <a:solidFill>
            <a:srgbClr val="2A0A6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lvl="0"/>
            <a:endParaRPr lang="et-EE" dirty="0">
              <a:cs typeface="+mn-cs"/>
            </a:endParaRPr>
          </a:p>
        </p:txBody>
      </p:sp>
      <p:sp>
        <p:nvSpPr>
          <p:cNvPr id="4" name="Rectangle 14"/>
          <p:cNvSpPr>
            <a:spLocks noChangeArrowheads="1"/>
          </p:cNvSpPr>
          <p:nvPr/>
        </p:nvSpPr>
        <p:spPr bwMode="auto">
          <a:xfrm>
            <a:off x="239184" y="6597650"/>
            <a:ext cx="623624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fld id="{AFC7651D-D730-4B7C-9095-E2D5DD9556FE}" type="slidenum">
              <a:rPr lang="et-EE" sz="1400">
                <a:cs typeface="+mn-cs"/>
              </a:rPr>
              <a:pPr>
                <a:defRPr/>
              </a:pPr>
              <a:t>‹#›</a:t>
            </a:fld>
            <a:endParaRPr lang="et-EE" sz="1400" dirty="0"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F53AC3-C876-4947-AD9E-F1750DF9BE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9101" y="79376"/>
            <a:ext cx="3001083" cy="862013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t-EE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2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0" name="Rectangle 10"/>
          <p:cNvSpPr>
            <a:spLocks noChangeArrowheads="1"/>
          </p:cNvSpPr>
          <p:nvPr/>
        </p:nvSpPr>
        <p:spPr bwMode="auto">
          <a:xfrm>
            <a:off x="239185" y="6597650"/>
            <a:ext cx="11713633" cy="71438"/>
          </a:xfrm>
          <a:prstGeom prst="rect">
            <a:avLst/>
          </a:prstGeom>
          <a:solidFill>
            <a:srgbClr val="2A0A6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t-EE" dirty="0">
              <a:cs typeface="+mn-cs"/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9101" y="1412875"/>
            <a:ext cx="9326033" cy="4713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t-EE" dirty="0" err="1"/>
              <a:t>Click</a:t>
            </a:r>
            <a:r>
              <a:rPr lang="et-EE" dirty="0"/>
              <a:t> </a:t>
            </a:r>
            <a:r>
              <a:rPr lang="et-EE" dirty="0" err="1"/>
              <a:t>to</a:t>
            </a:r>
            <a:r>
              <a:rPr lang="et-EE" dirty="0"/>
              <a:t> </a:t>
            </a:r>
            <a:r>
              <a:rPr lang="et-EE" dirty="0" err="1"/>
              <a:t>edit</a:t>
            </a:r>
            <a:r>
              <a:rPr lang="et-EE" dirty="0"/>
              <a:t> </a:t>
            </a:r>
            <a:r>
              <a:rPr lang="et-EE" dirty="0" err="1"/>
              <a:t>Master</a:t>
            </a:r>
            <a:r>
              <a:rPr lang="et-EE" dirty="0"/>
              <a:t> </a:t>
            </a:r>
            <a:r>
              <a:rPr lang="et-EE" dirty="0" err="1"/>
              <a:t>text</a:t>
            </a:r>
            <a:r>
              <a:rPr lang="et-EE" dirty="0"/>
              <a:t> </a:t>
            </a:r>
            <a:r>
              <a:rPr lang="et-EE" dirty="0" err="1"/>
              <a:t>styles</a:t>
            </a:r>
            <a:endParaRPr lang="et-EE" dirty="0"/>
          </a:p>
          <a:p>
            <a:pPr lvl="1"/>
            <a:r>
              <a:rPr lang="et-EE" dirty="0" err="1"/>
              <a:t>Second</a:t>
            </a:r>
            <a:r>
              <a:rPr lang="et-EE" dirty="0"/>
              <a:t> </a:t>
            </a:r>
            <a:r>
              <a:rPr lang="et-EE" dirty="0" err="1"/>
              <a:t>level</a:t>
            </a:r>
            <a:endParaRPr lang="et-EE" dirty="0"/>
          </a:p>
          <a:p>
            <a:pPr lvl="2"/>
            <a:r>
              <a:rPr lang="et-EE" dirty="0" err="1"/>
              <a:t>Third</a:t>
            </a:r>
            <a:r>
              <a:rPr lang="et-EE" dirty="0"/>
              <a:t> </a:t>
            </a:r>
            <a:r>
              <a:rPr lang="et-EE" dirty="0" err="1"/>
              <a:t>level</a:t>
            </a:r>
            <a:endParaRPr lang="et-EE" dirty="0"/>
          </a:p>
          <a:p>
            <a:pPr lvl="3"/>
            <a:r>
              <a:rPr lang="et-EE" dirty="0" err="1"/>
              <a:t>Fourth</a:t>
            </a:r>
            <a:r>
              <a:rPr lang="et-EE" dirty="0"/>
              <a:t> </a:t>
            </a:r>
            <a:r>
              <a:rPr lang="et-EE" dirty="0" err="1"/>
              <a:t>level</a:t>
            </a:r>
            <a:endParaRPr lang="et-EE" dirty="0"/>
          </a:p>
          <a:p>
            <a:pPr lvl="4"/>
            <a:r>
              <a:rPr lang="et-EE" dirty="0" err="1"/>
              <a:t>Fifth</a:t>
            </a:r>
            <a:r>
              <a:rPr lang="et-EE" dirty="0"/>
              <a:t> </a:t>
            </a:r>
            <a:r>
              <a:rPr lang="et-EE" dirty="0" err="1"/>
              <a:t>level</a:t>
            </a:r>
            <a:endParaRPr lang="et-EE" dirty="0"/>
          </a:p>
        </p:txBody>
      </p:sp>
      <p:sp>
        <p:nvSpPr>
          <p:cNvPr id="122891" name="Rectangle 11"/>
          <p:cNvSpPr>
            <a:spLocks noChangeArrowheads="1"/>
          </p:cNvSpPr>
          <p:nvPr/>
        </p:nvSpPr>
        <p:spPr bwMode="auto">
          <a:xfrm>
            <a:off x="334433" y="1035051"/>
            <a:ext cx="11618384" cy="187325"/>
          </a:xfrm>
          <a:prstGeom prst="rect">
            <a:avLst/>
          </a:prstGeom>
          <a:solidFill>
            <a:srgbClr val="2A0A6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lvl="0"/>
            <a:endParaRPr lang="et-EE" dirty="0">
              <a:cs typeface="+mn-cs"/>
            </a:endParaRPr>
          </a:p>
        </p:txBody>
      </p:sp>
      <p:sp>
        <p:nvSpPr>
          <p:cNvPr id="122894" name="Rectangle 14"/>
          <p:cNvSpPr>
            <a:spLocks noChangeArrowheads="1"/>
          </p:cNvSpPr>
          <p:nvPr/>
        </p:nvSpPr>
        <p:spPr bwMode="auto">
          <a:xfrm>
            <a:off x="624417" y="984250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fld id="{41F3EDE9-618D-402C-B3C0-249728DDB44A}" type="slidenum">
              <a:rPr lang="et-EE" sz="1400">
                <a:cs typeface="+mn-cs"/>
              </a:rPr>
              <a:pPr>
                <a:defRPr/>
              </a:pPr>
              <a:t>‹#›</a:t>
            </a:fld>
            <a:endParaRPr lang="et-EE" sz="1400" dirty="0">
              <a:cs typeface="+mn-cs"/>
            </a:endParaRPr>
          </a:p>
        </p:txBody>
      </p:sp>
      <p:sp>
        <p:nvSpPr>
          <p:cNvPr id="22534" name="Rectangle 17"/>
          <p:cNvSpPr>
            <a:spLocks noGrp="1" noChangeArrowheads="1"/>
          </p:cNvSpPr>
          <p:nvPr>
            <p:ph type="title"/>
          </p:nvPr>
        </p:nvSpPr>
        <p:spPr bwMode="auto">
          <a:xfrm>
            <a:off x="431801" y="188913"/>
            <a:ext cx="8159751" cy="86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t-EE"/>
              <a:t>Click to edit 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FC2CADC-3633-7B4B-AAA3-E260E6BBB092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9101" y="79376"/>
            <a:ext cx="3001083" cy="86201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69" r:id="rId2"/>
    <p:sldLayoutId id="2147483668" r:id="rId3"/>
    <p:sldLayoutId id="2147483667" r:id="rId4"/>
    <p:sldLayoutId id="2147483666" r:id="rId5"/>
    <p:sldLayoutId id="2147483671" r:id="rId6"/>
    <p:sldLayoutId id="2147483665" r:id="rId7"/>
    <p:sldLayoutId id="2147483664" r:id="rId8"/>
    <p:sldLayoutId id="2147483663" r:id="rId9"/>
    <p:sldLayoutId id="2147483662" r:id="rId10"/>
    <p:sldLayoutId id="2147483661" r:id="rId11"/>
    <p:sldLayoutId id="2147483660" r:id="rId12"/>
    <p:sldLayoutId id="2147483659" r:id="rId13"/>
    <p:sldLayoutId id="2147483657" r:id="rId14"/>
    <p:sldLayoutId id="2147483672" r:id="rId15"/>
  </p:sldLayoutIdLst>
  <p:transition>
    <p:fade/>
  </p:transition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10163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10163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10163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10163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10163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rgbClr val="010163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rgbClr val="010163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rgbClr val="010163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rgbClr val="010163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10163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10163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10163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rgbClr val="010163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rgbClr val="010163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rgbClr val="010163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rgbClr val="010163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rgbClr val="010163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rgbClr val="010163"/>
          </a:solidFill>
          <a:latin typeface="+mn-lt"/>
          <a:cs typeface="+mn-cs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0" name="Rectangle 10"/>
          <p:cNvSpPr>
            <a:spLocks noChangeArrowheads="1"/>
          </p:cNvSpPr>
          <p:nvPr/>
        </p:nvSpPr>
        <p:spPr bwMode="auto">
          <a:xfrm>
            <a:off x="239185" y="6597650"/>
            <a:ext cx="11713633" cy="71438"/>
          </a:xfrm>
          <a:prstGeom prst="rect">
            <a:avLst/>
          </a:prstGeom>
          <a:solidFill>
            <a:srgbClr val="2A0A6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t-EE" dirty="0">
              <a:solidFill>
                <a:srgbClr val="000000"/>
              </a:solidFill>
              <a:cs typeface="Arial"/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9101" y="1412875"/>
            <a:ext cx="9326033" cy="4713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t-EE"/>
              <a:t>Click to edit Master text styles</a:t>
            </a:r>
          </a:p>
          <a:p>
            <a:pPr lvl="1"/>
            <a:r>
              <a:rPr lang="et-EE"/>
              <a:t>Second level</a:t>
            </a:r>
          </a:p>
          <a:p>
            <a:pPr lvl="2"/>
            <a:r>
              <a:rPr lang="et-EE"/>
              <a:t>Third level</a:t>
            </a:r>
          </a:p>
          <a:p>
            <a:pPr lvl="3"/>
            <a:r>
              <a:rPr lang="et-EE"/>
              <a:t>Fourth level</a:t>
            </a:r>
          </a:p>
          <a:p>
            <a:pPr lvl="4"/>
            <a:r>
              <a:rPr lang="et-EE"/>
              <a:t>Fifth level</a:t>
            </a:r>
          </a:p>
        </p:txBody>
      </p:sp>
      <p:sp>
        <p:nvSpPr>
          <p:cNvPr id="122891" name="Rectangle 11"/>
          <p:cNvSpPr>
            <a:spLocks noChangeArrowheads="1"/>
          </p:cNvSpPr>
          <p:nvPr/>
        </p:nvSpPr>
        <p:spPr bwMode="auto">
          <a:xfrm>
            <a:off x="334433" y="1035051"/>
            <a:ext cx="11618384" cy="187325"/>
          </a:xfrm>
          <a:prstGeom prst="rect">
            <a:avLst/>
          </a:prstGeom>
          <a:solidFill>
            <a:srgbClr val="2A0A6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t-EE" dirty="0">
              <a:solidFill>
                <a:srgbClr val="000000"/>
              </a:solidFill>
              <a:cs typeface="Arial"/>
            </a:endParaRPr>
          </a:p>
        </p:txBody>
      </p:sp>
      <p:sp>
        <p:nvSpPr>
          <p:cNvPr id="122894" name="Rectangle 14"/>
          <p:cNvSpPr>
            <a:spLocks noChangeArrowheads="1"/>
          </p:cNvSpPr>
          <p:nvPr/>
        </p:nvSpPr>
        <p:spPr bwMode="auto">
          <a:xfrm>
            <a:off x="624417" y="984250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fld id="{41F3EDE9-618D-402C-B3C0-249728DDB44A}" type="slidenum">
              <a:rPr lang="et-EE" sz="1400">
                <a:solidFill>
                  <a:srgbClr val="000000"/>
                </a:solidFill>
                <a:cs typeface="Arial"/>
              </a:rPr>
              <a:pPr>
                <a:defRPr/>
              </a:pPr>
              <a:t>‹#›</a:t>
            </a:fld>
            <a:endParaRPr lang="et-EE" sz="1400" dirty="0">
              <a:solidFill>
                <a:srgbClr val="000000"/>
              </a:solidFill>
              <a:cs typeface="Arial"/>
            </a:endParaRPr>
          </a:p>
        </p:txBody>
      </p:sp>
      <p:sp>
        <p:nvSpPr>
          <p:cNvPr id="22534" name="Rectangle 17"/>
          <p:cNvSpPr>
            <a:spLocks noGrp="1" noChangeArrowheads="1"/>
          </p:cNvSpPr>
          <p:nvPr>
            <p:ph type="title"/>
          </p:nvPr>
        </p:nvSpPr>
        <p:spPr bwMode="auto">
          <a:xfrm>
            <a:off x="431801" y="188913"/>
            <a:ext cx="8159751" cy="86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t-EE"/>
              <a:t>Click to edit Master 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C69483D-4BA3-EF47-BAAF-27426F0B61DF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9101" y="79376"/>
            <a:ext cx="3001083" cy="862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465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  <p:sldLayoutId id="2147483700" r:id="rId15"/>
    <p:sldLayoutId id="2147483739" r:id="rId16"/>
    <p:sldLayoutId id="2147483740" r:id="rId17"/>
  </p:sldLayoutIdLst>
  <p:transition>
    <p:fade/>
  </p:transition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10163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10163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10163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10163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10163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rgbClr val="010163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rgbClr val="010163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rgbClr val="010163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rgbClr val="010163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10163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10163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10163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rgbClr val="010163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rgbClr val="010163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rgbClr val="010163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rgbClr val="010163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rgbClr val="010163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rgbClr val="010163"/>
          </a:solidFill>
          <a:latin typeface="+mn-lt"/>
          <a:cs typeface="+mn-cs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1.tif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2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uuleenergia.ee/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1.xml"/><Relationship Id="rId5" Type="http://schemas.openxmlformats.org/officeDocument/2006/relationships/hyperlink" Target="http://www.instagram.com/tuuleenergia" TargetMode="External"/><Relationship Id="rId4" Type="http://schemas.openxmlformats.org/officeDocument/2006/relationships/hyperlink" Target="http://www.facebook.com/tuuleenergia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8.png"/><Relationship Id="rId5" Type="http://schemas.openxmlformats.org/officeDocument/2006/relationships/image" Target="../media/image7.tiff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1.tif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4.tiff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4391025"/>
            <a:ext cx="4129088" cy="823913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</a:pPr>
            <a:endParaRPr lang="et-EE" sz="1000" dirty="0"/>
          </a:p>
          <a:p>
            <a:pPr marL="0" indent="0">
              <a:lnSpc>
                <a:spcPct val="80000"/>
              </a:lnSpc>
              <a:buNone/>
            </a:pPr>
            <a:endParaRPr lang="et-EE" sz="1000" b="1" dirty="0"/>
          </a:p>
          <a:p>
            <a:pPr marL="0" indent="0">
              <a:lnSpc>
                <a:spcPct val="80000"/>
              </a:lnSpc>
              <a:buNone/>
            </a:pPr>
            <a:endParaRPr lang="et-EE" sz="1000" b="1" dirty="0"/>
          </a:p>
        </p:txBody>
      </p:sp>
      <p:sp>
        <p:nvSpPr>
          <p:cNvPr id="7171" name="Rectangle 4"/>
          <p:cNvSpPr>
            <a:spLocks noChangeArrowheads="1"/>
          </p:cNvSpPr>
          <p:nvPr/>
        </p:nvSpPr>
        <p:spPr bwMode="auto">
          <a:xfrm>
            <a:off x="2064544" y="1844824"/>
            <a:ext cx="8351936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/>
            <a:r>
              <a:rPr lang="et-EE" sz="3200" b="1" dirty="0">
                <a:solidFill>
                  <a:schemeClr val="accent6"/>
                </a:solidFill>
                <a:latin typeface="+mj-lt"/>
              </a:rPr>
              <a:t>Mida tuuleenergial on Eestile pakkuda?</a:t>
            </a:r>
          </a:p>
        </p:txBody>
      </p:sp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1952626" y="3857625"/>
            <a:ext cx="7000875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>
              <a:spcBef>
                <a:spcPct val="20000"/>
              </a:spcBef>
            </a:pPr>
            <a:endParaRPr lang="et-EE" sz="2400" dirty="0">
              <a:solidFill>
                <a:srgbClr val="010163"/>
              </a:solidFill>
            </a:endParaRPr>
          </a:p>
          <a:p>
            <a:pPr eaLnBrk="0" hangingPunct="0">
              <a:spcBef>
                <a:spcPct val="20000"/>
              </a:spcBef>
            </a:pPr>
            <a:endParaRPr lang="et-EE" sz="2400" dirty="0">
              <a:solidFill>
                <a:srgbClr val="010163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B41D70F-CBAC-E040-A5C5-E79C9C283F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372" y="3212976"/>
            <a:ext cx="10584280" cy="264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675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5C8F99-72BF-2347-A18F-30C9F9BD3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Tuuleenergia väärtuspakkumine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75F428-DFB1-E54F-AB41-4BBC7658C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1" y="1412874"/>
            <a:ext cx="7405091" cy="5040461"/>
          </a:xfrm>
        </p:spPr>
        <p:txBody>
          <a:bodyPr/>
          <a:lstStyle/>
          <a:p>
            <a:r>
              <a:rPr lang="et-EE" sz="2200" dirty="0"/>
              <a:t>Puhtam elukeskkond</a:t>
            </a:r>
          </a:p>
          <a:p>
            <a:r>
              <a:rPr lang="et-EE" sz="2200" dirty="0"/>
              <a:t>Odavam elekter </a:t>
            </a:r>
          </a:p>
          <a:p>
            <a:r>
              <a:rPr lang="et-EE" sz="2200" dirty="0"/>
              <a:t>Regionaalne areng sh kogukondadel ja </a:t>
            </a:r>
            <a:r>
              <a:rPr lang="et-EE" sz="2200" dirty="0" err="1"/>
              <a:t>KOVidel</a:t>
            </a:r>
            <a:r>
              <a:rPr lang="et-EE" sz="2200" dirty="0"/>
              <a:t> õigus ise tulu teenida</a:t>
            </a:r>
          </a:p>
          <a:p>
            <a:r>
              <a:rPr lang="et-EE" sz="2200" dirty="0"/>
              <a:t>Investeeringud</a:t>
            </a:r>
          </a:p>
          <a:p>
            <a:r>
              <a:rPr lang="et-EE" sz="2200" dirty="0"/>
              <a:t>Kõrgema lisandväärtusega töökohad </a:t>
            </a:r>
          </a:p>
          <a:p>
            <a:r>
              <a:rPr lang="et-EE" sz="2200" dirty="0"/>
              <a:t>Innovatsioon ja tehnoloogia arendamine </a:t>
            </a:r>
          </a:p>
          <a:p>
            <a:r>
              <a:rPr lang="et-EE" sz="2200" dirty="0"/>
              <a:t>Varustuskindlus sh elektriga varustatuse parandamine kodumaiste võimsustega</a:t>
            </a:r>
          </a:p>
          <a:p>
            <a:r>
              <a:rPr lang="et-EE" sz="2200" dirty="0"/>
              <a:t>Ekspordivõimekuse kasv nii energia kui ka tehnoloogia valdkonnas</a:t>
            </a:r>
          </a:p>
          <a:p>
            <a:r>
              <a:rPr lang="et-EE" sz="2200" dirty="0"/>
              <a:t>Suurenenud Eesti riigi konkurentsivõime ja majanduskav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CC7468-181A-5441-A862-DB3654114A1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 l="6589" r="35144"/>
          <a:stretch/>
        </p:blipFill>
        <p:spPr>
          <a:xfrm>
            <a:off x="7824192" y="1268760"/>
            <a:ext cx="4118458" cy="530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147819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DAFE53-3FB3-EB4E-B7D2-63B7932C2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52" y="332656"/>
            <a:ext cx="8596668" cy="616772"/>
          </a:xfrm>
        </p:spPr>
        <p:txBody>
          <a:bodyPr>
            <a:normAutofit/>
          </a:bodyPr>
          <a:lstStyle/>
          <a:p>
            <a:r>
              <a:rPr lang="et-EE" dirty="0"/>
              <a:t>Tuuleenergia osakaal 2030 (</a:t>
            </a:r>
            <a:r>
              <a:rPr lang="et-EE" dirty="0" err="1"/>
              <a:t>GWh</a:t>
            </a:r>
            <a:r>
              <a:rPr lang="et-EE" dirty="0"/>
              <a:t>)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3970991-CFBA-A744-B9BE-022FAC35AB0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1437682"/>
              </p:ext>
            </p:extLst>
          </p:nvPr>
        </p:nvGraphicFramePr>
        <p:xfrm>
          <a:off x="767408" y="1628800"/>
          <a:ext cx="10585176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14038269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F025DCB5-02A6-504B-BEDC-7A1336835E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84290004"/>
              </p:ext>
            </p:extLst>
          </p:nvPr>
        </p:nvGraphicFramePr>
        <p:xfrm>
          <a:off x="623392" y="1500627"/>
          <a:ext cx="7664400" cy="45095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itle 3">
            <a:extLst>
              <a:ext uri="{FF2B5EF4-FFF2-40B4-BE49-F238E27FC236}">
                <a16:creationId xmlns:a16="http://schemas.microsoft.com/office/drawing/2014/main" id="{10EA75DB-8419-C846-A6DD-05E5F0F42E7A}"/>
              </a:ext>
            </a:extLst>
          </p:cNvPr>
          <p:cNvSpPr txBox="1">
            <a:spLocks/>
          </p:cNvSpPr>
          <p:nvPr/>
        </p:nvSpPr>
        <p:spPr>
          <a:xfrm>
            <a:off x="335360" y="374482"/>
            <a:ext cx="7772400" cy="659159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10163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10163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10163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10163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10163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10163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10163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10163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10163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kern="0" dirty="0" err="1"/>
              <a:t>Tuuleenergia</a:t>
            </a:r>
            <a:r>
              <a:rPr lang="en-US" kern="0" dirty="0"/>
              <a:t> 2030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DA30E7C-915B-5A4D-921F-2E9D5F70D1DE}"/>
              </a:ext>
            </a:extLst>
          </p:cNvPr>
          <p:cNvCxnSpPr>
            <a:cxnSpLocks/>
          </p:cNvCxnSpPr>
          <p:nvPr/>
        </p:nvCxnSpPr>
        <p:spPr bwMode="auto">
          <a:xfrm flipV="1">
            <a:off x="1871452" y="3183359"/>
            <a:ext cx="2350108" cy="1636565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CDF19A2-5986-9346-BA95-0F697B0B1E66}"/>
              </a:ext>
            </a:extLst>
          </p:cNvPr>
          <p:cNvCxnSpPr/>
          <p:nvPr/>
        </p:nvCxnSpPr>
        <p:spPr bwMode="auto">
          <a:xfrm>
            <a:off x="1703512" y="4725144"/>
            <a:ext cx="914400" cy="914400"/>
          </a:xfrm>
          <a:prstGeom prst="line">
            <a:avLst/>
          </a:prstGeom>
          <a:gradFill rotWithShape="1">
            <a:gsLst>
              <a:gs pos="0">
                <a:srgbClr val="7D7DB3"/>
              </a:gs>
              <a:gs pos="100000">
                <a:srgbClr val="7878B0"/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B08662D-4CF0-8E40-B617-81882D178062}"/>
              </a:ext>
            </a:extLst>
          </p:cNvPr>
          <p:cNvCxnSpPr>
            <a:cxnSpLocks/>
          </p:cNvCxnSpPr>
          <p:nvPr/>
        </p:nvCxnSpPr>
        <p:spPr bwMode="auto">
          <a:xfrm flipV="1">
            <a:off x="1871452" y="2461592"/>
            <a:ext cx="4656596" cy="2358332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E0EF6074-01B7-0E4C-8D7C-432E1AE7BF20}"/>
              </a:ext>
            </a:extLst>
          </p:cNvPr>
          <p:cNvSpPr txBox="1"/>
          <p:nvPr/>
        </p:nvSpPr>
        <p:spPr>
          <a:xfrm>
            <a:off x="8904312" y="1500627"/>
            <a:ext cx="2520280" cy="92333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t-EE" dirty="0"/>
              <a:t>Tuuleenergia tootmismaht suureneb ca 4 korda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AF24E1B-32C2-B148-AEDE-93304F51D2CC}"/>
              </a:ext>
            </a:extLst>
          </p:cNvPr>
          <p:cNvSpPr txBox="1"/>
          <p:nvPr/>
        </p:nvSpPr>
        <p:spPr>
          <a:xfrm>
            <a:off x="8902352" y="2721694"/>
            <a:ext cx="2520280" cy="1200329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t-EE" dirty="0"/>
              <a:t>Kogu taastuvelektrist moodustab tuuleenergia 61% (hetkel 36%)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672EA03-498F-2847-92D7-4F4D1A0648B6}"/>
              </a:ext>
            </a:extLst>
          </p:cNvPr>
          <p:cNvSpPr txBox="1"/>
          <p:nvPr/>
        </p:nvSpPr>
        <p:spPr>
          <a:xfrm>
            <a:off x="8902352" y="4219760"/>
            <a:ext cx="2520280" cy="1754326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t-EE" dirty="0"/>
              <a:t>Taastuvelektri osakaal kogu elektrienergia lõpptarbimisest vähemalt 40%. Tuuleenergia osakaal üle 24% (hetkel 7%).</a:t>
            </a:r>
          </a:p>
        </p:txBody>
      </p:sp>
    </p:spTree>
    <p:extLst>
      <p:ext uri="{BB962C8B-B14F-4D97-AF65-F5344CB8AC3E}">
        <p14:creationId xmlns:p14="http://schemas.microsoft.com/office/powerpoint/2010/main" val="2114943639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E6044D5-5263-564A-8A1F-1041D7C69F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360" y="1268760"/>
            <a:ext cx="8208912" cy="5235778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BDC33B0-077F-504D-A78D-B8FB14DB1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Tuuleenergia potentsiaal Eestis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6379F08-2813-A34F-BAD6-BE1BD8128F13}"/>
              </a:ext>
            </a:extLst>
          </p:cNvPr>
          <p:cNvSpPr/>
          <p:nvPr/>
        </p:nvSpPr>
        <p:spPr>
          <a:xfrm>
            <a:off x="8591552" y="1268760"/>
            <a:ext cx="3409104" cy="5855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544"/>
              </a:spcBef>
              <a:spcAft>
                <a:spcPts val="544"/>
              </a:spcAft>
            </a:pPr>
            <a:r>
              <a:rPr lang="et-EE" b="1" dirty="0">
                <a:latin typeface="Roboto Condensed Light"/>
                <a:ea typeface="Times New Roman,"/>
                <a:cs typeface="Times New Roman,"/>
              </a:rPr>
              <a:t>Mereala</a:t>
            </a:r>
            <a:r>
              <a:rPr lang="et-EE" dirty="0">
                <a:latin typeface="Roboto Condensed Light"/>
                <a:ea typeface="Times New Roman,"/>
                <a:cs typeface="Times New Roman,"/>
              </a:rPr>
              <a:t> potentsiaaliks on suurusjärk 7000 MW:</a:t>
            </a:r>
            <a:endParaRPr lang="et-EE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11079" indent="-311079" algn="just">
              <a:lnSpc>
                <a:spcPct val="107000"/>
              </a:lnSpc>
              <a:spcBef>
                <a:spcPts val="544"/>
              </a:spcBef>
              <a:buFont typeface="Symbol" panose="05050102010706020507" pitchFamily="18" charset="2"/>
              <a:buChar char=""/>
            </a:pPr>
            <a:r>
              <a:rPr lang="et-EE" dirty="0">
                <a:latin typeface="Roboto Condensed Light"/>
                <a:ea typeface="Times New Roman" panose="02020603050405020304" pitchFamily="18" charset="0"/>
              </a:rPr>
              <a:t>Ala nr 1. ~3000 MW </a:t>
            </a:r>
            <a:endParaRPr lang="et-EE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11079" indent="-311079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t-EE" dirty="0">
                <a:latin typeface="Roboto Condensed Light"/>
                <a:ea typeface="Times New Roman" panose="02020603050405020304" pitchFamily="18" charset="0"/>
              </a:rPr>
              <a:t>Ala nr 2. ~4000 MW</a:t>
            </a:r>
            <a:endParaRPr lang="et-EE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11079" indent="-311079" algn="just">
              <a:lnSpc>
                <a:spcPct val="107000"/>
              </a:lnSpc>
              <a:spcAft>
                <a:spcPts val="544"/>
              </a:spcAft>
              <a:buFont typeface="Symbol" panose="05050102010706020507" pitchFamily="18" charset="2"/>
              <a:buChar char=""/>
            </a:pPr>
            <a:r>
              <a:rPr lang="et-EE" dirty="0">
                <a:latin typeface="Roboto Condensed Light"/>
                <a:ea typeface="Times New Roman" panose="02020603050405020304" pitchFamily="18" charset="0"/>
              </a:rPr>
              <a:t>Ala nr 3. ~150 MW</a:t>
            </a:r>
          </a:p>
          <a:p>
            <a:pPr algn="just">
              <a:lnSpc>
                <a:spcPct val="107000"/>
              </a:lnSpc>
              <a:spcAft>
                <a:spcPts val="544"/>
              </a:spcAft>
            </a:pPr>
            <a:r>
              <a:rPr lang="et-EE" dirty="0">
                <a:latin typeface="Roboto Condensed Light"/>
                <a:ea typeface="Calibri" panose="020F0502020204030204" pitchFamily="34" charset="0"/>
              </a:rPr>
              <a:t>Lisaks: Loode Eesti, Liivilaht, Saare </a:t>
            </a:r>
            <a:r>
              <a:rPr lang="et-EE" dirty="0" err="1">
                <a:latin typeface="Roboto Condensed Light"/>
                <a:ea typeface="Calibri" panose="020F0502020204030204" pitchFamily="34" charset="0"/>
              </a:rPr>
              <a:t>Wind</a:t>
            </a:r>
            <a:r>
              <a:rPr lang="et-EE" dirty="0">
                <a:latin typeface="Roboto Condensed Light"/>
                <a:ea typeface="Calibri" panose="020F0502020204030204" pitchFamily="34" charset="0"/>
              </a:rPr>
              <a:t>, Tuuletraal, PT7/Roheline elekter, </a:t>
            </a:r>
            <a:r>
              <a:rPr lang="et-EE" dirty="0" err="1">
                <a:latin typeface="Roboto Condensed Light"/>
                <a:ea typeface="Calibri" panose="020F0502020204030204" pitchFamily="34" charset="0"/>
              </a:rPr>
              <a:t>Neugrund</a:t>
            </a:r>
            <a:r>
              <a:rPr lang="et-EE" dirty="0">
                <a:latin typeface="Roboto Condensed Light"/>
                <a:ea typeface="Calibri" panose="020F0502020204030204" pitchFamily="34" charset="0"/>
              </a:rPr>
              <a:t>, BWB</a:t>
            </a:r>
          </a:p>
          <a:p>
            <a:pPr algn="just">
              <a:lnSpc>
                <a:spcPct val="107000"/>
              </a:lnSpc>
              <a:spcAft>
                <a:spcPts val="544"/>
              </a:spcAft>
            </a:pPr>
            <a:endParaRPr lang="et-EE" dirty="0">
              <a:latin typeface="Roboto Condensed Light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544"/>
              </a:spcAft>
            </a:pPr>
            <a:r>
              <a:rPr lang="et-EE" dirty="0">
                <a:latin typeface="Roboto Condensed Light"/>
                <a:ea typeface="Times New Roman,"/>
                <a:cs typeface="Times New Roman,"/>
              </a:rPr>
              <a:t>Riigikaitseliste piirangute leevenduste järgselt on </a:t>
            </a:r>
            <a:r>
              <a:rPr lang="et-EE" b="1" dirty="0">
                <a:latin typeface="Roboto Condensed Light"/>
                <a:ea typeface="Times New Roman,"/>
                <a:cs typeface="Times New Roman,"/>
              </a:rPr>
              <a:t>maismaal</a:t>
            </a:r>
            <a:r>
              <a:rPr lang="et-EE" dirty="0">
                <a:latin typeface="Roboto Condensed Light"/>
                <a:ea typeface="Times New Roman,"/>
                <a:cs typeface="Times New Roman,"/>
              </a:rPr>
              <a:t> Ida-Eesti tuuleenergia arenduste potentsiaaliks 300 - 800 MW ja Lääne - Eestis suurusjärgus 850-1000 MW. </a:t>
            </a:r>
            <a:endParaRPr lang="en-US" dirty="0">
              <a:latin typeface="Roboto Condensed Light"/>
              <a:ea typeface="Times New Roman,"/>
              <a:cs typeface="Times New Roman,"/>
            </a:endParaRPr>
          </a:p>
          <a:p>
            <a:pPr algn="just">
              <a:lnSpc>
                <a:spcPct val="107000"/>
              </a:lnSpc>
              <a:spcAft>
                <a:spcPts val="544"/>
              </a:spcAft>
            </a:pPr>
            <a:endParaRPr lang="et-EE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7510415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447C8E5-EE47-544F-8529-8958F752A0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61" y="836712"/>
            <a:ext cx="7760208" cy="54928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E66F067-36BB-E947-A1FB-E5E78BE648C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11221" y="841033"/>
            <a:ext cx="4590045" cy="274210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472540F-72A6-9D42-9D14-68FFD54A77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1954" y="3664336"/>
            <a:ext cx="4590046" cy="2667100"/>
          </a:xfrm>
          <a:prstGeom prst="rect">
            <a:avLst/>
          </a:prstGeom>
        </p:spPr>
      </p:pic>
      <p:sp>
        <p:nvSpPr>
          <p:cNvPr id="7" name="Title 2">
            <a:extLst>
              <a:ext uri="{FF2B5EF4-FFF2-40B4-BE49-F238E27FC236}">
                <a16:creationId xmlns:a16="http://schemas.microsoft.com/office/drawing/2014/main" id="{B50B5C63-80D1-0640-9506-48B59BA04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61" y="31477"/>
            <a:ext cx="8159751" cy="868362"/>
          </a:xfrm>
        </p:spPr>
        <p:txBody>
          <a:bodyPr/>
          <a:lstStyle/>
          <a:p>
            <a:r>
              <a:rPr lang="et-EE" dirty="0"/>
              <a:t>Tuuleenergia potentsiaal Eestis </a:t>
            </a:r>
          </a:p>
        </p:txBody>
      </p:sp>
    </p:spTree>
    <p:extLst>
      <p:ext uri="{BB962C8B-B14F-4D97-AF65-F5344CB8AC3E}">
        <p14:creationId xmlns:p14="http://schemas.microsoft.com/office/powerpoint/2010/main" val="3449781997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EBD47E-DF26-9741-B93A-E71F42148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Ettepanekud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17F4EE-0866-AB45-AD75-88ECE29D4A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1" y="1196752"/>
            <a:ext cx="11509547" cy="4929411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t-EE" dirty="0"/>
              <a:t>Tagada pikaajaliselt ettenähtav ja stabiilne investeerimiskeskkond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t-EE" dirty="0"/>
              <a:t>Suurendada tuuleenergia ambitsiooni sh avalikustada vähempakkumiste ajakava sh mahud aastani 2030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t-EE" dirty="0"/>
              <a:t>Riigikaitseliste piirangute leevendamine maismaal ja merel st 3 radarit + täiendavad  lisaseadmed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t-EE" dirty="0"/>
              <a:t>Võrguühenduste arendamine sh meres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t-EE" dirty="0"/>
              <a:t>Planeeringud sh hoonestuslubade menetlus (TE direktiiv 3 aasta jooksul)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t-EE" dirty="0"/>
              <a:t>Vajalik reguleerida rahalise tulu laekumist kohalikule omavalitsusele ja/või kogukonnale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t-EE" dirty="0"/>
              <a:t>Innovatsioon ja T&amp;A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t-EE" dirty="0"/>
              <a:t>Täiend- ja ümberõpe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t-EE" dirty="0"/>
              <a:t>Keskkonnakaitseliste piirangute rakendamisel arvestama taastuvenergia eesmärke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9808525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D24CB37C-0A49-6F40-B7B7-B0A77E7F8670}"/>
              </a:ext>
            </a:extLst>
          </p:cNvPr>
          <p:cNvSpPr txBox="1">
            <a:spLocks/>
          </p:cNvSpPr>
          <p:nvPr/>
        </p:nvSpPr>
        <p:spPr>
          <a:xfrm>
            <a:off x="431800" y="188641"/>
            <a:ext cx="7664464" cy="720080"/>
          </a:xfrm>
          <a:prstGeom prst="rect">
            <a:avLst/>
          </a:prstGeom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10163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10163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10163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10163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10163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10163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10163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10163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10163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kern="0" dirty="0"/>
              <a:t>ETEA 2020 PRIORITEEDID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9383B6-9B03-F548-AF04-636BAAABA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1268760"/>
            <a:ext cx="11509547" cy="4536405"/>
          </a:xfrm>
        </p:spPr>
        <p:txBody>
          <a:bodyPr/>
          <a:lstStyle/>
          <a:p>
            <a:r>
              <a:rPr lang="et-EE" dirty="0"/>
              <a:t>Radarid sh riigikaitseliste piirangute leevendamine </a:t>
            </a:r>
          </a:p>
          <a:p>
            <a:r>
              <a:rPr lang="et-EE" dirty="0"/>
              <a:t>Üldplaneeringud v eriplaneering – täiendavate alade tekkimine</a:t>
            </a:r>
          </a:p>
          <a:p>
            <a:r>
              <a:rPr lang="et-EE" dirty="0"/>
              <a:t>Kohaliku kasu toetusmeetmed – tuuleenergia aktsepteerimine v NIMBY</a:t>
            </a:r>
          </a:p>
          <a:p>
            <a:r>
              <a:rPr lang="et-EE" dirty="0"/>
              <a:t>Looduskaitselised piirangute leevendamine </a:t>
            </a:r>
          </a:p>
          <a:p>
            <a:r>
              <a:rPr lang="et-EE" dirty="0"/>
              <a:t>Avamere tuulepargi ettevalmistus sh Eesti-Läti projekt ja merevõrk, </a:t>
            </a:r>
            <a:r>
              <a:rPr lang="et-EE" dirty="0" err="1"/>
              <a:t>plug&amp;play</a:t>
            </a:r>
            <a:r>
              <a:rPr lang="et-EE" dirty="0"/>
              <a:t> </a:t>
            </a:r>
          </a:p>
          <a:p>
            <a:r>
              <a:rPr lang="et-EE" dirty="0"/>
              <a:t>Vähempakkumiste ettevalmistamine ning teistelt õppimine</a:t>
            </a:r>
          </a:p>
          <a:p>
            <a:r>
              <a:rPr lang="et-EE" dirty="0"/>
              <a:t>Regionaalne koostöö sh ühtsed standardite loomine jne </a:t>
            </a:r>
          </a:p>
          <a:p>
            <a:r>
              <a:rPr lang="et-EE" dirty="0"/>
              <a:t>Rahastamine sh EL jt </a:t>
            </a:r>
            <a:r>
              <a:rPr lang="et-EE" dirty="0" err="1"/>
              <a:t>rahastuse</a:t>
            </a:r>
            <a:r>
              <a:rPr lang="et-EE" dirty="0"/>
              <a:t> kaasamine tuuleenergia arendamiseks </a:t>
            </a:r>
          </a:p>
          <a:p>
            <a:r>
              <a:rPr lang="et-EE" dirty="0"/>
              <a:t>Tehnoloogia arendamine ning testimine sh salvestus, tark võrk, vesinik, </a:t>
            </a:r>
            <a:r>
              <a:rPr lang="et-EE" dirty="0" err="1"/>
              <a:t>küber</a:t>
            </a:r>
            <a:r>
              <a:rPr lang="et-EE" dirty="0"/>
              <a:t> jne </a:t>
            </a:r>
          </a:p>
          <a:p>
            <a:r>
              <a:rPr lang="et-EE" dirty="0"/>
              <a:t>Täiend- ja ümberõpe sisustamine</a:t>
            </a:r>
          </a:p>
          <a:p>
            <a:r>
              <a:rPr lang="et-EE" dirty="0"/>
              <a:t>Positiivne narratiiv ning sektori kuvandi loomine </a:t>
            </a:r>
          </a:p>
          <a:p>
            <a:r>
              <a:rPr lang="et-EE" dirty="0"/>
              <a:t>Sektori statistika koondamine sh metoodika kokku leppimine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62278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9997565D-2648-9641-A3E9-2EEE106972C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6000"/>
          </a:blip>
          <a:stretch>
            <a:fillRect/>
          </a:stretch>
        </p:blipFill>
        <p:spPr>
          <a:xfrm>
            <a:off x="-96688" y="-531440"/>
            <a:ext cx="12432704" cy="8067616"/>
          </a:xfrm>
          <a:prstGeom prst="rect">
            <a:avLst/>
          </a:prstGeom>
        </p:spPr>
      </p:pic>
      <p:sp>
        <p:nvSpPr>
          <p:cNvPr id="4" name="Title 6">
            <a:extLst>
              <a:ext uri="{FF2B5EF4-FFF2-40B4-BE49-F238E27FC236}">
                <a16:creationId xmlns:a16="http://schemas.microsoft.com/office/drawing/2014/main" id="{4FD9704E-7DF1-194D-BA4E-A6CB17AD61C7}"/>
              </a:ext>
            </a:extLst>
          </p:cNvPr>
          <p:cNvSpPr txBox="1">
            <a:spLocks/>
          </p:cNvSpPr>
          <p:nvPr/>
        </p:nvSpPr>
        <p:spPr bwMode="auto">
          <a:xfrm>
            <a:off x="335360" y="116632"/>
            <a:ext cx="5202368" cy="920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10163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10163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10163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10163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10163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10163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10163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10163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10163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kern="0">
                <a:solidFill>
                  <a:schemeClr val="accent2">
                    <a:lumMod val="75000"/>
                  </a:schemeClr>
                </a:solidFill>
              </a:rPr>
              <a:t>ETEA LIIKMED &amp; ETEA JUHATUS</a:t>
            </a:r>
            <a:endParaRPr lang="en-US" kern="0" dirty="0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7A93765-2585-5747-B3F4-BCB00E6D9678}"/>
              </a:ext>
            </a:extLst>
          </p:cNvPr>
          <p:cNvGrpSpPr/>
          <p:nvPr/>
        </p:nvGrpSpPr>
        <p:grpSpPr>
          <a:xfrm>
            <a:off x="2712085" y="3356992"/>
            <a:ext cx="2887107" cy="2520280"/>
            <a:chOff x="2360618" y="28641"/>
            <a:chExt cx="3735382" cy="3194304"/>
          </a:xfrm>
        </p:grpSpPr>
        <p:sp>
          <p:nvSpPr>
            <p:cNvPr id="6" name="Round Same Side Corner Rectangle 5">
              <a:extLst>
                <a:ext uri="{FF2B5EF4-FFF2-40B4-BE49-F238E27FC236}">
                  <a16:creationId xmlns:a16="http://schemas.microsoft.com/office/drawing/2014/main" id="{B03DDAF4-4BF6-034D-8AFD-84CEF6D2D8EC}"/>
                </a:ext>
              </a:extLst>
            </p:cNvPr>
            <p:cNvSpPr/>
            <p:nvPr/>
          </p:nvSpPr>
          <p:spPr>
            <a:xfrm rot="5400000">
              <a:off x="2844800" y="-367881"/>
              <a:ext cx="2844799" cy="3657600"/>
            </a:xfrm>
            <a:prstGeom prst="round2SameRect">
              <a:avLst/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Round Same Side Corner Rectangle 4">
              <a:extLst>
                <a:ext uri="{FF2B5EF4-FFF2-40B4-BE49-F238E27FC236}">
                  <a16:creationId xmlns:a16="http://schemas.microsoft.com/office/drawing/2014/main" id="{E9D84436-7CFE-6B42-A3AC-6BA69B32103D}"/>
                </a:ext>
              </a:extLst>
            </p:cNvPr>
            <p:cNvSpPr txBox="1"/>
            <p:nvPr/>
          </p:nvSpPr>
          <p:spPr>
            <a:xfrm>
              <a:off x="2360618" y="28641"/>
              <a:ext cx="3518728" cy="319430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7584" tIns="20320" rIns="20320" bIns="20320" numCol="1" spcCol="1270" anchor="ctr" anchorCtr="0">
              <a:noAutofit/>
            </a:bodyPr>
            <a:lstStyle/>
            <a:p>
              <a:pPr lvl="1" indent="-457200" defTabSz="1422364">
                <a:lnSpc>
                  <a:spcPct val="90000"/>
                </a:lnSpc>
                <a:spcAft>
                  <a:spcPct val="15000"/>
                </a:spcAft>
                <a:buFont typeface="+mj-lt"/>
                <a:buAutoNum type="arabicPeriod"/>
              </a:pPr>
              <a:r>
                <a:rPr lang="en-US" sz="2100" dirty="0" err="1"/>
                <a:t>Enefit</a:t>
              </a:r>
              <a:r>
                <a:rPr lang="en-US" sz="2100" dirty="0"/>
                <a:t> Green* </a:t>
              </a:r>
            </a:p>
            <a:p>
              <a:pPr lvl="1" indent="-457200" defTabSz="1422364">
                <a:lnSpc>
                  <a:spcPct val="90000"/>
                </a:lnSpc>
                <a:spcAft>
                  <a:spcPct val="15000"/>
                </a:spcAft>
                <a:buFont typeface="+mj-lt"/>
                <a:buAutoNum type="arabicPeriod"/>
              </a:pPr>
              <a:r>
                <a:rPr lang="en-US" sz="2100" dirty="0" err="1"/>
                <a:t>Tuuleenergia</a:t>
              </a:r>
              <a:r>
                <a:rPr lang="en-US" sz="2100" dirty="0"/>
                <a:t> </a:t>
              </a:r>
            </a:p>
            <a:p>
              <a:pPr lvl="1" indent="-457200" defTabSz="1422364">
                <a:lnSpc>
                  <a:spcPct val="90000"/>
                </a:lnSpc>
                <a:spcAft>
                  <a:spcPct val="15000"/>
                </a:spcAft>
                <a:buFont typeface="+mj-lt"/>
                <a:buAutoNum type="arabicPeriod"/>
              </a:pPr>
              <a:r>
                <a:rPr lang="en-US" sz="2100" dirty="0" err="1"/>
                <a:t>Skinest</a:t>
              </a:r>
              <a:r>
                <a:rPr lang="en-US" sz="2100" dirty="0"/>
                <a:t> </a:t>
              </a:r>
              <a:r>
                <a:rPr lang="en-US" sz="2100" dirty="0" err="1"/>
                <a:t>Energia</a:t>
              </a:r>
              <a:endParaRPr lang="en-US" sz="2100" dirty="0"/>
            </a:p>
            <a:p>
              <a:pPr lvl="1" indent="-457200" defTabSz="1422364">
                <a:lnSpc>
                  <a:spcPct val="90000"/>
                </a:lnSpc>
                <a:spcAft>
                  <a:spcPct val="15000"/>
                </a:spcAft>
                <a:buFont typeface="+mj-lt"/>
                <a:buAutoNum type="arabicPeriod"/>
              </a:pPr>
              <a:r>
                <a:rPr lang="en-US" sz="2100" dirty="0"/>
                <a:t>Baltic Wind Energy (Eolus) *</a:t>
              </a:r>
            </a:p>
            <a:p>
              <a:pPr lvl="1" indent="-457200" defTabSz="1422364">
                <a:lnSpc>
                  <a:spcPct val="90000"/>
                </a:lnSpc>
                <a:spcAft>
                  <a:spcPct val="15000"/>
                </a:spcAft>
                <a:buFont typeface="+mj-lt"/>
                <a:buAutoNum type="arabicPeriod"/>
              </a:pPr>
              <a:r>
                <a:rPr lang="en-US" sz="2100" dirty="0"/>
                <a:t>VKG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D9264A4-BBBD-0C4D-A4B2-97087CFAE703}"/>
              </a:ext>
            </a:extLst>
          </p:cNvPr>
          <p:cNvGrpSpPr/>
          <p:nvPr/>
        </p:nvGrpSpPr>
        <p:grpSpPr>
          <a:xfrm>
            <a:off x="5909695" y="1407610"/>
            <a:ext cx="3168352" cy="4877057"/>
            <a:chOff x="2438400" y="38519"/>
            <a:chExt cx="3657600" cy="2844799"/>
          </a:xfrm>
        </p:grpSpPr>
        <p:sp>
          <p:nvSpPr>
            <p:cNvPr id="9" name="Round Same Side Corner Rectangle 8">
              <a:extLst>
                <a:ext uri="{FF2B5EF4-FFF2-40B4-BE49-F238E27FC236}">
                  <a16:creationId xmlns:a16="http://schemas.microsoft.com/office/drawing/2014/main" id="{882C48E4-3F49-984B-9375-8D0439189FB4}"/>
                </a:ext>
              </a:extLst>
            </p:cNvPr>
            <p:cNvSpPr/>
            <p:nvPr/>
          </p:nvSpPr>
          <p:spPr>
            <a:xfrm rot="5400000">
              <a:off x="2844800" y="-367881"/>
              <a:ext cx="2844799" cy="3657600"/>
            </a:xfrm>
            <a:prstGeom prst="round2SameRect">
              <a:avLst/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Round Same Side Corner Rectangle 4">
              <a:extLst>
                <a:ext uri="{FF2B5EF4-FFF2-40B4-BE49-F238E27FC236}">
                  <a16:creationId xmlns:a16="http://schemas.microsoft.com/office/drawing/2014/main" id="{C8491CA1-8475-9449-858F-E8A9F44C15E5}"/>
                </a:ext>
              </a:extLst>
            </p:cNvPr>
            <p:cNvSpPr txBox="1"/>
            <p:nvPr/>
          </p:nvSpPr>
          <p:spPr>
            <a:xfrm>
              <a:off x="2438400" y="177390"/>
              <a:ext cx="3518728" cy="256705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0688" tIns="15240" rIns="15240" bIns="15240" numCol="1" spcCol="1270" anchor="ctr" anchorCtr="0">
              <a:noAutofit/>
            </a:bodyPr>
            <a:lstStyle/>
            <a:p>
              <a:pPr marL="342900" lvl="1" indent="-34290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+mj-lt"/>
                <a:buAutoNum type="arabicPeriod"/>
              </a:pPr>
              <a:r>
                <a:rPr lang="en-US" sz="2100" dirty="0" err="1"/>
                <a:t>Dvigatel</a:t>
              </a:r>
              <a:r>
                <a:rPr lang="en-US" sz="2100" dirty="0"/>
                <a:t> </a:t>
              </a:r>
              <a:r>
                <a:rPr lang="en-US" sz="2100" dirty="0" err="1"/>
                <a:t>Energeetika</a:t>
              </a:r>
              <a:r>
                <a:rPr lang="en-US" sz="2100" dirty="0"/>
                <a:t> </a:t>
              </a:r>
            </a:p>
            <a:p>
              <a:pPr marL="342900" lvl="1" indent="-34290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+mj-lt"/>
                <a:buAutoNum type="arabicPeriod"/>
              </a:pPr>
              <a:r>
                <a:rPr lang="en-US" sz="2100" dirty="0" err="1"/>
                <a:t>Revali</a:t>
              </a:r>
              <a:r>
                <a:rPr lang="en-US" sz="2100" dirty="0"/>
                <a:t> Marine &amp; Offshore Training MSCA </a:t>
              </a:r>
            </a:p>
            <a:p>
              <a:pPr marL="342900" lvl="1" indent="-34290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+mj-lt"/>
                <a:buAutoNum type="arabicPeriod"/>
              </a:pPr>
              <a:r>
                <a:rPr lang="en-US" sz="2100" kern="1200" dirty="0"/>
                <a:t>3D Wind Service</a:t>
              </a:r>
            </a:p>
            <a:p>
              <a:pPr marL="342900" lvl="1" indent="-34290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+mj-lt"/>
                <a:buAutoNum type="arabicPeriod"/>
              </a:pPr>
              <a:r>
                <a:rPr lang="en-US" sz="2100" dirty="0"/>
                <a:t>Empower*</a:t>
              </a:r>
              <a:r>
                <a:rPr lang="en-US" sz="2100" kern="1200" dirty="0"/>
                <a:t> </a:t>
              </a:r>
            </a:p>
            <a:p>
              <a:pPr marL="342900" lvl="1" indent="-34290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+mj-lt"/>
                <a:buAutoNum type="arabicPeriod"/>
              </a:pPr>
              <a:r>
                <a:rPr lang="en-US" sz="2100" dirty="0"/>
                <a:t>ABB </a:t>
              </a:r>
            </a:p>
            <a:p>
              <a:pPr marL="342900" lvl="1" indent="-34290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+mj-lt"/>
                <a:buAutoNum type="arabicPeriod"/>
              </a:pPr>
              <a:r>
                <a:rPr lang="en-US" sz="2100" kern="1200" dirty="0"/>
                <a:t>CF&amp;S Estonia </a:t>
              </a:r>
            </a:p>
            <a:p>
              <a:pPr marL="342900" lvl="1" indent="-34290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+mj-lt"/>
                <a:buAutoNum type="arabicPeriod"/>
              </a:pPr>
              <a:r>
                <a:rPr lang="en-US" sz="2100" dirty="0"/>
                <a:t>TS Shipping </a:t>
              </a:r>
            </a:p>
            <a:p>
              <a:pPr marL="342900" lvl="1" indent="-34290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+mj-lt"/>
                <a:buAutoNum type="arabicPeriod"/>
              </a:pPr>
              <a:r>
                <a:rPr lang="en-US" sz="2100" kern="1200" dirty="0" err="1"/>
                <a:t>Scanweld</a:t>
              </a:r>
              <a:r>
                <a:rPr lang="en-US" sz="2100" kern="1200" dirty="0"/>
                <a:t> </a:t>
              </a:r>
            </a:p>
            <a:p>
              <a:pPr marL="342900" lvl="1" indent="-34290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+mj-lt"/>
                <a:buAutoNum type="arabicPeriod"/>
              </a:pPr>
              <a:r>
                <a:rPr lang="en-US" sz="2100" dirty="0" err="1"/>
                <a:t>Draka</a:t>
              </a:r>
              <a:r>
                <a:rPr lang="en-US" sz="2100" dirty="0"/>
                <a:t> Keila Cables </a:t>
              </a:r>
              <a:endParaRPr lang="en-US" sz="2100" kern="1200" dirty="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C554F78-DCCC-F14A-9ED8-DA3378D92B5D}"/>
              </a:ext>
            </a:extLst>
          </p:cNvPr>
          <p:cNvGrpSpPr/>
          <p:nvPr/>
        </p:nvGrpSpPr>
        <p:grpSpPr>
          <a:xfrm>
            <a:off x="312101" y="5015267"/>
            <a:ext cx="2163312" cy="1188083"/>
            <a:chOff x="2403172" y="38519"/>
            <a:chExt cx="3692828" cy="2844799"/>
          </a:xfrm>
        </p:grpSpPr>
        <p:sp>
          <p:nvSpPr>
            <p:cNvPr id="12" name="Round Same Side Corner Rectangle 11">
              <a:extLst>
                <a:ext uri="{FF2B5EF4-FFF2-40B4-BE49-F238E27FC236}">
                  <a16:creationId xmlns:a16="http://schemas.microsoft.com/office/drawing/2014/main" id="{5F203708-23B3-EA49-A6CA-F0AAC4378C4B}"/>
                </a:ext>
              </a:extLst>
            </p:cNvPr>
            <p:cNvSpPr/>
            <p:nvPr/>
          </p:nvSpPr>
          <p:spPr>
            <a:xfrm rot="5400000">
              <a:off x="2844800" y="-367881"/>
              <a:ext cx="2844799" cy="3657600"/>
            </a:xfrm>
            <a:prstGeom prst="round2SameRect">
              <a:avLst/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Round Same Side Corner Rectangle 4">
              <a:extLst>
                <a:ext uri="{FF2B5EF4-FFF2-40B4-BE49-F238E27FC236}">
                  <a16:creationId xmlns:a16="http://schemas.microsoft.com/office/drawing/2014/main" id="{DBC1DE89-3421-AB40-B1F2-0F2CBD32C659}"/>
                </a:ext>
              </a:extLst>
            </p:cNvPr>
            <p:cNvSpPr txBox="1"/>
            <p:nvPr/>
          </p:nvSpPr>
          <p:spPr>
            <a:xfrm>
              <a:off x="2403172" y="316263"/>
              <a:ext cx="3518728" cy="256705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7584" tIns="20320" rIns="20320" bIns="20320" numCol="1" spcCol="1270" anchor="ctr" anchorCtr="0">
              <a:noAutofit/>
            </a:bodyPr>
            <a:lstStyle/>
            <a:p>
              <a:pPr lvl="1" indent="-457200" defTabSz="1422364">
                <a:lnSpc>
                  <a:spcPct val="90000"/>
                </a:lnSpc>
                <a:spcAft>
                  <a:spcPct val="15000"/>
                </a:spcAft>
                <a:buFont typeface="+mj-lt"/>
                <a:buAutoNum type="arabicPeriod"/>
              </a:pPr>
              <a:r>
                <a:rPr lang="en-US" sz="2100" dirty="0"/>
                <a:t>Enercon</a:t>
              </a:r>
            </a:p>
            <a:p>
              <a:pPr lvl="1" indent="-457200" defTabSz="1422364">
                <a:lnSpc>
                  <a:spcPct val="90000"/>
                </a:lnSpc>
                <a:spcAft>
                  <a:spcPct val="15000"/>
                </a:spcAft>
                <a:buFont typeface="+mj-lt"/>
                <a:buAutoNum type="arabicPeriod"/>
              </a:pPr>
              <a:r>
                <a:rPr lang="en-US" sz="2100" dirty="0"/>
                <a:t>Nordex</a:t>
              </a:r>
            </a:p>
            <a:p>
              <a:pPr lvl="1" indent="-457200" defTabSz="1422364">
                <a:lnSpc>
                  <a:spcPct val="90000"/>
                </a:lnSpc>
                <a:spcAft>
                  <a:spcPct val="15000"/>
                </a:spcAft>
                <a:buFont typeface="+mj-lt"/>
                <a:buAutoNum type="arabicPeriod"/>
              </a:pPr>
              <a:r>
                <a:rPr lang="en-US" sz="2100" dirty="0"/>
                <a:t>Vestas 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EFA7A9F-34BC-F743-B372-CFE1F0E4C59D}"/>
              </a:ext>
            </a:extLst>
          </p:cNvPr>
          <p:cNvGrpSpPr/>
          <p:nvPr/>
        </p:nvGrpSpPr>
        <p:grpSpPr>
          <a:xfrm>
            <a:off x="9481860" y="4314416"/>
            <a:ext cx="2570323" cy="2738035"/>
            <a:chOff x="2438400" y="38519"/>
            <a:chExt cx="3657600" cy="2844799"/>
          </a:xfrm>
        </p:grpSpPr>
        <p:sp>
          <p:nvSpPr>
            <p:cNvPr id="16" name="Round Same Side Corner Rectangle 15">
              <a:extLst>
                <a:ext uri="{FF2B5EF4-FFF2-40B4-BE49-F238E27FC236}">
                  <a16:creationId xmlns:a16="http://schemas.microsoft.com/office/drawing/2014/main" id="{7382DEA6-785B-F149-B665-8D1192C55D02}"/>
                </a:ext>
              </a:extLst>
            </p:cNvPr>
            <p:cNvSpPr/>
            <p:nvPr/>
          </p:nvSpPr>
          <p:spPr>
            <a:xfrm rot="5400000">
              <a:off x="2844800" y="-367881"/>
              <a:ext cx="2844799" cy="3657600"/>
            </a:xfrm>
            <a:prstGeom prst="round2SameRect">
              <a:avLst/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Round Same Side Corner Rectangle 4">
              <a:extLst>
                <a:ext uri="{FF2B5EF4-FFF2-40B4-BE49-F238E27FC236}">
                  <a16:creationId xmlns:a16="http://schemas.microsoft.com/office/drawing/2014/main" id="{DE1FC913-873E-D14C-A99B-7F6D74C8C79C}"/>
                </a:ext>
              </a:extLst>
            </p:cNvPr>
            <p:cNvSpPr txBox="1"/>
            <p:nvPr/>
          </p:nvSpPr>
          <p:spPr>
            <a:xfrm>
              <a:off x="2438400" y="177391"/>
              <a:ext cx="3518728" cy="256705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7584" tIns="20320" rIns="20320" bIns="20320" numCol="1" spcCol="1270" anchor="ctr" anchorCtr="0">
              <a:noAutofit/>
            </a:bodyPr>
            <a:lstStyle/>
            <a:p>
              <a:pPr marL="304792" lvl="1" indent="-304792" defTabSz="1422364">
                <a:lnSpc>
                  <a:spcPct val="90000"/>
                </a:lnSpc>
                <a:spcAft>
                  <a:spcPct val="15000"/>
                </a:spcAft>
                <a:buChar char="•"/>
              </a:pPr>
              <a:r>
                <a:rPr lang="en-US" sz="2100" dirty="0" err="1"/>
                <a:t>Aavo</a:t>
              </a:r>
              <a:r>
                <a:rPr lang="en-US" sz="2100" dirty="0"/>
                <a:t> </a:t>
              </a:r>
              <a:r>
                <a:rPr lang="en-US" sz="2100" dirty="0" err="1"/>
                <a:t>Kärmas</a:t>
              </a:r>
              <a:r>
                <a:rPr lang="en-US" sz="2100" dirty="0"/>
                <a:t> – </a:t>
              </a:r>
              <a:r>
                <a:rPr lang="en-US" sz="2100" dirty="0" err="1"/>
                <a:t>Enefit</a:t>
              </a:r>
              <a:r>
                <a:rPr lang="en-US" sz="2100" dirty="0"/>
                <a:t> Green </a:t>
              </a:r>
            </a:p>
            <a:p>
              <a:pPr marL="304792" lvl="1" indent="-304792" defTabSz="1422364">
                <a:lnSpc>
                  <a:spcPct val="90000"/>
                </a:lnSpc>
                <a:spcAft>
                  <a:spcPct val="15000"/>
                </a:spcAft>
                <a:buChar char="•"/>
              </a:pPr>
              <a:r>
                <a:rPr lang="en-US" sz="2100" dirty="0" err="1"/>
                <a:t>Jaanis</a:t>
              </a:r>
              <a:r>
                <a:rPr lang="en-US" sz="2100" dirty="0"/>
                <a:t> </a:t>
              </a:r>
              <a:r>
                <a:rPr lang="en-US" sz="2100" dirty="0" err="1"/>
                <a:t>Järvet</a:t>
              </a:r>
              <a:r>
                <a:rPr lang="en-US" sz="2100" dirty="0"/>
                <a:t> – Empower </a:t>
              </a:r>
            </a:p>
            <a:p>
              <a:pPr marL="304792" lvl="1" indent="-304792" defTabSz="1422364">
                <a:lnSpc>
                  <a:spcPct val="90000"/>
                </a:lnSpc>
                <a:spcAft>
                  <a:spcPct val="15000"/>
                </a:spcAft>
                <a:buChar char="•"/>
              </a:pPr>
              <a:r>
                <a:rPr lang="en-US" sz="2100" dirty="0" err="1"/>
                <a:t>Peeter</a:t>
              </a:r>
              <a:r>
                <a:rPr lang="en-US" sz="2100" dirty="0"/>
                <a:t> </a:t>
              </a:r>
              <a:r>
                <a:rPr lang="en-US" sz="2100" dirty="0" err="1"/>
                <a:t>Kukk</a:t>
              </a:r>
              <a:r>
                <a:rPr lang="en-US" sz="2100" dirty="0"/>
                <a:t> – Baltic Wind Energy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AABFEEE-A0ED-CC42-9D7A-E52BFC131D6C}"/>
              </a:ext>
            </a:extLst>
          </p:cNvPr>
          <p:cNvGrpSpPr/>
          <p:nvPr/>
        </p:nvGrpSpPr>
        <p:grpSpPr>
          <a:xfrm>
            <a:off x="9480484" y="1407610"/>
            <a:ext cx="2711516" cy="2544870"/>
            <a:chOff x="2438399" y="171176"/>
            <a:chExt cx="3736726" cy="2844799"/>
          </a:xfrm>
        </p:grpSpPr>
        <p:sp>
          <p:nvSpPr>
            <p:cNvPr id="20" name="Round Same Side Corner Rectangle 19">
              <a:extLst>
                <a:ext uri="{FF2B5EF4-FFF2-40B4-BE49-F238E27FC236}">
                  <a16:creationId xmlns:a16="http://schemas.microsoft.com/office/drawing/2014/main" id="{0586C667-92EA-B543-8B24-3157D6A21A7E}"/>
                </a:ext>
              </a:extLst>
            </p:cNvPr>
            <p:cNvSpPr/>
            <p:nvPr/>
          </p:nvSpPr>
          <p:spPr>
            <a:xfrm rot="5400000">
              <a:off x="2844800" y="-235225"/>
              <a:ext cx="2844799" cy="3657601"/>
            </a:xfrm>
            <a:prstGeom prst="round2SameRect">
              <a:avLst/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Round Same Side Corner Rectangle 4">
              <a:extLst>
                <a:ext uri="{FF2B5EF4-FFF2-40B4-BE49-F238E27FC236}">
                  <a16:creationId xmlns:a16="http://schemas.microsoft.com/office/drawing/2014/main" id="{4D6F4592-3B84-BD44-9682-A4DA9A3C2D14}"/>
                </a:ext>
              </a:extLst>
            </p:cNvPr>
            <p:cNvSpPr txBox="1"/>
            <p:nvPr/>
          </p:nvSpPr>
          <p:spPr>
            <a:xfrm>
              <a:off x="2656397" y="340054"/>
              <a:ext cx="3518728" cy="256705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7584" tIns="20320" rIns="20320" bIns="20320" numCol="1" spcCol="1270" anchor="ctr" anchorCtr="0">
              <a:noAutofit/>
            </a:bodyPr>
            <a:lstStyle/>
            <a:p>
              <a:pPr marL="0" lvl="1" defTabSz="1422364">
                <a:lnSpc>
                  <a:spcPct val="90000"/>
                </a:lnSpc>
                <a:spcAft>
                  <a:spcPct val="15000"/>
                </a:spcAft>
              </a:pPr>
              <a:r>
                <a:rPr lang="et-EE" sz="2100" dirty="0">
                  <a:solidFill>
                    <a:srgbClr val="FF0000"/>
                  </a:solidFill>
                </a:rPr>
                <a:t>91,7% Eestis installeeritud võimsusest</a:t>
              </a:r>
            </a:p>
            <a:p>
              <a:pPr marL="0" lvl="1" defTabSz="1422364">
                <a:lnSpc>
                  <a:spcPct val="90000"/>
                </a:lnSpc>
                <a:spcAft>
                  <a:spcPct val="15000"/>
                </a:spcAft>
              </a:pPr>
              <a:endParaRPr lang="et-EE" sz="2100" dirty="0">
                <a:solidFill>
                  <a:srgbClr val="FF0000"/>
                </a:solidFill>
              </a:endParaRPr>
            </a:p>
            <a:p>
              <a:pPr marL="0" lvl="1" defTabSz="1422364">
                <a:lnSpc>
                  <a:spcPct val="90000"/>
                </a:lnSpc>
                <a:spcAft>
                  <a:spcPct val="15000"/>
                </a:spcAft>
              </a:pPr>
              <a:r>
                <a:rPr lang="et-EE" sz="2100" dirty="0">
                  <a:solidFill>
                    <a:srgbClr val="FF0000"/>
                  </a:solidFill>
                </a:rPr>
                <a:t>84% tuulikutest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37285605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E3389517-1F4A-E046-9470-E2FAF33C99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7408" y="1628800"/>
            <a:ext cx="10527323" cy="4210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5203492-DA34-AA4E-8D8C-66EF3A22BA1A}"/>
              </a:ext>
            </a:extLst>
          </p:cNvPr>
          <p:cNvSpPr/>
          <p:nvPr/>
        </p:nvSpPr>
        <p:spPr>
          <a:xfrm>
            <a:off x="7392144" y="4365104"/>
            <a:ext cx="46085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t-EE" dirty="0">
                <a:solidFill>
                  <a:schemeClr val="bg1"/>
                </a:solidFill>
              </a:rPr>
              <a:t>Lisainfo: </a:t>
            </a:r>
            <a:r>
              <a:rPr lang="et-EE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www.tuuleenergia.ee</a:t>
            </a:r>
            <a:r>
              <a:rPr lang="et-EE" dirty="0">
                <a:solidFill>
                  <a:schemeClr val="bg1"/>
                </a:solidFill>
              </a:rPr>
              <a:t> </a:t>
            </a:r>
            <a:r>
              <a:rPr lang="et-EE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www.facebook.com/tuuleenergia</a:t>
            </a:r>
            <a:r>
              <a:rPr lang="et-EE" dirty="0">
                <a:solidFill>
                  <a:schemeClr val="bg1"/>
                </a:solidFill>
              </a:rPr>
              <a:t> </a:t>
            </a:r>
            <a:r>
              <a:rPr lang="et-EE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www.instagram.com/tuuleenergia</a:t>
            </a:r>
            <a:r>
              <a:rPr lang="et-EE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5280612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C7EF809-FA5A-2147-AB0F-04A630D143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22729"/>
            <a:ext cx="12765740" cy="7180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148060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68C0AAC-891E-8949-8784-207ED5EEE7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888295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AD55925-80A1-364A-A9C4-DF2DC10369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1CBB12-12B7-5A43-A14A-541EB9AD51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426388"/>
          </a:xfrm>
          <a:prstGeom prst="rect">
            <a:avLst/>
          </a:prstGeom>
        </p:spPr>
      </p:pic>
      <p:pic>
        <p:nvPicPr>
          <p:cNvPr id="10" name="Content Placeholder 7">
            <a:extLst>
              <a:ext uri="{FF2B5EF4-FFF2-40B4-BE49-F238E27FC236}">
                <a16:creationId xmlns:a16="http://schemas.microsoft.com/office/drawing/2014/main" id="{19158292-78AB-9C45-A261-B59FFA8C6A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4027" y="2455324"/>
            <a:ext cx="6555845" cy="367240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1C26A43-33FE-1C43-86AB-3CCC6C10F3C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68960"/>
            <a:ext cx="5851408" cy="2919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895006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530F577-F1D6-404F-8B6D-2E23E35D1F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6336704" cy="475252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F460663-600A-4E4D-B6F7-1B1CC6176E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9017" y="0"/>
            <a:ext cx="5898111" cy="4415740"/>
          </a:xfrm>
          <a:prstGeom prst="rect">
            <a:avLst/>
          </a:prstGeom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A94D596-82BA-814F-AB73-A2841196CD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6276" y="3861048"/>
            <a:ext cx="5760640" cy="2519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48570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A8952D6-D6B0-8243-94EF-A3C5990180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067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748749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C97F628-1576-9745-803F-5CE0EC99DE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80" y="0"/>
            <a:ext cx="5190862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52B3572-E074-3745-8EDD-17A8AC7640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1942" y="1196752"/>
            <a:ext cx="6829542" cy="515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875177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92CFC-18B6-724B-A1F0-C46DE3B7E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Tuuleenergia</a:t>
            </a:r>
            <a:r>
              <a:rPr lang="en-US" dirty="0"/>
              <a:t> </a:t>
            </a:r>
            <a:r>
              <a:rPr lang="en-US" dirty="0" err="1"/>
              <a:t>Eestis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D51046-4D4F-AA45-85A1-B640E3E1FE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1" y="1412875"/>
            <a:ext cx="7677163" cy="4713288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t-EE" dirty="0"/>
              <a:t>2018. aasta lõpu seisuga oli Eestis töös 139 (144) elektrituulikut koguvõimsusega 309,96 (319,96) MW.</a:t>
            </a:r>
            <a:endParaRPr lang="en-GB" dirty="0"/>
          </a:p>
          <a:p>
            <a:pPr>
              <a:buFont typeface="Wingdings" panose="05000000000000000000" pitchFamily="2" charset="2"/>
              <a:buChar char="Ø"/>
            </a:pPr>
            <a:r>
              <a:rPr lang="en-GB" dirty="0" err="1"/>
              <a:t>Tuuleenergia</a:t>
            </a:r>
            <a:r>
              <a:rPr lang="en-GB" dirty="0"/>
              <a:t> </a:t>
            </a:r>
            <a:r>
              <a:rPr lang="en-GB" dirty="0" err="1"/>
              <a:t>areng</a:t>
            </a:r>
            <a:r>
              <a:rPr lang="en-GB" dirty="0"/>
              <a:t> on </a:t>
            </a:r>
            <a:r>
              <a:rPr lang="en-GB" dirty="0" err="1"/>
              <a:t>alates</a:t>
            </a:r>
            <a:r>
              <a:rPr lang="en-GB" dirty="0"/>
              <a:t> 2013. </a:t>
            </a:r>
            <a:r>
              <a:rPr lang="en-GB" dirty="0" err="1"/>
              <a:t>aastast</a:t>
            </a:r>
            <a:r>
              <a:rPr lang="en-GB" dirty="0"/>
              <a:t> </a:t>
            </a:r>
            <a:r>
              <a:rPr lang="en-GB" u="sng" dirty="0" err="1">
                <a:solidFill>
                  <a:srgbClr val="FF0000"/>
                </a:solidFill>
              </a:rPr>
              <a:t>sisuliselt</a:t>
            </a:r>
            <a:r>
              <a:rPr lang="en-GB" u="sng" dirty="0">
                <a:solidFill>
                  <a:srgbClr val="FF0000"/>
                </a:solidFill>
              </a:rPr>
              <a:t> </a:t>
            </a:r>
            <a:r>
              <a:rPr lang="en-GB" u="sng" dirty="0" err="1">
                <a:solidFill>
                  <a:srgbClr val="FF0000"/>
                </a:solidFill>
              </a:rPr>
              <a:t>seiskunud</a:t>
            </a:r>
            <a:endParaRPr lang="et-EE" u="sng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t-EE" dirty="0">
                <a:solidFill>
                  <a:schemeClr val="tx1"/>
                </a:solidFill>
              </a:rPr>
              <a:t>T</a:t>
            </a:r>
            <a:r>
              <a:rPr lang="et-EE" dirty="0"/>
              <a:t>uulepargid tootsid Eestis 2018. aastal kokku 590 </a:t>
            </a:r>
            <a:r>
              <a:rPr lang="et-EE" dirty="0" err="1"/>
              <a:t>GWh</a:t>
            </a:r>
            <a:r>
              <a:rPr lang="et-EE" dirty="0"/>
              <a:t> elektrienergiat, </a:t>
            </a:r>
            <a:r>
              <a:rPr lang="en-GB" dirty="0" err="1"/>
              <a:t>ehk</a:t>
            </a:r>
            <a:r>
              <a:rPr lang="en-GB" dirty="0"/>
              <a:t> 7% </a:t>
            </a:r>
            <a:r>
              <a:rPr lang="en-GB" dirty="0" err="1"/>
              <a:t>elektrienergia</a:t>
            </a:r>
            <a:r>
              <a:rPr lang="en-GB" dirty="0"/>
              <a:t> </a:t>
            </a:r>
            <a:r>
              <a:rPr lang="en-GB" dirty="0" err="1"/>
              <a:t>lõpptarbimisest</a:t>
            </a:r>
            <a:r>
              <a:rPr lang="et-EE" dirty="0"/>
              <a:t>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t-EE" dirty="0"/>
              <a:t>Üksikud alad, kus tuuleenergia arendamine on hetkel võimalik (peamiselt riigikaitselased kuid on ka keskkonnaalased piirangud).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t-EE" dirty="0"/>
              <a:t>Kohalikel omavalitsustel puudub võimalus ise tulu teenida.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7F273FB-7293-CF40-96B8-D3AF60FB995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 l="19950" r="30184"/>
          <a:stretch/>
        </p:blipFill>
        <p:spPr>
          <a:xfrm>
            <a:off x="8256240" y="1268760"/>
            <a:ext cx="3503160" cy="5268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998822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2E4366D-CA77-A840-90A5-257A505782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4274"/>
            <a:ext cx="12192000" cy="6906548"/>
          </a:xfrm>
          <a:prstGeom prst="rect">
            <a:avLst/>
          </a:prstGeom>
        </p:spPr>
      </p:pic>
      <p:sp>
        <p:nvSpPr>
          <p:cNvPr id="192" name="Google Shape;192;p24"/>
          <p:cNvSpPr txBox="1">
            <a:spLocks noGrp="1"/>
          </p:cNvSpPr>
          <p:nvPr>
            <p:ph type="title" idx="4294967295"/>
          </p:nvPr>
        </p:nvSpPr>
        <p:spPr>
          <a:xfrm>
            <a:off x="0" y="3186500"/>
            <a:ext cx="12192000" cy="132262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t-EE" sz="3200" dirty="0">
                <a:solidFill>
                  <a:srgbClr val="FFFFFF"/>
                </a:solidFill>
              </a:rPr>
              <a:t>Puhtam elukeskkond, odavam elekter!</a:t>
            </a:r>
          </a:p>
        </p:txBody>
      </p:sp>
    </p:spTree>
    <p:extLst>
      <p:ext uri="{BB962C8B-B14F-4D97-AF65-F5344CB8AC3E}">
        <p14:creationId xmlns:p14="http://schemas.microsoft.com/office/powerpoint/2010/main" val="1382304081"/>
      </p:ext>
    </p:extLst>
  </p:cSld>
  <p:clrMapOvr>
    <a:masterClrMapping/>
  </p:clrMapOvr>
</p:sld>
</file>

<file path=ppt/theme/theme1.xml><?xml version="1.0" encoding="utf-8"?>
<a:theme xmlns:a="http://schemas.openxmlformats.org/drawingml/2006/main" name="3_Custom Design">
  <a:themeElements>
    <a:clrScheme name="3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>
            <a:alpha val="88000"/>
          </a:schemeClr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rtlCol="0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800" b="0" i="0" u="none" strike="noStrike" cap="none" normalizeH="0" baseline="0" dirty="0" smtClean="0">
            <a:ln>
              <a:noFill/>
            </a:ln>
            <a:solidFill>
              <a:srgbClr val="010163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7D7DB3"/>
            </a:gs>
            <a:gs pos="100000">
              <a:srgbClr val="7878B0"/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t-E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4_Custom Design">
  <a:themeElements>
    <a:clrScheme name="3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>
            <a:alpha val="88000"/>
          </a:schemeClr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rtlCol="0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800" b="0" i="0" u="none" strike="noStrike" cap="none" normalizeH="0" baseline="0" dirty="0" smtClean="0">
            <a:ln>
              <a:noFill/>
            </a:ln>
            <a:solidFill>
              <a:srgbClr val="010163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7D7DB3"/>
            </a:gs>
            <a:gs pos="100000">
              <a:srgbClr val="7878B0"/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t-E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72368</TotalTime>
  <Words>451</Words>
  <Application>Microsoft Office PowerPoint</Application>
  <PresentationFormat>Laiekraan</PresentationFormat>
  <Paragraphs>103</Paragraphs>
  <Slides>18</Slides>
  <Notes>9</Notes>
  <HiddenSlides>0</HiddenSlides>
  <MMClips>0</MMClips>
  <ScaleCrop>false</ScaleCrop>
  <HeadingPairs>
    <vt:vector size="6" baseType="variant">
      <vt:variant>
        <vt:lpstr>Kasutatud fondid</vt:lpstr>
      </vt:variant>
      <vt:variant>
        <vt:i4>8</vt:i4>
      </vt:variant>
      <vt:variant>
        <vt:lpstr>Kujundus</vt:lpstr>
      </vt:variant>
      <vt:variant>
        <vt:i4>2</vt:i4>
      </vt:variant>
      <vt:variant>
        <vt:lpstr>Slaidipealkirjad</vt:lpstr>
      </vt:variant>
      <vt:variant>
        <vt:i4>18</vt:i4>
      </vt:variant>
    </vt:vector>
  </HeadingPairs>
  <TitlesOfParts>
    <vt:vector size="28" baseType="lpstr">
      <vt:lpstr>ＭＳ Ｐゴシック</vt:lpstr>
      <vt:lpstr>Arial</vt:lpstr>
      <vt:lpstr>Calibri</vt:lpstr>
      <vt:lpstr>Roboto Condensed Light</vt:lpstr>
      <vt:lpstr>Symbol</vt:lpstr>
      <vt:lpstr>Times New Roman</vt:lpstr>
      <vt:lpstr>Times New Roman,</vt:lpstr>
      <vt:lpstr>Wingdings</vt:lpstr>
      <vt:lpstr>3_Custom Design</vt:lpstr>
      <vt:lpstr>4_Custom Design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PowerPointi esitlus</vt:lpstr>
      <vt:lpstr>Tuuleenergia Eestis</vt:lpstr>
      <vt:lpstr>Puhtam elukeskkond, odavam elekter!</vt:lpstr>
      <vt:lpstr>Tuuleenergia väärtuspakkumine</vt:lpstr>
      <vt:lpstr>Tuuleenergia osakaal 2030 (GWh)</vt:lpstr>
      <vt:lpstr>PowerPointi esitlus</vt:lpstr>
      <vt:lpstr>Tuuleenergia potentsiaal Eestis </vt:lpstr>
      <vt:lpstr>Tuuleenergia potentsiaal Eestis </vt:lpstr>
      <vt:lpstr>Ettepanekud </vt:lpstr>
      <vt:lpstr>PowerPointi esitlus</vt:lpstr>
      <vt:lpstr>PowerPointi esitlus</vt:lpstr>
      <vt:lpstr>PowerPointi esitlus</vt:lpstr>
    </vt:vector>
  </TitlesOfParts>
  <Company>HeiVäl OÜ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HeiVäli esitlus</dc:title>
  <dc:creator>Kaido Väljaots</dc:creator>
  <cp:lastModifiedBy>Vivi Older</cp:lastModifiedBy>
  <cp:revision>2591</cp:revision>
  <cp:lastPrinted>2019-11-12T17:06:48Z</cp:lastPrinted>
  <dcterms:created xsi:type="dcterms:W3CDTF">2004-11-08T15:17:36Z</dcterms:created>
  <dcterms:modified xsi:type="dcterms:W3CDTF">2019-12-02T12:13:15Z</dcterms:modified>
</cp:coreProperties>
</file>