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64" r:id="rId1"/>
  </p:sldMasterIdLst>
  <p:notesMasterIdLst>
    <p:notesMasterId r:id="rId12"/>
  </p:notesMasterIdLst>
  <p:handoutMasterIdLst>
    <p:handoutMasterId r:id="rId13"/>
  </p:handoutMasterIdLst>
  <p:sldIdLst>
    <p:sldId id="266" r:id="rId2"/>
    <p:sldId id="601" r:id="rId3"/>
    <p:sldId id="581" r:id="rId4"/>
    <p:sldId id="575" r:id="rId5"/>
    <p:sldId id="589" r:id="rId6"/>
    <p:sldId id="592" r:id="rId7"/>
    <p:sldId id="597" r:id="rId8"/>
    <p:sldId id="599" r:id="rId9"/>
    <p:sldId id="595" r:id="rId10"/>
    <p:sldId id="273" r:id="rId11"/>
  </p:sldIdLst>
  <p:sldSz cx="12160250" cy="6840538"/>
  <p:notesSz cx="7559675" cy="10691813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F2E36"/>
    <a:srgbClr val="0185D1"/>
    <a:srgbClr val="E6E7E7"/>
    <a:srgbClr val="3B61A7"/>
    <a:srgbClr val="FFBA00"/>
    <a:srgbClr val="309CA9"/>
    <a:srgbClr val="FBA522"/>
    <a:srgbClr val="83CAFF"/>
    <a:srgbClr val="0C7A8D"/>
    <a:srgbClr val="008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Laadita, tabeliruudustik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8"/>
    <p:restoredTop sz="89466"/>
  </p:normalViewPr>
  <p:slideViewPr>
    <p:cSldViewPr>
      <p:cViewPr varScale="1">
        <p:scale>
          <a:sx n="77" d="100"/>
          <a:sy n="77" d="100"/>
        </p:scale>
        <p:origin x="1066" y="72"/>
      </p:cViewPr>
      <p:guideLst>
        <p:guide orient="horz" pos="2160"/>
        <p:guide pos="3891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3587A-BBFA-D044-B2C1-9AB71767A3CC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1EB3D-B093-B04D-8A4C-071FB9661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60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1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1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851317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10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989726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2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254872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3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534184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err="1"/>
              <a:t>LUXi</a:t>
            </a:r>
            <a:r>
              <a:rPr lang="et-EE" dirty="0"/>
              <a:t> leping 2020 </a:t>
            </a:r>
            <a:r>
              <a:rPr lang="et-EE" dirty="0" err="1"/>
              <a:t>fix</a:t>
            </a:r>
            <a:r>
              <a:rPr lang="et-EE" dirty="0"/>
              <a:t> 400 </a:t>
            </a:r>
            <a:r>
              <a:rPr lang="et-EE" dirty="0" err="1"/>
              <a:t>GWh</a:t>
            </a:r>
            <a:r>
              <a:rPr lang="et-EE" dirty="0"/>
              <a:t>, optsiooniga lisanduv 600 </a:t>
            </a:r>
            <a:r>
              <a:rPr lang="et-EE" dirty="0" err="1"/>
              <a:t>GWh</a:t>
            </a:r>
            <a:r>
              <a:rPr lang="et-EE" dirty="0"/>
              <a:t>.</a:t>
            </a:r>
          </a:p>
          <a:p>
            <a:r>
              <a:rPr lang="et-EE" dirty="0"/>
              <a:t>Soojas veel: Malta 100 </a:t>
            </a:r>
            <a:r>
              <a:rPr lang="et-EE" dirty="0" err="1"/>
              <a:t>GWh</a:t>
            </a:r>
            <a:r>
              <a:rPr lang="et-EE" dirty="0"/>
              <a:t> (+ - 40GWh)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4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456135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5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405165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Taastuvelektri osakaal kasvab 217% ehk 2,1X</a:t>
            </a:r>
          </a:p>
          <a:p>
            <a:r>
              <a:rPr lang="et-EE" dirty="0"/>
              <a:t>Tuuleenergia ja päikeseenergia suurenemine ca 4X.</a:t>
            </a:r>
          </a:p>
          <a:p>
            <a:r>
              <a:rPr lang="et-EE" dirty="0"/>
              <a:t>TINGIMUS: looduskaitse ja riigikaitse küsimused on saanud lahenduse ja piiranguid on kadunud hiljemalt 2025!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6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9539853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Elekter x 4 (2 a tagune RES E osakaal)</a:t>
            </a:r>
          </a:p>
          <a:p>
            <a:r>
              <a:rPr lang="et-EE" dirty="0"/>
              <a:t>Rong x 1,5</a:t>
            </a:r>
          </a:p>
          <a:p>
            <a:r>
              <a:rPr lang="et-EE" dirty="0"/>
              <a:t>II </a:t>
            </a:r>
            <a:r>
              <a:rPr lang="et-EE" dirty="0" err="1"/>
              <a:t>gene</a:t>
            </a:r>
            <a:r>
              <a:rPr lang="et-EE" dirty="0"/>
              <a:t> x 2</a:t>
            </a:r>
          </a:p>
          <a:p>
            <a:r>
              <a:rPr lang="et-EE" dirty="0"/>
              <a:t>I </a:t>
            </a:r>
            <a:r>
              <a:rPr lang="et-EE" dirty="0" err="1"/>
              <a:t>gene</a:t>
            </a:r>
            <a:r>
              <a:rPr lang="et-EE" dirty="0"/>
              <a:t> x 1 – sh piirang </a:t>
            </a:r>
            <a:r>
              <a:rPr lang="et-EE" dirty="0" err="1"/>
              <a:t>al</a:t>
            </a:r>
            <a:r>
              <a:rPr lang="et-EE" dirty="0"/>
              <a:t>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9137B0FE-B827-43E6-9F1A-73A7AB4ED6CD}" type="slidenum">
              <a:rPr kumimoji="0" lang="et-EE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7</a:t>
            </a:fld>
            <a:endParaRPr kumimoji="0" lang="et-EE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119285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449263" rtl="0" eaLnBrk="1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fld id="{9137B0FE-B827-43E6-9F1A-73A7AB4ED6CD}" type="slidenum">
              <a:rPr kumimoji="0" lang="et-EE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</a:rPr>
              <a:pPr marL="0" marR="0" lvl="0" indent="0" algn="r" defTabSz="449263" rtl="0" eaLnBrk="1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  <a:defRPr/>
              </a:pPr>
              <a:t>8</a:t>
            </a:fld>
            <a:endParaRPr kumimoji="0" lang="et-EE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78233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9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51512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0032" y="1119509"/>
            <a:ext cx="9120188" cy="2381521"/>
          </a:xfrm>
        </p:spPr>
        <p:txBody>
          <a:bodyPr anchor="b"/>
          <a:lstStyle>
            <a:lvl1pPr algn="ctr">
              <a:defRPr sz="59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0032" y="3592866"/>
            <a:ext cx="9120188" cy="1651546"/>
          </a:xfrm>
        </p:spPr>
        <p:txBody>
          <a:bodyPr/>
          <a:lstStyle>
            <a:lvl1pPr marL="0" indent="0" algn="ctr">
              <a:buNone/>
              <a:defRPr sz="2393"/>
            </a:lvl1pPr>
            <a:lvl2pPr marL="455999" indent="0" algn="ctr">
              <a:buNone/>
              <a:defRPr sz="1995"/>
            </a:lvl2pPr>
            <a:lvl3pPr marL="912000" indent="0" algn="ctr">
              <a:buNone/>
              <a:defRPr sz="1795"/>
            </a:lvl3pPr>
            <a:lvl4pPr marL="1368000" indent="0" algn="ctr">
              <a:buNone/>
              <a:defRPr sz="1596"/>
            </a:lvl4pPr>
            <a:lvl5pPr marL="1824000" indent="0" algn="ctr">
              <a:buNone/>
              <a:defRPr sz="1596"/>
            </a:lvl5pPr>
            <a:lvl6pPr marL="2279999" indent="0" algn="ctr">
              <a:buNone/>
              <a:defRPr sz="1596"/>
            </a:lvl6pPr>
            <a:lvl7pPr marL="2736000" indent="0" algn="ctr">
              <a:buNone/>
              <a:defRPr sz="1596"/>
            </a:lvl7pPr>
            <a:lvl8pPr marL="3191999" indent="0" algn="ctr">
              <a:buNone/>
              <a:defRPr sz="1596"/>
            </a:lvl8pPr>
            <a:lvl9pPr marL="3647999" indent="0" algn="ctr">
              <a:buNone/>
              <a:defRPr sz="15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lt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167" y="216000"/>
            <a:ext cx="4684369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643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57D3-8977-4B76-8A8E-76EC884CC3A4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029500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02180" y="364195"/>
            <a:ext cx="2622055" cy="57970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6017" y="364195"/>
            <a:ext cx="7714160" cy="57970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57D3-8977-4B76-8A8E-76EC884CC3A4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542201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897101" y="2448011"/>
            <a:ext cx="9728699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97101" y="3636293"/>
            <a:ext cx="9728699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11" indent="0" algn="ctr">
              <a:buNone/>
              <a:defRPr sz="2000"/>
            </a:lvl2pPr>
            <a:lvl3pPr marL="914420" indent="0" algn="ctr">
              <a:buNone/>
              <a:defRPr sz="1800"/>
            </a:lvl3pPr>
            <a:lvl4pPr marL="1371630" indent="0" algn="ctr">
              <a:buNone/>
              <a:defRPr sz="1600"/>
            </a:lvl4pPr>
            <a:lvl5pPr marL="1828841" indent="0" algn="ctr">
              <a:buNone/>
              <a:defRPr sz="1600"/>
            </a:lvl5pPr>
            <a:lvl6pPr marL="2286050" indent="0" algn="ctr">
              <a:buNone/>
              <a:defRPr sz="1600"/>
            </a:lvl6pPr>
            <a:lvl7pPr marL="2743258" indent="0" algn="ctr">
              <a:buNone/>
              <a:defRPr sz="1600"/>
            </a:lvl7pPr>
            <a:lvl8pPr marL="3200468" indent="0" algn="ctr">
              <a:buNone/>
              <a:defRPr sz="1600"/>
            </a:lvl8pPr>
            <a:lvl9pPr marL="3657678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 err="1"/>
              <a:t>eesnimi@perenimi@amet.ee</a:t>
            </a:r>
            <a:endParaRPr lang="et-EE" dirty="0"/>
          </a:p>
          <a:p>
            <a:endParaRPr lang="et-EE" dirty="0"/>
          </a:p>
        </p:txBody>
      </p:sp>
      <p:pic>
        <p:nvPicPr>
          <p:cNvPr id="2" name="Pilt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164" y="216000"/>
            <a:ext cx="4681938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12160250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7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897101" y="2448011"/>
            <a:ext cx="9728699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97101" y="3636293"/>
            <a:ext cx="9728699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11" indent="0" algn="ctr">
              <a:buNone/>
              <a:defRPr sz="2000"/>
            </a:lvl2pPr>
            <a:lvl3pPr marL="914420" indent="0" algn="ctr">
              <a:buNone/>
              <a:defRPr sz="1800"/>
            </a:lvl3pPr>
            <a:lvl4pPr marL="1371630" indent="0" algn="ctr">
              <a:buNone/>
              <a:defRPr sz="1600"/>
            </a:lvl4pPr>
            <a:lvl5pPr marL="1828841" indent="0" algn="ctr">
              <a:buNone/>
              <a:defRPr sz="1600"/>
            </a:lvl5pPr>
            <a:lvl6pPr marL="2286050" indent="0" algn="ctr">
              <a:buNone/>
              <a:defRPr sz="1600"/>
            </a:lvl6pPr>
            <a:lvl7pPr marL="2743258" indent="0" algn="ctr">
              <a:buNone/>
              <a:defRPr sz="1600"/>
            </a:lvl7pPr>
            <a:lvl8pPr marL="3200468" indent="0" algn="ctr">
              <a:buNone/>
              <a:defRPr sz="1600"/>
            </a:lvl8pPr>
            <a:lvl9pPr marL="3657678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 err="1"/>
              <a:t>eesnimi@perenimi@amet.ee</a:t>
            </a:r>
            <a:endParaRPr lang="et-EE" dirty="0"/>
          </a:p>
          <a:p>
            <a:endParaRPr lang="et-EE" dirty="0"/>
          </a:p>
        </p:txBody>
      </p:sp>
      <p:pic>
        <p:nvPicPr>
          <p:cNvPr id="2" name="Pilt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164" y="216000"/>
            <a:ext cx="4681938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29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5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684" y="1705389"/>
            <a:ext cx="10488215" cy="2845473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9684" y="4577782"/>
            <a:ext cx="10488215" cy="1496367"/>
          </a:xfrm>
        </p:spPr>
        <p:txBody>
          <a:bodyPr/>
          <a:lstStyle>
            <a:lvl1pPr marL="0" indent="0">
              <a:buNone/>
              <a:defRPr sz="2393">
                <a:solidFill>
                  <a:schemeClr val="tx1">
                    <a:tint val="75000"/>
                  </a:schemeClr>
                </a:solidFill>
              </a:defRPr>
            </a:lvl1pPr>
            <a:lvl2pPr marL="455999" indent="0">
              <a:buNone/>
              <a:defRPr sz="1995">
                <a:solidFill>
                  <a:schemeClr val="tx1">
                    <a:tint val="75000"/>
                  </a:schemeClr>
                </a:solidFill>
              </a:defRPr>
            </a:lvl2pPr>
            <a:lvl3pPr marL="912000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3pPr>
            <a:lvl4pPr marL="1368000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4pPr>
            <a:lvl5pPr marL="1824000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5pPr>
            <a:lvl6pPr marL="2279999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6pPr>
            <a:lvl7pPr marL="2736000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7pPr>
            <a:lvl8pPr marL="3191999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8pPr>
            <a:lvl9pPr marL="3647999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57D3-8977-4B76-8A8E-76EC884CC3A4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2452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6017" y="1820978"/>
            <a:ext cx="5168106" cy="43402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6127" y="1820978"/>
            <a:ext cx="5168106" cy="43402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57D3-8977-4B76-8A8E-76EC884CC3A4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58712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601" y="364196"/>
            <a:ext cx="10488215" cy="1322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603" y="1676882"/>
            <a:ext cx="5144354" cy="821814"/>
          </a:xfrm>
        </p:spPr>
        <p:txBody>
          <a:bodyPr anchor="b"/>
          <a:lstStyle>
            <a:lvl1pPr marL="0" indent="0">
              <a:buNone/>
              <a:defRPr sz="2393" b="1"/>
            </a:lvl1pPr>
            <a:lvl2pPr marL="455999" indent="0">
              <a:buNone/>
              <a:defRPr sz="1995" b="1"/>
            </a:lvl2pPr>
            <a:lvl3pPr marL="912000" indent="0">
              <a:buNone/>
              <a:defRPr sz="1795" b="1"/>
            </a:lvl3pPr>
            <a:lvl4pPr marL="1368000" indent="0">
              <a:buNone/>
              <a:defRPr sz="1596" b="1"/>
            </a:lvl4pPr>
            <a:lvl5pPr marL="1824000" indent="0">
              <a:buNone/>
              <a:defRPr sz="1596" b="1"/>
            </a:lvl5pPr>
            <a:lvl6pPr marL="2279999" indent="0">
              <a:buNone/>
              <a:defRPr sz="1596" b="1"/>
            </a:lvl6pPr>
            <a:lvl7pPr marL="2736000" indent="0">
              <a:buNone/>
              <a:defRPr sz="1596" b="1"/>
            </a:lvl7pPr>
            <a:lvl8pPr marL="3191999" indent="0">
              <a:buNone/>
              <a:defRPr sz="1596" b="1"/>
            </a:lvl8pPr>
            <a:lvl9pPr marL="3647999" indent="0">
              <a:buNone/>
              <a:defRPr sz="15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7603" y="2498697"/>
            <a:ext cx="5144354" cy="36752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56127" y="1676882"/>
            <a:ext cx="5169690" cy="821814"/>
          </a:xfrm>
        </p:spPr>
        <p:txBody>
          <a:bodyPr anchor="b"/>
          <a:lstStyle>
            <a:lvl1pPr marL="0" indent="0">
              <a:buNone/>
              <a:defRPr sz="2393" b="1"/>
            </a:lvl1pPr>
            <a:lvl2pPr marL="455999" indent="0">
              <a:buNone/>
              <a:defRPr sz="1995" b="1"/>
            </a:lvl2pPr>
            <a:lvl3pPr marL="912000" indent="0">
              <a:buNone/>
              <a:defRPr sz="1795" b="1"/>
            </a:lvl3pPr>
            <a:lvl4pPr marL="1368000" indent="0">
              <a:buNone/>
              <a:defRPr sz="1596" b="1"/>
            </a:lvl4pPr>
            <a:lvl5pPr marL="1824000" indent="0">
              <a:buNone/>
              <a:defRPr sz="1596" b="1"/>
            </a:lvl5pPr>
            <a:lvl6pPr marL="2279999" indent="0">
              <a:buNone/>
              <a:defRPr sz="1596" b="1"/>
            </a:lvl6pPr>
            <a:lvl7pPr marL="2736000" indent="0">
              <a:buNone/>
              <a:defRPr sz="1596" b="1"/>
            </a:lvl7pPr>
            <a:lvl8pPr marL="3191999" indent="0">
              <a:buNone/>
              <a:defRPr sz="1596" b="1"/>
            </a:lvl8pPr>
            <a:lvl9pPr marL="3647999" indent="0">
              <a:buNone/>
              <a:defRPr sz="15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56127" y="2498697"/>
            <a:ext cx="5169690" cy="36752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57D3-8977-4B76-8A8E-76EC884CC3A4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91326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57D3-8977-4B76-8A8E-76EC884CC3A4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099934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31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601" y="456036"/>
            <a:ext cx="3921997" cy="1596126"/>
          </a:xfrm>
        </p:spPr>
        <p:txBody>
          <a:bodyPr anchor="b"/>
          <a:lstStyle>
            <a:lvl1pPr>
              <a:defRPr sz="31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9690" y="984911"/>
            <a:ext cx="6156128" cy="4861216"/>
          </a:xfrm>
        </p:spPr>
        <p:txBody>
          <a:bodyPr/>
          <a:lstStyle>
            <a:lvl1pPr>
              <a:defRPr sz="3192"/>
            </a:lvl1pPr>
            <a:lvl2pPr>
              <a:defRPr sz="2793"/>
            </a:lvl2pPr>
            <a:lvl3pPr>
              <a:defRPr sz="2393"/>
            </a:lvl3pPr>
            <a:lvl4pPr>
              <a:defRPr sz="1995"/>
            </a:lvl4pPr>
            <a:lvl5pPr>
              <a:defRPr sz="1995"/>
            </a:lvl5pPr>
            <a:lvl6pPr>
              <a:defRPr sz="1995"/>
            </a:lvl6pPr>
            <a:lvl7pPr>
              <a:defRPr sz="1995"/>
            </a:lvl7pPr>
            <a:lvl8pPr>
              <a:defRPr sz="1995"/>
            </a:lvl8pPr>
            <a:lvl9pPr>
              <a:defRPr sz="199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7601" y="2052164"/>
            <a:ext cx="3921997" cy="3801883"/>
          </a:xfrm>
        </p:spPr>
        <p:txBody>
          <a:bodyPr/>
          <a:lstStyle>
            <a:lvl1pPr marL="0" indent="0">
              <a:buNone/>
              <a:defRPr sz="1596"/>
            </a:lvl1pPr>
            <a:lvl2pPr marL="455999" indent="0">
              <a:buNone/>
              <a:defRPr sz="1396"/>
            </a:lvl2pPr>
            <a:lvl3pPr marL="912000" indent="0">
              <a:buNone/>
              <a:defRPr sz="1197"/>
            </a:lvl3pPr>
            <a:lvl4pPr marL="1368000" indent="0">
              <a:buNone/>
              <a:defRPr sz="997"/>
            </a:lvl4pPr>
            <a:lvl5pPr marL="1824000" indent="0">
              <a:buNone/>
              <a:defRPr sz="997"/>
            </a:lvl5pPr>
            <a:lvl6pPr marL="2279999" indent="0">
              <a:buNone/>
              <a:defRPr sz="997"/>
            </a:lvl6pPr>
            <a:lvl7pPr marL="2736000" indent="0">
              <a:buNone/>
              <a:defRPr sz="997"/>
            </a:lvl7pPr>
            <a:lvl8pPr marL="3191999" indent="0">
              <a:buNone/>
              <a:defRPr sz="997"/>
            </a:lvl8pPr>
            <a:lvl9pPr marL="3647999" indent="0">
              <a:buNone/>
              <a:defRPr sz="99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57D3-8977-4B76-8A8E-76EC884CC3A4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349772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601" y="456036"/>
            <a:ext cx="3921997" cy="1596126"/>
          </a:xfrm>
        </p:spPr>
        <p:txBody>
          <a:bodyPr anchor="b"/>
          <a:lstStyle>
            <a:lvl1pPr>
              <a:defRPr sz="31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69690" y="984911"/>
            <a:ext cx="6156128" cy="4861216"/>
          </a:xfrm>
        </p:spPr>
        <p:txBody>
          <a:bodyPr anchor="t"/>
          <a:lstStyle>
            <a:lvl1pPr marL="0" indent="0">
              <a:buNone/>
              <a:defRPr sz="3192"/>
            </a:lvl1pPr>
            <a:lvl2pPr marL="455999" indent="0">
              <a:buNone/>
              <a:defRPr sz="2793"/>
            </a:lvl2pPr>
            <a:lvl3pPr marL="912000" indent="0">
              <a:buNone/>
              <a:defRPr sz="2393"/>
            </a:lvl3pPr>
            <a:lvl4pPr marL="1368000" indent="0">
              <a:buNone/>
              <a:defRPr sz="1995"/>
            </a:lvl4pPr>
            <a:lvl5pPr marL="1824000" indent="0">
              <a:buNone/>
              <a:defRPr sz="1995"/>
            </a:lvl5pPr>
            <a:lvl6pPr marL="2279999" indent="0">
              <a:buNone/>
              <a:defRPr sz="1995"/>
            </a:lvl6pPr>
            <a:lvl7pPr marL="2736000" indent="0">
              <a:buNone/>
              <a:defRPr sz="1995"/>
            </a:lvl7pPr>
            <a:lvl8pPr marL="3191999" indent="0">
              <a:buNone/>
              <a:defRPr sz="1995"/>
            </a:lvl8pPr>
            <a:lvl9pPr marL="3647999" indent="0">
              <a:buNone/>
              <a:defRPr sz="1995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7601" y="2052164"/>
            <a:ext cx="3921997" cy="3801883"/>
          </a:xfrm>
        </p:spPr>
        <p:txBody>
          <a:bodyPr/>
          <a:lstStyle>
            <a:lvl1pPr marL="0" indent="0">
              <a:buNone/>
              <a:defRPr sz="1596"/>
            </a:lvl1pPr>
            <a:lvl2pPr marL="455999" indent="0">
              <a:buNone/>
              <a:defRPr sz="1396"/>
            </a:lvl2pPr>
            <a:lvl3pPr marL="912000" indent="0">
              <a:buNone/>
              <a:defRPr sz="1197"/>
            </a:lvl3pPr>
            <a:lvl4pPr marL="1368000" indent="0">
              <a:buNone/>
              <a:defRPr sz="997"/>
            </a:lvl4pPr>
            <a:lvl5pPr marL="1824000" indent="0">
              <a:buNone/>
              <a:defRPr sz="997"/>
            </a:lvl5pPr>
            <a:lvl6pPr marL="2279999" indent="0">
              <a:buNone/>
              <a:defRPr sz="997"/>
            </a:lvl6pPr>
            <a:lvl7pPr marL="2736000" indent="0">
              <a:buNone/>
              <a:defRPr sz="997"/>
            </a:lvl7pPr>
            <a:lvl8pPr marL="3191999" indent="0">
              <a:buNone/>
              <a:defRPr sz="997"/>
            </a:lvl8pPr>
            <a:lvl9pPr marL="3647999" indent="0">
              <a:buNone/>
              <a:defRPr sz="99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57D3-8977-4B76-8A8E-76EC884CC3A4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76039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6019" y="364196"/>
            <a:ext cx="10488215" cy="132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019" y="1820978"/>
            <a:ext cx="10488215" cy="434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6017" y="6340170"/>
            <a:ext cx="2736056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28084" y="6340170"/>
            <a:ext cx="4104084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177" y="6340170"/>
            <a:ext cx="2736056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857D3-8977-4B76-8A8E-76EC884CC3A4}" type="slidenum">
              <a:rPr lang="et-EE" altLang="en-US" smtClean="0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14866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60" r:id="rId12"/>
    <p:sldLayoutId id="2147483676" r:id="rId13"/>
  </p:sldLayoutIdLst>
  <p:txStyles>
    <p:titleStyle>
      <a:lvl1pPr algn="l" defTabSz="912000" rtl="0" eaLnBrk="1" latinLnBrk="0" hangingPunct="1">
        <a:lnSpc>
          <a:spcPct val="90000"/>
        </a:lnSpc>
        <a:spcBef>
          <a:spcPct val="0"/>
        </a:spcBef>
        <a:buNone/>
        <a:defRPr sz="43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001" indent="-228001" algn="l" defTabSz="912000" rtl="0" eaLnBrk="1" latinLnBrk="0" hangingPunct="1">
        <a:lnSpc>
          <a:spcPct val="90000"/>
        </a:lnSpc>
        <a:spcBef>
          <a:spcPts val="997"/>
        </a:spcBef>
        <a:buFont typeface="Arial" panose="020B0604020202020204" pitchFamily="34" charset="0"/>
        <a:buChar char="•"/>
        <a:defRPr sz="2793" kern="1200">
          <a:solidFill>
            <a:schemeClr val="tx1"/>
          </a:solidFill>
          <a:latin typeface="+mn-lt"/>
          <a:ea typeface="+mn-ea"/>
          <a:cs typeface="+mn-cs"/>
        </a:defRPr>
      </a:lvl1pPr>
      <a:lvl2pPr marL="684000" indent="-228001" algn="l" defTabSz="912000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2393" kern="1200">
          <a:solidFill>
            <a:schemeClr val="tx1"/>
          </a:solidFill>
          <a:latin typeface="+mn-lt"/>
          <a:ea typeface="+mn-ea"/>
          <a:cs typeface="+mn-cs"/>
        </a:defRPr>
      </a:lvl2pPr>
      <a:lvl3pPr marL="1139999" indent="-228001" algn="l" defTabSz="912000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995" kern="1200">
          <a:solidFill>
            <a:schemeClr val="tx1"/>
          </a:solidFill>
          <a:latin typeface="+mn-lt"/>
          <a:ea typeface="+mn-ea"/>
          <a:cs typeface="+mn-cs"/>
        </a:defRPr>
      </a:lvl3pPr>
      <a:lvl4pPr marL="1595999" indent="-228001" algn="l" defTabSz="912000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4pPr>
      <a:lvl5pPr marL="2051999" indent="-228001" algn="l" defTabSz="912000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5pPr>
      <a:lvl6pPr marL="2508000" indent="-228001" algn="l" defTabSz="912000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963999" indent="-228001" algn="l" defTabSz="912000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420000" indent="-228001" algn="l" defTabSz="912000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875999" indent="-228001" algn="l" defTabSz="912000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000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1pPr>
      <a:lvl2pPr marL="455999" algn="l" defTabSz="912000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912000" algn="l" defTabSz="912000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3pPr>
      <a:lvl4pPr marL="1368000" algn="l" defTabSz="912000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4pPr>
      <a:lvl5pPr marL="1824000" algn="l" defTabSz="912000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5pPr>
      <a:lvl6pPr marL="2279999" algn="l" defTabSz="912000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736000" algn="l" defTabSz="912000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191999" algn="l" defTabSz="912000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647999" algn="l" defTabSz="912000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1476053"/>
            <a:ext cx="12160251" cy="5364485"/>
          </a:xfrm>
          <a:prstGeom prst="rect">
            <a:avLst/>
          </a:prstGeom>
          <a:solidFill>
            <a:srgbClr val="0185D1"/>
          </a:solidFill>
          <a:ln>
            <a:solidFill>
              <a:srgbClr val="0185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3661" y="2124125"/>
            <a:ext cx="9145016" cy="2592288"/>
          </a:xfrm>
        </p:spPr>
        <p:txBody>
          <a:bodyPr anchor="t">
            <a:normAutofit/>
          </a:bodyPr>
          <a:lstStyle/>
          <a:p>
            <a:pPr algn="l"/>
            <a:br>
              <a:rPr lang="et-EE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</a:br>
            <a:r>
              <a:rPr lang="et-EE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  <a:t>Taastuvenergia areng</a:t>
            </a:r>
            <a:endParaRPr lang="en-US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Helvetic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645" y="5004445"/>
            <a:ext cx="9720280" cy="1152128"/>
          </a:xfrm>
        </p:spPr>
        <p:txBody>
          <a:bodyPr>
            <a:normAutofit fontScale="85000" lnSpcReduction="20000"/>
          </a:bodyPr>
          <a:lstStyle/>
          <a:p>
            <a:pPr algn="r"/>
            <a:endParaRPr lang="fi-FI" sz="2800" b="1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Helvetica" charset="0"/>
            </a:endParaRPr>
          </a:p>
          <a:p>
            <a:pPr algn="r"/>
            <a:r>
              <a:rPr lang="et-EE" sz="28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  <a:t>Energeetika osakond,  Liisa Mällo ja Kristo Kaasik</a:t>
            </a:r>
            <a:endParaRPr lang="fi-FI" sz="28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Helvetica" charset="0"/>
            </a:endParaRPr>
          </a:p>
          <a:p>
            <a:pPr algn="r"/>
            <a:r>
              <a:rPr lang="et-EE" sz="28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  <a:t>02.12</a:t>
            </a:r>
            <a:r>
              <a:rPr lang="fi-FI" sz="28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  <a:t>.2019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615629" y="2124125"/>
            <a:ext cx="0" cy="23762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6022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97101" y="2448011"/>
            <a:ext cx="9799648" cy="1764346"/>
          </a:xfrm>
        </p:spPr>
        <p:txBody>
          <a:bodyPr>
            <a:normAutofit/>
          </a:bodyPr>
          <a:lstStyle/>
          <a:p>
            <a:r>
              <a:rPr lang="et-EE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  <a:t>Tänan kuulamast!</a:t>
            </a:r>
            <a:endParaRPr lang="en-US" dirty="0">
              <a:latin typeface="Roboto Condensed Light" panose="02000000000000000000" pitchFamily="2" charset="0"/>
              <a:ea typeface="Roboto Condensed Light" panose="02000000000000000000" pitchFamily="2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761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3501" y="454708"/>
            <a:ext cx="8784976" cy="616559"/>
          </a:xfrm>
        </p:spPr>
        <p:txBody>
          <a:bodyPr>
            <a:noAutofit/>
          </a:bodyPr>
          <a:lstStyle/>
          <a:p>
            <a:r>
              <a:rPr lang="en-US" sz="4000" b="1" dirty="0" err="1"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  <a:t>Taastuvenergia</a:t>
            </a:r>
            <a:r>
              <a:rPr lang="et-EE" sz="4000" b="1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  <a:t> eesmärgid</a:t>
            </a:r>
            <a:endParaRPr lang="en-US" sz="4000" b="1" dirty="0">
              <a:latin typeface="Roboto Condensed Light" panose="02000000000000000000" pitchFamily="2" charset="0"/>
              <a:ea typeface="Roboto Condensed Light" panose="02000000000000000000" pitchFamily="2" charset="0"/>
              <a:cs typeface="Helvetica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8557" y="99201"/>
            <a:ext cx="2520280" cy="100811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463501" y="1327828"/>
            <a:ext cx="71287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1128D70-D3C9-473F-B302-F3687C1735A1}"/>
              </a:ext>
            </a:extLst>
          </p:cNvPr>
          <p:cNvSpPr txBox="1"/>
          <p:nvPr/>
        </p:nvSpPr>
        <p:spPr>
          <a:xfrm>
            <a:off x="454565" y="1584390"/>
            <a:ext cx="10945216" cy="5083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b="1" u="sng" dirty="0"/>
              <a:t>Taastuvenergia arengukava 2020</a:t>
            </a:r>
            <a:r>
              <a:rPr lang="et-EE" b="1" u="sng" dirty="0"/>
              <a:t> </a:t>
            </a:r>
            <a:r>
              <a:rPr lang="et-EE" b="1" dirty="0"/>
              <a:t>  </a:t>
            </a:r>
            <a:r>
              <a:rPr lang="et-EE" sz="2000" dirty="0"/>
              <a:t>(eesmärgid tulenevad taastuvenergia direktiivist 2009/28/EL)</a:t>
            </a:r>
          </a:p>
          <a:p>
            <a:r>
              <a:rPr lang="et-EE" sz="2000" dirty="0"/>
              <a:t>Taastuvenergia osakaal summaarsest lõpptarbimisest: </a:t>
            </a:r>
            <a:r>
              <a:rPr lang="et-EE" sz="2000" b="1" dirty="0"/>
              <a:t>25%</a:t>
            </a:r>
          </a:p>
          <a:p>
            <a:r>
              <a:rPr lang="et-EE" sz="2000" dirty="0"/>
              <a:t>Taastuvenergia osakaal soojusmajanduses: </a:t>
            </a:r>
            <a:r>
              <a:rPr lang="et-EE" sz="2000" b="1" dirty="0"/>
              <a:t>38,4</a:t>
            </a:r>
          </a:p>
          <a:p>
            <a:r>
              <a:rPr lang="et-EE" sz="2000" dirty="0"/>
              <a:t>Taastuvenergia osakaal transpordisektoris: </a:t>
            </a:r>
            <a:r>
              <a:rPr lang="et-EE" sz="2000" b="1" dirty="0"/>
              <a:t>10%</a:t>
            </a:r>
          </a:p>
          <a:p>
            <a:r>
              <a:rPr lang="et-EE" sz="2000" dirty="0"/>
              <a:t>Taastuvelektrienergia osakaal: </a:t>
            </a:r>
            <a:r>
              <a:rPr lang="et-EE" sz="2000" b="1" dirty="0"/>
              <a:t>17,8% </a:t>
            </a:r>
          </a:p>
          <a:p>
            <a:pPr algn="just"/>
            <a:endParaRPr lang="et-EE" sz="2000" b="1" dirty="0"/>
          </a:p>
          <a:p>
            <a:pPr algn="just"/>
            <a:r>
              <a:rPr lang="et-EE" sz="2000" b="1" dirty="0"/>
              <a:t>2018 a statistiline seis</a:t>
            </a:r>
          </a:p>
          <a:p>
            <a:pPr algn="just"/>
            <a:r>
              <a:rPr lang="et-EE" sz="2000" dirty="0"/>
              <a:t>Taastuvenergia osakaal summaarsest lõpptarbimisest: </a:t>
            </a:r>
            <a:r>
              <a:rPr lang="et-EE" sz="2000" dirty="0">
                <a:solidFill>
                  <a:schemeClr val="accent6"/>
                </a:solidFill>
              </a:rPr>
              <a:t>30,9%</a:t>
            </a:r>
          </a:p>
          <a:p>
            <a:pPr algn="just"/>
            <a:r>
              <a:rPr lang="et-EE" sz="2000" dirty="0"/>
              <a:t>Taastuvenergia osakaal soojusmajanduses: </a:t>
            </a:r>
            <a:r>
              <a:rPr lang="et-EE" sz="2000" dirty="0">
                <a:solidFill>
                  <a:schemeClr val="accent6"/>
                </a:solidFill>
              </a:rPr>
              <a:t>52%</a:t>
            </a:r>
          </a:p>
          <a:p>
            <a:pPr algn="just"/>
            <a:r>
              <a:rPr lang="et-EE" sz="2000" dirty="0"/>
              <a:t>Taastuvenergia osakaal transpordisektoris: </a:t>
            </a:r>
            <a:r>
              <a:rPr lang="et-EE" sz="2000" dirty="0">
                <a:solidFill>
                  <a:srgbClr val="FF0000"/>
                </a:solidFill>
              </a:rPr>
              <a:t>4,2%</a:t>
            </a:r>
          </a:p>
          <a:p>
            <a:pPr algn="just"/>
            <a:r>
              <a:rPr lang="et-EE" sz="2000" dirty="0"/>
              <a:t>Taastuvelektrienergia osakaal: </a:t>
            </a:r>
            <a:r>
              <a:rPr lang="et-EE" sz="2000" dirty="0">
                <a:solidFill>
                  <a:schemeClr val="accent6"/>
                </a:solidFill>
              </a:rPr>
              <a:t>17,9% </a:t>
            </a:r>
            <a:endParaRPr lang="et-EE" sz="2000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80388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3501" y="454708"/>
            <a:ext cx="8784976" cy="616559"/>
          </a:xfrm>
        </p:spPr>
        <p:txBody>
          <a:bodyPr>
            <a:noAutofit/>
          </a:bodyPr>
          <a:lstStyle/>
          <a:p>
            <a:r>
              <a:rPr lang="et-EE" sz="4000" b="1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  <a:t>Taastuvenergia eesmärgid</a:t>
            </a:r>
            <a:endParaRPr lang="en-US" sz="4000" b="1" dirty="0">
              <a:latin typeface="Roboto Condensed Light" panose="02000000000000000000" pitchFamily="2" charset="0"/>
              <a:ea typeface="Roboto Condensed Light" panose="02000000000000000000" pitchFamily="2" charset="0"/>
              <a:cs typeface="Helvetica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3501" y="1584389"/>
            <a:ext cx="11377264" cy="4932215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t-EE" sz="2200" b="1" u="sng" dirty="0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Energiamajanduse arengukava aastani 2030+</a:t>
            </a:r>
          </a:p>
          <a:p>
            <a:pPr marL="0" indent="0">
              <a:buNone/>
            </a:pPr>
            <a:r>
              <a:rPr lang="et-EE" sz="1800" dirty="0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Taastuvenergia osakaal energia lõpptarbimises </a:t>
            </a:r>
            <a:r>
              <a:rPr lang="et-EE" sz="1800" b="1" dirty="0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50 % st 16TWh </a:t>
            </a:r>
            <a:r>
              <a:rPr lang="et-EE" sz="1800" dirty="0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(mitte summaarsest lõpptarbimisest)</a:t>
            </a:r>
          </a:p>
          <a:p>
            <a:pPr marL="0" indent="0">
              <a:buNone/>
            </a:pPr>
            <a:r>
              <a:rPr lang="et-EE" sz="1800" dirty="0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Taastuvenergia osakaal kaugküttes </a:t>
            </a:r>
            <a:r>
              <a:rPr lang="et-EE" sz="1800" b="1" dirty="0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80%</a:t>
            </a:r>
          </a:p>
          <a:p>
            <a:pPr marL="0" indent="0">
              <a:buNone/>
            </a:pPr>
            <a:r>
              <a:rPr lang="et-EE" sz="1800" dirty="0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Taastuvelektrienergia osakaal taastuvenergia </a:t>
            </a:r>
            <a:r>
              <a:rPr lang="et-EE" sz="1800" b="1" dirty="0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30% </a:t>
            </a:r>
            <a:r>
              <a:rPr lang="et-EE" sz="1800" dirty="0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(koos statistikakaubandustega 50%)</a:t>
            </a:r>
          </a:p>
          <a:p>
            <a:pPr marL="0" indent="0">
              <a:buNone/>
            </a:pPr>
            <a:endParaRPr lang="et-EE" sz="1800" b="1" u="sng" dirty="0">
              <a:latin typeface="Roboto Condensed" panose="02000000000000000000" pitchFamily="2" charset="0"/>
              <a:ea typeface="Roboto Condensed" panose="02000000000000000000" pitchFamily="2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t-EE" sz="1800" b="1" u="sng" dirty="0">
              <a:latin typeface="Roboto Condensed" panose="02000000000000000000" pitchFamily="2" charset="0"/>
              <a:ea typeface="Roboto Condensed" panose="02000000000000000000" pitchFamily="2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t-EE" sz="2200" b="1" u="sng" dirty="0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Riiklik energia- ja kliimakava</a:t>
            </a:r>
            <a:r>
              <a:rPr lang="et-EE" sz="2200" dirty="0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 (</a:t>
            </a:r>
            <a:r>
              <a:rPr lang="fi-FI" sz="2200" dirty="0" err="1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eesmärgid</a:t>
            </a:r>
            <a:r>
              <a:rPr lang="fi-FI" sz="2200" dirty="0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 </a:t>
            </a:r>
            <a:r>
              <a:rPr lang="fi-FI" sz="2200" dirty="0" err="1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tulenevad</a:t>
            </a:r>
            <a:r>
              <a:rPr lang="fi-FI" sz="2200" dirty="0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 </a:t>
            </a:r>
            <a:r>
              <a:rPr lang="fi-FI" sz="2200" dirty="0" err="1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taastuvenergia</a:t>
            </a:r>
            <a:r>
              <a:rPr lang="fi-FI" sz="2200" dirty="0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 direktiivist20</a:t>
            </a:r>
            <a:r>
              <a:rPr lang="et-EE" sz="2200" dirty="0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18</a:t>
            </a:r>
            <a:r>
              <a:rPr lang="fi-FI" sz="2200" dirty="0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/</a:t>
            </a:r>
            <a:r>
              <a:rPr lang="et-EE" sz="2200" dirty="0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2001</a:t>
            </a:r>
            <a:r>
              <a:rPr lang="fi-FI" sz="2200" dirty="0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/EL</a:t>
            </a:r>
            <a:r>
              <a:rPr lang="et-EE" sz="2200" dirty="0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, koostamiskohustus </a:t>
            </a:r>
            <a:r>
              <a:rPr lang="et-EE" sz="2200" dirty="0" err="1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juhimisraamistiku</a:t>
            </a:r>
            <a:r>
              <a:rPr lang="et-EE" sz="2200" dirty="0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 määrusest)</a:t>
            </a:r>
          </a:p>
          <a:p>
            <a:pPr marL="0" indent="0">
              <a:buNone/>
            </a:pPr>
            <a:r>
              <a:rPr lang="et-EE" sz="1800" dirty="0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Taastuvenergia osakaal summaarsest lõpptarbimisest peab aastal 2030 olema vähemalt </a:t>
            </a:r>
            <a:r>
              <a:rPr lang="et-EE" sz="1800" b="1" dirty="0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42% st 16 </a:t>
            </a:r>
            <a:r>
              <a:rPr lang="et-EE" sz="1800" b="1" dirty="0" err="1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TWh</a:t>
            </a:r>
            <a:endParaRPr lang="et-EE" sz="1800" b="1" dirty="0">
              <a:latin typeface="Roboto Condensed" panose="02000000000000000000" pitchFamily="2" charset="0"/>
              <a:ea typeface="Roboto Condensed" panose="02000000000000000000" pitchFamily="2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t-EE" sz="1800" dirty="0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Taastuvate transpordikütuste osakaal </a:t>
            </a:r>
            <a:r>
              <a:rPr lang="et-EE" sz="1800" b="1" dirty="0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14% </a:t>
            </a:r>
          </a:p>
          <a:p>
            <a:pPr marL="0" indent="0">
              <a:buNone/>
            </a:pPr>
            <a:r>
              <a:rPr lang="et-EE" sz="1800" dirty="0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Taastuvelektri osakaal </a:t>
            </a:r>
            <a:r>
              <a:rPr lang="et-EE" sz="1800" b="1" dirty="0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40%</a:t>
            </a:r>
          </a:p>
          <a:p>
            <a:pPr marL="0" indent="0">
              <a:buNone/>
            </a:pPr>
            <a:r>
              <a:rPr lang="et-EE" sz="1800" dirty="0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Taastuvenergia osakaal soojusmajanduses</a:t>
            </a:r>
            <a:r>
              <a:rPr lang="et-EE" sz="1800" b="1" dirty="0">
                <a:latin typeface="Roboto Condensed" panose="02000000000000000000" pitchFamily="2" charset="0"/>
                <a:ea typeface="Roboto Condensed" panose="02000000000000000000" pitchFamily="2" charset="0"/>
                <a:cs typeface="Helvetica" panose="020B0604020202020204" pitchFamily="34" charset="0"/>
              </a:rPr>
              <a:t> 63%</a:t>
            </a:r>
          </a:p>
          <a:p>
            <a:pPr marL="0" indent="0">
              <a:buNone/>
            </a:pPr>
            <a:endParaRPr lang="et-EE" sz="1800" dirty="0">
              <a:latin typeface="Roboto Condensed Light" panose="02000000000000000000" pitchFamily="2" charset="0"/>
              <a:ea typeface="Roboto Condensed Light" panose="02000000000000000000" pitchFamily="2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t-EE" sz="1800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panose="020B0604020202020204" pitchFamily="34" charset="0"/>
              </a:rPr>
              <a:t>NB! Eesmärkidest taastuvenergia direktiivi 2018/2001/EL vaates on siduvad vaid taastuvenergia osakaal summaarsest lõpptarbimisest (42%) ja transpordisektoris (14%).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8557" y="99201"/>
            <a:ext cx="2520280" cy="100811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463501" y="1327828"/>
            <a:ext cx="71287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36165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3501" y="454708"/>
            <a:ext cx="8784976" cy="616559"/>
          </a:xfrm>
        </p:spPr>
        <p:txBody>
          <a:bodyPr>
            <a:noAutofit/>
          </a:bodyPr>
          <a:lstStyle/>
          <a:p>
            <a:r>
              <a:rPr lang="en-US" sz="4000" b="1" dirty="0" err="1"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  <a:t>Taastuvenergia</a:t>
            </a:r>
            <a:r>
              <a:rPr lang="en-US" sz="4000" b="1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  <a:t> </a:t>
            </a:r>
            <a:r>
              <a:rPr lang="et-EE" sz="4000" b="1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  <a:t>trajektoor</a:t>
            </a:r>
            <a:endParaRPr lang="en-US" sz="4000" b="1" dirty="0">
              <a:latin typeface="Roboto Condensed Light" panose="02000000000000000000" pitchFamily="2" charset="0"/>
              <a:ea typeface="Roboto Condensed Light" panose="02000000000000000000" pitchFamily="2" charset="0"/>
              <a:cs typeface="Helvetica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8557" y="99201"/>
            <a:ext cx="2520280" cy="100811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463501" y="1327828"/>
            <a:ext cx="71287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7" name="Picture 165788358">
            <a:extLst>
              <a:ext uri="{FF2B5EF4-FFF2-40B4-BE49-F238E27FC236}">
                <a16:creationId xmlns:a16="http://schemas.microsoft.com/office/drawing/2014/main" id="{3DBC10F3-B3F6-4977-B91E-48AB7F03C18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41" y="1476075"/>
            <a:ext cx="9145016" cy="482451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4981607-372D-4B80-9256-3B1A1F7708EC}"/>
              </a:ext>
            </a:extLst>
          </p:cNvPr>
          <p:cNvSpPr txBox="1"/>
          <p:nvPr/>
        </p:nvSpPr>
        <p:spPr>
          <a:xfrm>
            <a:off x="4927997" y="6386772"/>
            <a:ext cx="7056784" cy="282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t-EE" sz="1200" dirty="0"/>
              <a:t>*2020 aasta baastasemest tuleb lahutada ka statistikakaubanduse raames tehtavad lepingud </a:t>
            </a:r>
          </a:p>
        </p:txBody>
      </p:sp>
    </p:spTree>
    <p:extLst>
      <p:ext uri="{BB962C8B-B14F-4D97-AF65-F5344CB8AC3E}">
        <p14:creationId xmlns:p14="http://schemas.microsoft.com/office/powerpoint/2010/main" val="280935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3501" y="454708"/>
            <a:ext cx="8784976" cy="616559"/>
          </a:xfrm>
        </p:spPr>
        <p:txBody>
          <a:bodyPr>
            <a:noAutofit/>
          </a:bodyPr>
          <a:lstStyle/>
          <a:p>
            <a:r>
              <a:rPr lang="en-US" sz="4000" b="1" dirty="0" err="1"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  <a:t>Taastuvenergia</a:t>
            </a:r>
            <a:r>
              <a:rPr lang="en-US" sz="4000" b="1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  <a:t> </a:t>
            </a:r>
            <a:r>
              <a:rPr lang="et-EE" sz="4000" b="1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  <a:t>juurdekasv</a:t>
            </a:r>
            <a:endParaRPr lang="en-US" sz="4000" b="1" dirty="0">
              <a:latin typeface="Roboto Condensed Light" panose="02000000000000000000" pitchFamily="2" charset="0"/>
              <a:ea typeface="Roboto Condensed Light" panose="02000000000000000000" pitchFamily="2" charset="0"/>
              <a:cs typeface="Helvetica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8557" y="99201"/>
            <a:ext cx="2520280" cy="100811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463501" y="1327828"/>
            <a:ext cx="71287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F4159065-C440-49D8-BFD2-F675A404EB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02311"/>
              </p:ext>
            </p:extLst>
          </p:nvPr>
        </p:nvGraphicFramePr>
        <p:xfrm>
          <a:off x="751533" y="1584390"/>
          <a:ext cx="10873208" cy="3933979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5950779">
                  <a:extLst>
                    <a:ext uri="{9D8B030D-6E8A-4147-A177-3AD203B41FA5}">
                      <a16:colId xmlns:a16="http://schemas.microsoft.com/office/drawing/2014/main" val="1799109739"/>
                    </a:ext>
                  </a:extLst>
                </a:gridCol>
                <a:gridCol w="1466045">
                  <a:extLst>
                    <a:ext uri="{9D8B030D-6E8A-4147-A177-3AD203B41FA5}">
                      <a16:colId xmlns:a16="http://schemas.microsoft.com/office/drawing/2014/main" val="31609627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551041758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599285295"/>
                    </a:ext>
                  </a:extLst>
                </a:gridCol>
              </a:tblGrid>
              <a:tr h="4677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400" dirty="0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 Juurdekasv sektorite põhiselt (</a:t>
                      </a:r>
                      <a:r>
                        <a:rPr lang="et-EE" sz="2400" dirty="0" err="1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GWh</a:t>
                      </a:r>
                      <a:r>
                        <a:rPr lang="et-EE" sz="2400" dirty="0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400" dirty="0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2017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400" dirty="0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2030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400" dirty="0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juurdekasv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907821"/>
                  </a:ext>
                </a:extLst>
              </a:tr>
              <a:tr h="490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Taastuvelektrienergia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1 763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4325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2 562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7214233"/>
                  </a:ext>
                </a:extLst>
              </a:tr>
              <a:tr h="64213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Taastuvenergia kogus transpordis (kordajateta)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690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655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386809"/>
                  </a:ext>
                </a:extLst>
              </a:tr>
              <a:tr h="100531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Soojus- ja jahutusenergia taastuvatest energiaallikatest 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4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9 062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11 000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4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1938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35841"/>
                  </a:ext>
                </a:extLst>
              </a:tr>
              <a:tr h="99419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400" dirty="0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Taastuvatest energiaallikatest toodetud energia kokku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4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11 034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4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16015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4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4 981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3386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838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3501" y="454708"/>
            <a:ext cx="8784976" cy="616559"/>
          </a:xfrm>
        </p:spPr>
        <p:txBody>
          <a:bodyPr>
            <a:noAutofit/>
          </a:bodyPr>
          <a:lstStyle/>
          <a:p>
            <a:r>
              <a:rPr lang="en-US" sz="4000" b="1" dirty="0" err="1"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  <a:t>Taastuv</a:t>
            </a:r>
            <a:r>
              <a:rPr lang="et-EE" sz="4000" b="1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  <a:t>elektri</a:t>
            </a:r>
            <a:r>
              <a:rPr lang="en-US" sz="4000" b="1" dirty="0" err="1"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  <a:t>energia</a:t>
            </a:r>
            <a:r>
              <a:rPr lang="en-US" sz="4000" b="1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  <a:t> </a:t>
            </a:r>
            <a:r>
              <a:rPr lang="et-EE" sz="4000" b="1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  <a:t>allikad ja nende panus</a:t>
            </a:r>
            <a:endParaRPr lang="en-US" sz="4000" b="1" dirty="0">
              <a:latin typeface="Roboto Condensed Light" panose="02000000000000000000" pitchFamily="2" charset="0"/>
              <a:ea typeface="Roboto Condensed Light" panose="02000000000000000000" pitchFamily="2" charset="0"/>
              <a:cs typeface="Helvetica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8557" y="99201"/>
            <a:ext cx="2520280" cy="100811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463501" y="1327828"/>
            <a:ext cx="71287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5F097BA8-B3E5-4DF3-B1EF-31834817D6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21775"/>
              </p:ext>
            </p:extLst>
          </p:nvPr>
        </p:nvGraphicFramePr>
        <p:xfrm>
          <a:off x="1039565" y="1980109"/>
          <a:ext cx="9433050" cy="42672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4858975">
                  <a:extLst>
                    <a:ext uri="{9D8B030D-6E8A-4147-A177-3AD203B41FA5}">
                      <a16:colId xmlns:a16="http://schemas.microsoft.com/office/drawing/2014/main" val="4216535801"/>
                    </a:ext>
                  </a:extLst>
                </a:gridCol>
                <a:gridCol w="913983">
                  <a:extLst>
                    <a:ext uri="{9D8B030D-6E8A-4147-A177-3AD203B41FA5}">
                      <a16:colId xmlns:a16="http://schemas.microsoft.com/office/drawing/2014/main" val="634679125"/>
                    </a:ext>
                  </a:extLst>
                </a:gridCol>
                <a:gridCol w="915023">
                  <a:extLst>
                    <a:ext uri="{9D8B030D-6E8A-4147-A177-3AD203B41FA5}">
                      <a16:colId xmlns:a16="http://schemas.microsoft.com/office/drawing/2014/main" val="3349407950"/>
                    </a:ext>
                  </a:extLst>
                </a:gridCol>
                <a:gridCol w="915023">
                  <a:extLst>
                    <a:ext uri="{9D8B030D-6E8A-4147-A177-3AD203B41FA5}">
                      <a16:colId xmlns:a16="http://schemas.microsoft.com/office/drawing/2014/main" val="3126920030"/>
                    </a:ext>
                  </a:extLst>
                </a:gridCol>
                <a:gridCol w="915023">
                  <a:extLst>
                    <a:ext uri="{9D8B030D-6E8A-4147-A177-3AD203B41FA5}">
                      <a16:colId xmlns:a16="http://schemas.microsoft.com/office/drawing/2014/main" val="695921780"/>
                    </a:ext>
                  </a:extLst>
                </a:gridCol>
                <a:gridCol w="915023">
                  <a:extLst>
                    <a:ext uri="{9D8B030D-6E8A-4147-A177-3AD203B41FA5}">
                      <a16:colId xmlns:a16="http://schemas.microsoft.com/office/drawing/2014/main" val="1253190645"/>
                    </a:ext>
                  </a:extLst>
                </a:gridCol>
              </a:tblGrid>
              <a:tr h="57606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Taastuvelektrienergia toodang (</a:t>
                      </a:r>
                      <a:r>
                        <a:rPr lang="et-EE" sz="2000" dirty="0" err="1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GWh</a:t>
                      </a:r>
                      <a:r>
                        <a:rPr lang="et-EE" sz="2000" dirty="0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)</a:t>
                      </a:r>
                    </a:p>
                  </a:txBody>
                  <a:tcPr marL="67527" marR="67527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2020</a:t>
                      </a:r>
                    </a:p>
                  </a:txBody>
                  <a:tcPr marL="67527" marR="67527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2022</a:t>
                      </a:r>
                    </a:p>
                  </a:txBody>
                  <a:tcPr marL="67527" marR="67527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2025</a:t>
                      </a:r>
                    </a:p>
                  </a:txBody>
                  <a:tcPr marL="67527" marR="67527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2027</a:t>
                      </a:r>
                    </a:p>
                  </a:txBody>
                  <a:tcPr marL="67527" marR="67527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2030</a:t>
                      </a:r>
                    </a:p>
                  </a:txBody>
                  <a:tcPr marL="67527" marR="67527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450741"/>
                  </a:ext>
                </a:extLst>
              </a:tr>
              <a:tr h="341715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 err="1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Hüdroenergia</a:t>
                      </a:r>
                      <a:endParaRPr lang="et-EE" sz="20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Helvetica" panose="020B0604020202020204" pitchFamily="34" charset="0"/>
                      </a:endParaRPr>
                    </a:p>
                  </a:txBody>
                  <a:tcPr marL="67527" marR="67527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30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30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30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30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30</a:t>
                      </a:r>
                    </a:p>
                  </a:txBody>
                  <a:tcPr marL="67527" marR="67527" marT="0" marB="0"/>
                </a:tc>
                <a:extLst>
                  <a:ext uri="{0D108BD9-81ED-4DB2-BD59-A6C34878D82A}">
                    <a16:rowId xmlns:a16="http://schemas.microsoft.com/office/drawing/2014/main" val="2928420858"/>
                  </a:ext>
                </a:extLst>
              </a:tr>
              <a:tr h="378365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Tuuleenergia</a:t>
                      </a:r>
                    </a:p>
                  </a:txBody>
                  <a:tcPr marL="67527" marR="67527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670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700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1 150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1 800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2 640</a:t>
                      </a:r>
                    </a:p>
                  </a:txBody>
                  <a:tcPr marL="67527" marR="67527" marT="0" marB="0"/>
                </a:tc>
                <a:extLst>
                  <a:ext uri="{0D108BD9-81ED-4DB2-BD59-A6C34878D82A}">
                    <a16:rowId xmlns:a16="http://schemas.microsoft.com/office/drawing/2014/main" val="412038718"/>
                  </a:ext>
                </a:extLst>
              </a:tr>
              <a:tr h="341715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Päikeseenergia</a:t>
                      </a:r>
                    </a:p>
                  </a:txBody>
                  <a:tcPr marL="67527" marR="67527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100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157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260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322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415</a:t>
                      </a:r>
                    </a:p>
                  </a:txBody>
                  <a:tcPr marL="67527" marR="67527" marT="0" marB="0"/>
                </a:tc>
                <a:extLst>
                  <a:ext uri="{0D108BD9-81ED-4DB2-BD59-A6C34878D82A}">
                    <a16:rowId xmlns:a16="http://schemas.microsoft.com/office/drawing/2014/main" val="1162609519"/>
                  </a:ext>
                </a:extLst>
              </a:tr>
              <a:tr h="306357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Biomass</a:t>
                      </a:r>
                    </a:p>
                  </a:txBody>
                  <a:tcPr marL="67527" marR="67527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1 150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1 200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1 200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1 200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1 200</a:t>
                      </a:r>
                    </a:p>
                  </a:txBody>
                  <a:tcPr marL="67527" marR="67527" marT="0" marB="0"/>
                </a:tc>
                <a:extLst>
                  <a:ext uri="{0D108BD9-81ED-4DB2-BD59-A6C34878D82A}">
                    <a16:rowId xmlns:a16="http://schemas.microsoft.com/office/drawing/2014/main" val="4094378049"/>
                  </a:ext>
                </a:extLst>
              </a:tr>
              <a:tr h="341715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Muud taastuvad</a:t>
                      </a:r>
                    </a:p>
                  </a:txBody>
                  <a:tcPr marL="67527" marR="67527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40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40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40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40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40</a:t>
                      </a:r>
                    </a:p>
                  </a:txBody>
                  <a:tcPr marL="67527" marR="67527" marT="0" marB="0"/>
                </a:tc>
                <a:extLst>
                  <a:ext uri="{0D108BD9-81ED-4DB2-BD59-A6C34878D82A}">
                    <a16:rowId xmlns:a16="http://schemas.microsoft.com/office/drawing/2014/main" val="2763454469"/>
                  </a:ext>
                </a:extLst>
              </a:tr>
              <a:tr h="341715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Taastuvelektrienergia kokku:</a:t>
                      </a:r>
                    </a:p>
                  </a:txBody>
                  <a:tcPr marL="67527" marR="67527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1 990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2 127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2 680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3 392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4 325</a:t>
                      </a:r>
                    </a:p>
                  </a:txBody>
                  <a:tcPr marL="67527" marR="67527" marT="0" marB="0"/>
                </a:tc>
                <a:extLst>
                  <a:ext uri="{0D108BD9-81ED-4DB2-BD59-A6C34878D82A}">
                    <a16:rowId xmlns:a16="http://schemas.microsoft.com/office/drawing/2014/main" val="2741047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740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3012" y="623350"/>
            <a:ext cx="8784976" cy="616559"/>
          </a:xfrm>
        </p:spPr>
        <p:txBody>
          <a:bodyPr>
            <a:noAutofit/>
          </a:bodyPr>
          <a:lstStyle/>
          <a:p>
            <a:r>
              <a:rPr lang="en-US" sz="4000" b="1" dirty="0" err="1"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  <a:t>Taastuvenergia</a:t>
            </a:r>
            <a:r>
              <a:rPr lang="en-US" sz="4000" b="1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  <a:t> </a:t>
            </a:r>
            <a:r>
              <a:rPr lang="en-US" sz="4000" b="1" dirty="0" err="1"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  <a:t>kogus</a:t>
            </a:r>
            <a:r>
              <a:rPr lang="en-US" sz="4000" b="1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  <a:t> </a:t>
            </a:r>
            <a:r>
              <a:rPr lang="en-US" sz="4000" b="1" dirty="0" err="1"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  <a:t>transpordis</a:t>
            </a:r>
            <a:endParaRPr lang="en-US" sz="4000" b="1" dirty="0">
              <a:latin typeface="Roboto Condensed Light" panose="02000000000000000000" pitchFamily="2" charset="0"/>
              <a:ea typeface="Roboto Condensed Light" panose="02000000000000000000" pitchFamily="2" charset="0"/>
              <a:cs typeface="Helvetica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8557" y="99201"/>
            <a:ext cx="2520280" cy="100811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463501" y="1327828"/>
            <a:ext cx="71287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5F097BA8-B3E5-4DF3-B1EF-31834817D6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600986"/>
              </p:ext>
            </p:extLst>
          </p:nvPr>
        </p:nvGraphicFramePr>
        <p:xfrm>
          <a:off x="1039565" y="1980109"/>
          <a:ext cx="9433050" cy="30480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4858975">
                  <a:extLst>
                    <a:ext uri="{9D8B030D-6E8A-4147-A177-3AD203B41FA5}">
                      <a16:colId xmlns:a16="http://schemas.microsoft.com/office/drawing/2014/main" val="4216535801"/>
                    </a:ext>
                  </a:extLst>
                </a:gridCol>
                <a:gridCol w="913983">
                  <a:extLst>
                    <a:ext uri="{9D8B030D-6E8A-4147-A177-3AD203B41FA5}">
                      <a16:colId xmlns:a16="http://schemas.microsoft.com/office/drawing/2014/main" val="634679125"/>
                    </a:ext>
                  </a:extLst>
                </a:gridCol>
                <a:gridCol w="915023">
                  <a:extLst>
                    <a:ext uri="{9D8B030D-6E8A-4147-A177-3AD203B41FA5}">
                      <a16:colId xmlns:a16="http://schemas.microsoft.com/office/drawing/2014/main" val="3349407950"/>
                    </a:ext>
                  </a:extLst>
                </a:gridCol>
                <a:gridCol w="915023">
                  <a:extLst>
                    <a:ext uri="{9D8B030D-6E8A-4147-A177-3AD203B41FA5}">
                      <a16:colId xmlns:a16="http://schemas.microsoft.com/office/drawing/2014/main" val="3126920030"/>
                    </a:ext>
                  </a:extLst>
                </a:gridCol>
                <a:gridCol w="915023">
                  <a:extLst>
                    <a:ext uri="{9D8B030D-6E8A-4147-A177-3AD203B41FA5}">
                      <a16:colId xmlns:a16="http://schemas.microsoft.com/office/drawing/2014/main" val="695921780"/>
                    </a:ext>
                  </a:extLst>
                </a:gridCol>
                <a:gridCol w="915023">
                  <a:extLst>
                    <a:ext uri="{9D8B030D-6E8A-4147-A177-3AD203B41FA5}">
                      <a16:colId xmlns:a16="http://schemas.microsoft.com/office/drawing/2014/main" val="1253190645"/>
                    </a:ext>
                  </a:extLst>
                </a:gridCol>
              </a:tblGrid>
              <a:tr h="5760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Taastuvenergia kogus transpordis </a:t>
                      </a:r>
                      <a:r>
                        <a:rPr lang="et-EE" sz="2000" b="1" u="sng" dirty="0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kordajateta*</a:t>
                      </a:r>
                      <a:r>
                        <a:rPr lang="et-EE" sz="2000" dirty="0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 (</a:t>
                      </a:r>
                      <a:r>
                        <a:rPr lang="et-EE" sz="2000" dirty="0" err="1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GWh</a:t>
                      </a:r>
                      <a:r>
                        <a:rPr lang="et-EE" sz="2000" dirty="0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)</a:t>
                      </a:r>
                    </a:p>
                  </a:txBody>
                  <a:tcPr marL="67527" marR="67527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2020</a:t>
                      </a:r>
                    </a:p>
                  </a:txBody>
                  <a:tcPr marL="67527" marR="67527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2022</a:t>
                      </a:r>
                    </a:p>
                  </a:txBody>
                  <a:tcPr marL="67527" marR="67527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2025</a:t>
                      </a:r>
                    </a:p>
                  </a:txBody>
                  <a:tcPr marL="67527" marR="67527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2027</a:t>
                      </a:r>
                    </a:p>
                  </a:txBody>
                  <a:tcPr marL="67527" marR="67527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2030</a:t>
                      </a:r>
                    </a:p>
                  </a:txBody>
                  <a:tcPr marL="67527" marR="67527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450741"/>
                  </a:ext>
                </a:extLst>
              </a:tr>
              <a:tr h="341715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Elektritransport</a:t>
                      </a:r>
                    </a:p>
                  </a:txBody>
                  <a:tcPr marL="67527" marR="67527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21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66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168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353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729</a:t>
                      </a:r>
                    </a:p>
                  </a:txBody>
                  <a:tcPr marL="67527" marR="67527" marT="0" marB="0"/>
                </a:tc>
                <a:extLst>
                  <a:ext uri="{0D108BD9-81ED-4DB2-BD59-A6C34878D82A}">
                    <a16:rowId xmlns:a16="http://schemas.microsoft.com/office/drawing/2014/main" val="2928420858"/>
                  </a:ext>
                </a:extLst>
              </a:tr>
              <a:tr h="457335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II generatsiooni kütused</a:t>
                      </a:r>
                    </a:p>
                  </a:txBody>
                  <a:tcPr marL="67527" marR="67527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100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295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340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340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340</a:t>
                      </a:r>
                    </a:p>
                  </a:txBody>
                  <a:tcPr marL="67527" marR="67527" marT="0" marB="0"/>
                </a:tc>
                <a:extLst>
                  <a:ext uri="{0D108BD9-81ED-4DB2-BD59-A6C34878D82A}">
                    <a16:rowId xmlns:a16="http://schemas.microsoft.com/office/drawing/2014/main" val="412038718"/>
                  </a:ext>
                </a:extLst>
              </a:tr>
              <a:tr h="341715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I generatsiooni kütused</a:t>
                      </a:r>
                    </a:p>
                  </a:txBody>
                  <a:tcPr marL="67527" marR="67527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755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100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0</a:t>
                      </a:r>
                    </a:p>
                  </a:txBody>
                  <a:tcPr marL="67527" marR="67527" marT="0" marB="0"/>
                </a:tc>
                <a:extLst>
                  <a:ext uri="{0D108BD9-81ED-4DB2-BD59-A6C34878D82A}">
                    <a16:rowId xmlns:a16="http://schemas.microsoft.com/office/drawing/2014/main" val="1162609519"/>
                  </a:ext>
                </a:extLst>
              </a:tr>
              <a:tr h="341715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Taastuvenergia kogust transpordis kokku:</a:t>
                      </a:r>
                    </a:p>
                  </a:txBody>
                  <a:tcPr marL="67527" marR="67527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859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408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383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453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690</a:t>
                      </a:r>
                    </a:p>
                  </a:txBody>
                  <a:tcPr marL="67527" marR="67527" marT="0" marB="0"/>
                </a:tc>
                <a:extLst>
                  <a:ext uri="{0D108BD9-81ED-4DB2-BD59-A6C34878D82A}">
                    <a16:rowId xmlns:a16="http://schemas.microsoft.com/office/drawing/2014/main" val="274104742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B08C3DF-B5CF-47B1-B3A5-2937AC8795BB}"/>
              </a:ext>
            </a:extLst>
          </p:cNvPr>
          <p:cNvSpPr txBox="1"/>
          <p:nvPr/>
        </p:nvSpPr>
        <p:spPr>
          <a:xfrm>
            <a:off x="5936109" y="5004445"/>
            <a:ext cx="4536506" cy="537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t-EE" dirty="0"/>
          </a:p>
        </p:txBody>
      </p:sp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90948BBC-0180-4312-A8D4-03AFD6F7A8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642833"/>
              </p:ext>
            </p:extLst>
          </p:nvPr>
        </p:nvGraphicFramePr>
        <p:xfrm>
          <a:off x="1327598" y="5181069"/>
          <a:ext cx="861544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088">
                  <a:extLst>
                    <a:ext uri="{9D8B030D-6E8A-4147-A177-3AD203B41FA5}">
                      <a16:colId xmlns:a16="http://schemas.microsoft.com/office/drawing/2014/main" val="4046214435"/>
                    </a:ext>
                  </a:extLst>
                </a:gridCol>
                <a:gridCol w="1723088">
                  <a:extLst>
                    <a:ext uri="{9D8B030D-6E8A-4147-A177-3AD203B41FA5}">
                      <a16:colId xmlns:a16="http://schemas.microsoft.com/office/drawing/2014/main" val="2689587775"/>
                    </a:ext>
                  </a:extLst>
                </a:gridCol>
                <a:gridCol w="1665694">
                  <a:extLst>
                    <a:ext uri="{9D8B030D-6E8A-4147-A177-3AD203B41FA5}">
                      <a16:colId xmlns:a16="http://schemas.microsoft.com/office/drawing/2014/main" val="3408455317"/>
                    </a:ext>
                  </a:extLst>
                </a:gridCol>
                <a:gridCol w="1780482">
                  <a:extLst>
                    <a:ext uri="{9D8B030D-6E8A-4147-A177-3AD203B41FA5}">
                      <a16:colId xmlns:a16="http://schemas.microsoft.com/office/drawing/2014/main" val="1475069072"/>
                    </a:ext>
                  </a:extLst>
                </a:gridCol>
                <a:gridCol w="1723088">
                  <a:extLst>
                    <a:ext uri="{9D8B030D-6E8A-4147-A177-3AD203B41FA5}">
                      <a16:colId xmlns:a16="http://schemas.microsoft.com/office/drawing/2014/main" val="583341749"/>
                    </a:ext>
                  </a:extLst>
                </a:gridCol>
              </a:tblGrid>
              <a:tr h="346060">
                <a:tc rowSpan="2">
                  <a:txBody>
                    <a:bodyPr/>
                    <a:lstStyle/>
                    <a:p>
                      <a:r>
                        <a:rPr lang="et-EE" sz="1400" dirty="0"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Taastuvenergia kogus transpordis </a:t>
                      </a:r>
                      <a:r>
                        <a:rPr lang="et-EE" sz="1400" u="sng" dirty="0"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kordajatega* (</a:t>
                      </a:r>
                      <a:r>
                        <a:rPr lang="et-EE" sz="1400" u="sng" dirty="0" err="1"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GWh</a:t>
                      </a:r>
                      <a:r>
                        <a:rPr lang="et-EE" sz="1400" u="sng" dirty="0"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>
                          <a:solidFill>
                            <a:srgbClr val="FFFF00"/>
                          </a:solidFill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>
                          <a:solidFill>
                            <a:srgbClr val="FFFF00"/>
                          </a:solidFill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>
                          <a:solidFill>
                            <a:srgbClr val="FFFF00"/>
                          </a:solidFill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>
                          <a:solidFill>
                            <a:srgbClr val="FFFF00"/>
                          </a:solidFill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2030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467"/>
                  </a:ext>
                </a:extLst>
              </a:tr>
              <a:tr h="346060">
                <a:tc v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b="1" dirty="0"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963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b="1" dirty="0"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806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b="1" dirty="0"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960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b="1" dirty="0"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1386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97917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C76B666-02E8-4FEB-9032-95A0992B7526}"/>
              </a:ext>
            </a:extLst>
          </p:cNvPr>
          <p:cNvSpPr txBox="1"/>
          <p:nvPr/>
        </p:nvSpPr>
        <p:spPr>
          <a:xfrm>
            <a:off x="9289032" y="6241516"/>
            <a:ext cx="3199805" cy="34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600" dirty="0"/>
              <a:t>*kordajad: EL 2018/2001 art 27</a:t>
            </a:r>
          </a:p>
        </p:txBody>
      </p:sp>
    </p:spTree>
    <p:extLst>
      <p:ext uri="{BB962C8B-B14F-4D97-AF65-F5344CB8AC3E}">
        <p14:creationId xmlns:p14="http://schemas.microsoft.com/office/powerpoint/2010/main" val="1809531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3012" y="623350"/>
            <a:ext cx="8784976" cy="616559"/>
          </a:xfrm>
        </p:spPr>
        <p:txBody>
          <a:bodyPr>
            <a:noAutofit/>
          </a:bodyPr>
          <a:lstStyle/>
          <a:p>
            <a:r>
              <a:rPr lang="en-US" sz="4000" b="1" dirty="0" err="1"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  <a:t>Taastuvenergia</a:t>
            </a:r>
            <a:r>
              <a:rPr lang="en-US" sz="4000" b="1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  <a:t> </a:t>
            </a:r>
            <a:r>
              <a:rPr lang="en-US" sz="4000" b="1" dirty="0" err="1"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  <a:t>kogus</a:t>
            </a:r>
            <a:r>
              <a:rPr lang="en-US" sz="4000" b="1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  <a:t> </a:t>
            </a:r>
            <a:r>
              <a:rPr lang="et-EE" sz="4000" b="1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  <a:t>soojusmajanduses</a:t>
            </a:r>
            <a:endParaRPr lang="en-US" sz="4000" b="1" dirty="0">
              <a:latin typeface="Roboto Condensed Light" panose="02000000000000000000" pitchFamily="2" charset="0"/>
              <a:ea typeface="Roboto Condensed Light" panose="02000000000000000000" pitchFamily="2" charset="0"/>
              <a:cs typeface="Helvetica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8557" y="99201"/>
            <a:ext cx="2520280" cy="100811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463501" y="1327828"/>
            <a:ext cx="71287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5F097BA8-B3E5-4DF3-B1EF-31834817D6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645398"/>
              </p:ext>
            </p:extLst>
          </p:nvPr>
        </p:nvGraphicFramePr>
        <p:xfrm>
          <a:off x="1039565" y="1980109"/>
          <a:ext cx="9433050" cy="30480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4858975">
                  <a:extLst>
                    <a:ext uri="{9D8B030D-6E8A-4147-A177-3AD203B41FA5}">
                      <a16:colId xmlns:a16="http://schemas.microsoft.com/office/drawing/2014/main" val="4216535801"/>
                    </a:ext>
                  </a:extLst>
                </a:gridCol>
                <a:gridCol w="913983">
                  <a:extLst>
                    <a:ext uri="{9D8B030D-6E8A-4147-A177-3AD203B41FA5}">
                      <a16:colId xmlns:a16="http://schemas.microsoft.com/office/drawing/2014/main" val="634679125"/>
                    </a:ext>
                  </a:extLst>
                </a:gridCol>
                <a:gridCol w="915023">
                  <a:extLst>
                    <a:ext uri="{9D8B030D-6E8A-4147-A177-3AD203B41FA5}">
                      <a16:colId xmlns:a16="http://schemas.microsoft.com/office/drawing/2014/main" val="3349407950"/>
                    </a:ext>
                  </a:extLst>
                </a:gridCol>
                <a:gridCol w="915023">
                  <a:extLst>
                    <a:ext uri="{9D8B030D-6E8A-4147-A177-3AD203B41FA5}">
                      <a16:colId xmlns:a16="http://schemas.microsoft.com/office/drawing/2014/main" val="3126920030"/>
                    </a:ext>
                  </a:extLst>
                </a:gridCol>
                <a:gridCol w="915023">
                  <a:extLst>
                    <a:ext uri="{9D8B030D-6E8A-4147-A177-3AD203B41FA5}">
                      <a16:colId xmlns:a16="http://schemas.microsoft.com/office/drawing/2014/main" val="695921780"/>
                    </a:ext>
                  </a:extLst>
                </a:gridCol>
                <a:gridCol w="915023">
                  <a:extLst>
                    <a:ext uri="{9D8B030D-6E8A-4147-A177-3AD203B41FA5}">
                      <a16:colId xmlns:a16="http://schemas.microsoft.com/office/drawing/2014/main" val="1253190645"/>
                    </a:ext>
                  </a:extLst>
                </a:gridCol>
              </a:tblGrid>
              <a:tr h="5760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Taastuvenergia kogus soojusmajanduses (</a:t>
                      </a:r>
                      <a:r>
                        <a:rPr lang="et-EE" sz="2000" dirty="0" err="1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GWh</a:t>
                      </a:r>
                      <a:r>
                        <a:rPr lang="et-EE" sz="2000" dirty="0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)</a:t>
                      </a:r>
                    </a:p>
                  </a:txBody>
                  <a:tcPr marL="67527" marR="67527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2020</a:t>
                      </a:r>
                    </a:p>
                  </a:txBody>
                  <a:tcPr marL="67527" marR="67527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2022</a:t>
                      </a:r>
                    </a:p>
                  </a:txBody>
                  <a:tcPr marL="67527" marR="67527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2025</a:t>
                      </a:r>
                    </a:p>
                  </a:txBody>
                  <a:tcPr marL="67527" marR="67527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2027</a:t>
                      </a:r>
                    </a:p>
                  </a:txBody>
                  <a:tcPr marL="67527" marR="67527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2030</a:t>
                      </a:r>
                    </a:p>
                  </a:txBody>
                  <a:tcPr marL="67527" marR="67527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450741"/>
                  </a:ext>
                </a:extLst>
              </a:tr>
              <a:tr h="341715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Muundatud soojus</a:t>
                      </a:r>
                    </a:p>
                  </a:txBody>
                  <a:tcPr marL="67527" marR="67527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4000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1160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4400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4560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4800</a:t>
                      </a:r>
                    </a:p>
                  </a:txBody>
                  <a:tcPr marL="67527" marR="67527" marT="0" marB="0"/>
                </a:tc>
                <a:extLst>
                  <a:ext uri="{0D108BD9-81ED-4DB2-BD59-A6C34878D82A}">
                    <a16:rowId xmlns:a16="http://schemas.microsoft.com/office/drawing/2014/main" val="2928420858"/>
                  </a:ext>
                </a:extLst>
              </a:tr>
              <a:tr h="457335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Soojuspumbad</a:t>
                      </a:r>
                    </a:p>
                  </a:txBody>
                  <a:tcPr marL="67527" marR="67527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950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1040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1175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1265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b="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1400</a:t>
                      </a:r>
                    </a:p>
                  </a:txBody>
                  <a:tcPr marL="67527" marR="67527" marT="0" marB="0"/>
                </a:tc>
                <a:extLst>
                  <a:ext uri="{0D108BD9-81ED-4DB2-BD59-A6C34878D82A}">
                    <a16:rowId xmlns:a16="http://schemas.microsoft.com/office/drawing/2014/main" val="412038718"/>
                  </a:ext>
                </a:extLst>
              </a:tr>
              <a:tr h="341715"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dirty="0">
                          <a:solidFill>
                            <a:srgbClr val="FFFF00"/>
                          </a:solidFill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Taastuvenergia kogust soojusmajanduses kokku:</a:t>
                      </a:r>
                    </a:p>
                  </a:txBody>
                  <a:tcPr marL="67527" marR="67527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9 950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10 160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10 457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10 685</a:t>
                      </a:r>
                    </a:p>
                  </a:txBody>
                  <a:tcPr marL="67527" marR="6752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2000" b="1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  <a:cs typeface="Helvetica" panose="020B0604020202020204" pitchFamily="34" charset="0"/>
                        </a:rPr>
                        <a:t>11 000</a:t>
                      </a:r>
                    </a:p>
                  </a:txBody>
                  <a:tcPr marL="67527" marR="67527" marT="0" marB="0"/>
                </a:tc>
                <a:extLst>
                  <a:ext uri="{0D108BD9-81ED-4DB2-BD59-A6C34878D82A}">
                    <a16:rowId xmlns:a16="http://schemas.microsoft.com/office/drawing/2014/main" val="274104742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B08C3DF-B5CF-47B1-B3A5-2937AC8795BB}"/>
              </a:ext>
            </a:extLst>
          </p:cNvPr>
          <p:cNvSpPr txBox="1"/>
          <p:nvPr/>
        </p:nvSpPr>
        <p:spPr>
          <a:xfrm>
            <a:off x="5936109" y="5004445"/>
            <a:ext cx="4536506" cy="537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t-E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boto Condensed" panose="02000000000000000000" pitchFamily="2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6089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3501" y="454708"/>
            <a:ext cx="9505056" cy="616559"/>
          </a:xfrm>
        </p:spPr>
        <p:txBody>
          <a:bodyPr>
            <a:noAutofit/>
          </a:bodyPr>
          <a:lstStyle/>
          <a:p>
            <a:r>
              <a:rPr lang="et-EE" sz="4000" b="1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  <a:t>Taastuvenergiaga seonduvad meetmed </a:t>
            </a:r>
            <a:br>
              <a:rPr lang="et-EE" sz="4000" b="1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</a:br>
            <a:r>
              <a:rPr lang="et-EE" sz="2000" b="1" dirty="0">
                <a:latin typeface="Roboto Condensed Light" panose="02000000000000000000" pitchFamily="2" charset="0"/>
                <a:ea typeface="Roboto Condensed Light" panose="02000000000000000000" pitchFamily="2" charset="0"/>
                <a:cs typeface="Helvetica" charset="0"/>
              </a:rPr>
              <a:t>(olemasolevad ja võimalikud planeeritavad) </a:t>
            </a:r>
            <a:endParaRPr lang="en-US" sz="4000" b="1" dirty="0">
              <a:latin typeface="Roboto Condensed Light" panose="02000000000000000000" pitchFamily="2" charset="0"/>
              <a:ea typeface="Roboto Condensed Light" panose="02000000000000000000" pitchFamily="2" charset="0"/>
              <a:cs typeface="Helvetica" charset="0"/>
            </a:endParaRPr>
          </a:p>
        </p:txBody>
      </p:sp>
      <p:graphicFrame>
        <p:nvGraphicFramePr>
          <p:cNvPr id="3" name="Sisu kohatäide 2">
            <a:extLst>
              <a:ext uri="{FF2B5EF4-FFF2-40B4-BE49-F238E27FC236}">
                <a16:creationId xmlns:a16="http://schemas.microsoft.com/office/drawing/2014/main" id="{0A2BB2E8-7771-4584-9146-54FC8E4BEC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592216"/>
              </p:ext>
            </p:extLst>
          </p:nvPr>
        </p:nvGraphicFramePr>
        <p:xfrm>
          <a:off x="319485" y="1584389"/>
          <a:ext cx="5847715" cy="25727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709273265"/>
                    </a:ext>
                  </a:extLst>
                </a:gridCol>
                <a:gridCol w="5343659">
                  <a:extLst>
                    <a:ext uri="{9D8B030D-6E8A-4147-A177-3AD203B41FA5}">
                      <a16:colId xmlns:a16="http://schemas.microsoft.com/office/drawing/2014/main" val="2622552306"/>
                    </a:ext>
                  </a:extLst>
                </a:gridCol>
              </a:tblGrid>
              <a:tr h="2572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NR</a:t>
                      </a:r>
                      <a:endParaRPr lang="et-EE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ENERGEETIKA MEETMED</a:t>
                      </a:r>
                      <a:endParaRPr lang="et-EE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1261884"/>
                  </a:ext>
                </a:extLst>
              </a:tr>
              <a:tr h="2572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EN3</a:t>
                      </a:r>
                      <a:endParaRPr lang="et-EE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Taastuvenergia toetus ning toetus tõhusaks soojuse ja elektri koostootmiseks</a:t>
                      </a:r>
                      <a:endParaRPr lang="et-EE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3417425"/>
                  </a:ext>
                </a:extLst>
              </a:tr>
              <a:tr h="2572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EN4</a:t>
                      </a:r>
                      <a:endParaRPr lang="et-EE" sz="120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788670" algn="l"/>
                        </a:tabLst>
                      </a:pPr>
                      <a:r>
                        <a:rPr lang="et-EE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Tuuleparkidesse tehtavate investeeringute toetus</a:t>
                      </a:r>
                      <a:endParaRPr lang="et-EE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4868734"/>
                  </a:ext>
                </a:extLst>
              </a:tr>
              <a:tr h="2572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EN5</a:t>
                      </a:r>
                      <a:endParaRPr lang="et-EE" sz="120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788670" algn="l"/>
                        </a:tabLst>
                      </a:pPr>
                      <a:r>
                        <a:rPr lang="et-EE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Soojamajanduse arendamine</a:t>
                      </a:r>
                      <a:endParaRPr lang="et-EE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6699157"/>
                  </a:ext>
                </a:extLst>
              </a:tr>
              <a:tr h="2572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EN6</a:t>
                      </a:r>
                      <a:endParaRPr lang="et-EE" sz="120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788670" algn="l"/>
                        </a:tabLst>
                      </a:pPr>
                      <a:r>
                        <a:rPr lang="et-EE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Soojamajanduse täiendav arendamine</a:t>
                      </a:r>
                      <a:endParaRPr lang="et-EE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1009959"/>
                  </a:ext>
                </a:extLst>
              </a:tr>
              <a:tr h="2572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EN7</a:t>
                      </a:r>
                      <a:endParaRPr lang="et-EE" sz="120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788670" algn="l"/>
                        </a:tabLst>
                      </a:pPr>
                      <a:r>
                        <a:rPr lang="et-EE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Taastuvenergia toetus läbi vähempakkumiste oksjoni (tehnoloogia neutraalne)</a:t>
                      </a:r>
                      <a:endParaRPr lang="et-EE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0793379"/>
                  </a:ext>
                </a:extLst>
              </a:tr>
              <a:tr h="2572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EN8</a:t>
                      </a:r>
                      <a:endParaRPr lang="et-EE" sz="120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788670" algn="l"/>
                        </a:tabLst>
                      </a:pPr>
                      <a:r>
                        <a:rPr lang="et-EE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Taastuvenergia toetus läbi vähempakkumiste oksjoni (tehnoloogia spetsiifiline)</a:t>
                      </a:r>
                      <a:endParaRPr lang="et-EE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3495438"/>
                  </a:ext>
                </a:extLst>
              </a:tr>
              <a:tr h="2572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EN9</a:t>
                      </a:r>
                      <a:endParaRPr lang="et-EE" sz="120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788670" algn="l"/>
                        </a:tabLst>
                      </a:pPr>
                      <a:r>
                        <a:rPr lang="et-EE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Energiamajanduse arengukava teadus- ja arendustegevuse programm</a:t>
                      </a:r>
                      <a:endParaRPr lang="et-EE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1099946"/>
                  </a:ext>
                </a:extLst>
              </a:tr>
              <a:tr h="2572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EN15</a:t>
                      </a:r>
                      <a:endParaRPr lang="et-EE" sz="120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788670" algn="l"/>
                        </a:tabLst>
                      </a:pPr>
                      <a:r>
                        <a:rPr lang="et-EE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Õhuseireradarite soetamine tuuleparkide arendamiseks</a:t>
                      </a:r>
                      <a:endParaRPr lang="et-EE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0977649"/>
                  </a:ext>
                </a:extLst>
              </a:tr>
              <a:tr h="2572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EN16</a:t>
                      </a:r>
                      <a:endParaRPr lang="et-EE" sz="120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788670" algn="l"/>
                        </a:tabLst>
                      </a:pPr>
                      <a:r>
                        <a:rPr lang="et-EE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Meretuuleparkide eelarendus (liitumised, planeeringud), ühisprojekt</a:t>
                      </a:r>
                      <a:endParaRPr lang="et-EE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0867082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8557" y="99201"/>
            <a:ext cx="2520280" cy="100811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463501" y="1327828"/>
            <a:ext cx="71287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2ADD7A2A-63C0-47F5-B4D4-DC9DB78050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625444"/>
              </p:ext>
            </p:extLst>
          </p:nvPr>
        </p:nvGraphicFramePr>
        <p:xfrm>
          <a:off x="6167200" y="1585035"/>
          <a:ext cx="5263379" cy="1540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8989">
                  <a:extLst>
                    <a:ext uri="{9D8B030D-6E8A-4147-A177-3AD203B41FA5}">
                      <a16:colId xmlns:a16="http://schemas.microsoft.com/office/drawing/2014/main" val="1573350151"/>
                    </a:ext>
                  </a:extLst>
                </a:gridCol>
                <a:gridCol w="4774390">
                  <a:extLst>
                    <a:ext uri="{9D8B030D-6E8A-4147-A177-3AD203B41FA5}">
                      <a16:colId xmlns:a16="http://schemas.microsoft.com/office/drawing/2014/main" val="3181880938"/>
                    </a:ext>
                  </a:extLst>
                </a:gridCol>
              </a:tblGrid>
              <a:tr h="220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2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NR</a:t>
                      </a:r>
                      <a:endParaRPr lang="et-EE" sz="120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TRANSPORDI MEETMED</a:t>
                      </a:r>
                      <a:endParaRPr lang="et-EE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1367818"/>
                  </a:ext>
                </a:extLst>
              </a:tr>
              <a:tr h="2200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TR1</a:t>
                      </a:r>
                      <a:endParaRPr lang="et-EE" sz="120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788670" algn="l"/>
                        </a:tabLst>
                      </a:pPr>
                      <a:r>
                        <a:rPr lang="et-EE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Biokütuste osakaalu suurendamine transpordisektoris</a:t>
                      </a:r>
                      <a:endParaRPr lang="et-EE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3546782"/>
                  </a:ext>
                </a:extLst>
              </a:tr>
              <a:tr h="2200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TR7</a:t>
                      </a:r>
                      <a:endParaRPr lang="et-EE" sz="120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788670" algn="l"/>
                        </a:tabLst>
                      </a:pPr>
                      <a:r>
                        <a:rPr lang="et-EE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Elektriautode ostutoetus</a:t>
                      </a:r>
                      <a:endParaRPr lang="et-EE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8888788"/>
                  </a:ext>
                </a:extLst>
              </a:tr>
              <a:tr h="2200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TR13</a:t>
                      </a:r>
                      <a:endParaRPr lang="et-EE" sz="120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788670" algn="l"/>
                        </a:tabLst>
                      </a:pPr>
                      <a:r>
                        <a:rPr lang="et-EE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Raudteeinfrastruktuuri arendamine (sh Rail Balticu ehitus)</a:t>
                      </a:r>
                      <a:endParaRPr lang="et-EE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9585796"/>
                  </a:ext>
                </a:extLst>
              </a:tr>
              <a:tr h="2200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TR14</a:t>
                      </a:r>
                      <a:endParaRPr lang="et-EE" sz="120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788670" algn="l"/>
                        </a:tabLst>
                      </a:pPr>
                      <a:r>
                        <a:rPr lang="et-EE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Raudtee elektrifitseerimine</a:t>
                      </a:r>
                      <a:endParaRPr lang="et-EE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6425350"/>
                  </a:ext>
                </a:extLst>
              </a:tr>
              <a:tr h="2200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TR15</a:t>
                      </a:r>
                      <a:endParaRPr lang="et-EE" sz="120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788670" algn="l"/>
                        </a:tabLst>
                      </a:pPr>
                      <a:r>
                        <a:rPr lang="et-EE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Praamlaevade elektrifitseerimine</a:t>
                      </a:r>
                      <a:endParaRPr lang="et-EE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0682544"/>
                  </a:ext>
                </a:extLst>
              </a:tr>
              <a:tr h="2200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TR18</a:t>
                      </a:r>
                      <a:endParaRPr lang="et-EE" sz="120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788670" algn="l"/>
                        </a:tabLst>
                      </a:pPr>
                      <a:r>
                        <a:rPr lang="et-EE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Ühistranspordi üleviimine </a:t>
                      </a:r>
                      <a:r>
                        <a:rPr lang="et-EE" sz="1200" dirty="0" err="1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biometaanile</a:t>
                      </a:r>
                      <a:r>
                        <a:rPr lang="et-EE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 ja elektrile</a:t>
                      </a:r>
                      <a:endParaRPr lang="et-EE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0068857"/>
                  </a:ext>
                </a:extLst>
              </a:tr>
            </a:tbl>
          </a:graphicData>
        </a:graphic>
      </p:graphicFrame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F90005F3-1C6E-415A-8429-CFA07DCF1C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482902"/>
              </p:ext>
            </p:extLst>
          </p:nvPr>
        </p:nvGraphicFramePr>
        <p:xfrm>
          <a:off x="319486" y="4317838"/>
          <a:ext cx="5847714" cy="5871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8989">
                  <a:extLst>
                    <a:ext uri="{9D8B030D-6E8A-4147-A177-3AD203B41FA5}">
                      <a16:colId xmlns:a16="http://schemas.microsoft.com/office/drawing/2014/main" val="587014407"/>
                    </a:ext>
                  </a:extLst>
                </a:gridCol>
                <a:gridCol w="5358725">
                  <a:extLst>
                    <a:ext uri="{9D8B030D-6E8A-4147-A177-3AD203B41FA5}">
                      <a16:colId xmlns:a16="http://schemas.microsoft.com/office/drawing/2014/main" val="25982323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NR</a:t>
                      </a:r>
                      <a:endParaRPr lang="et-EE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HOONEFONDI MEETMED</a:t>
                      </a:r>
                      <a:endParaRPr lang="et-EE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87587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HF3</a:t>
                      </a:r>
                      <a:endParaRPr lang="et-EE" sz="120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Miinimumnõuete kehtestamine liginullenergiahoonetele</a:t>
                      </a:r>
                      <a:endParaRPr lang="et-EE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48694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HF4</a:t>
                      </a:r>
                      <a:endParaRPr lang="et-EE" sz="120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Investeeringud tänavavalgustuse rekonstrueerimisprogrammi</a:t>
                      </a:r>
                      <a:endParaRPr lang="et-EE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9603413"/>
                  </a:ext>
                </a:extLst>
              </a:tr>
            </a:tbl>
          </a:graphicData>
        </a:graphic>
      </p:graphicFrame>
      <p:graphicFrame>
        <p:nvGraphicFramePr>
          <p:cNvPr id="9" name="Tabel 8">
            <a:extLst>
              <a:ext uri="{FF2B5EF4-FFF2-40B4-BE49-F238E27FC236}">
                <a16:creationId xmlns:a16="http://schemas.microsoft.com/office/drawing/2014/main" id="{0D8E102D-E63C-4766-A3C8-383C24DE1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247825"/>
              </p:ext>
            </p:extLst>
          </p:nvPr>
        </p:nvGraphicFramePr>
        <p:xfrm>
          <a:off x="6174111" y="3224716"/>
          <a:ext cx="5256468" cy="1533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078">
                  <a:extLst>
                    <a:ext uri="{9D8B030D-6E8A-4147-A177-3AD203B41FA5}">
                      <a16:colId xmlns:a16="http://schemas.microsoft.com/office/drawing/2014/main" val="4226837973"/>
                    </a:ext>
                  </a:extLst>
                </a:gridCol>
                <a:gridCol w="4774390">
                  <a:extLst>
                    <a:ext uri="{9D8B030D-6E8A-4147-A177-3AD203B41FA5}">
                      <a16:colId xmlns:a16="http://schemas.microsoft.com/office/drawing/2014/main" val="37634094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2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NR</a:t>
                      </a:r>
                      <a:endParaRPr lang="et-EE" sz="120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1646" marR="616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PÕLLUMAJANDUSE MEETMED</a:t>
                      </a:r>
                      <a:endParaRPr lang="et-EE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1646" marR="61646" marT="0" marB="0"/>
                </a:tc>
                <a:extLst>
                  <a:ext uri="{0D108BD9-81ED-4DB2-BD59-A6C34878D82A}">
                    <a16:rowId xmlns:a16="http://schemas.microsoft.com/office/drawing/2014/main" val="3194766310"/>
                  </a:ext>
                </a:extLst>
              </a:tr>
              <a:tr h="4037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PM7</a:t>
                      </a:r>
                      <a:endParaRPr lang="et-EE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1646" marR="61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788670" algn="l"/>
                        </a:tabLst>
                      </a:pPr>
                      <a:r>
                        <a:rPr lang="et-EE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Investeeringud majandustegevuse mitmekesistamiseks maapiirkonnas mittepõllumajandusliku tegevuse suunas</a:t>
                      </a:r>
                      <a:endParaRPr lang="et-EE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1646" marR="61646" marT="0" marB="0"/>
                </a:tc>
                <a:extLst>
                  <a:ext uri="{0D108BD9-81ED-4DB2-BD59-A6C34878D82A}">
                    <a16:rowId xmlns:a16="http://schemas.microsoft.com/office/drawing/2014/main" val="1819137240"/>
                  </a:ext>
                </a:extLst>
              </a:tr>
              <a:tr h="2549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PM8</a:t>
                      </a:r>
                      <a:endParaRPr lang="et-EE" sz="120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1646" marR="61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788670" algn="l"/>
                        </a:tabLst>
                      </a:pPr>
                      <a:r>
                        <a:rPr lang="et-EE" sz="12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Investeeringud põllumajandusettevõtte tulemuslikkuse parandamiseks</a:t>
                      </a:r>
                      <a:endParaRPr lang="et-EE" sz="120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1646" marR="61646" marT="0" marB="0"/>
                </a:tc>
                <a:extLst>
                  <a:ext uri="{0D108BD9-81ED-4DB2-BD59-A6C34878D82A}">
                    <a16:rowId xmlns:a16="http://schemas.microsoft.com/office/drawing/2014/main" val="314145706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PM11</a:t>
                      </a:r>
                      <a:endParaRPr lang="et-EE" sz="120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1646" marR="61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788670" algn="l"/>
                        </a:tabLst>
                      </a:pPr>
                      <a:r>
                        <a:rPr lang="et-EE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Bioenergia tootmine ja selle osakaalu suurendamine põllumajanduses</a:t>
                      </a:r>
                      <a:endParaRPr lang="et-EE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1646" marR="61646" marT="0" marB="0"/>
                </a:tc>
                <a:extLst>
                  <a:ext uri="{0D108BD9-81ED-4DB2-BD59-A6C34878D82A}">
                    <a16:rowId xmlns:a16="http://schemas.microsoft.com/office/drawing/2014/main" val="2697573849"/>
                  </a:ext>
                </a:extLst>
              </a:tr>
              <a:tr h="34167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PM18</a:t>
                      </a:r>
                      <a:endParaRPr lang="et-EE" sz="120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1646" marR="6164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788670" algn="l"/>
                        </a:tabLst>
                      </a:pPr>
                      <a:r>
                        <a:rPr lang="et-EE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Investeeringud kasvuhoonete ja köögiviljade laohoonete energiasäästu ja taastuvenergia kasutuselevõtuks</a:t>
                      </a:r>
                      <a:endParaRPr lang="et-EE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1646" marR="61646" marT="0" marB="0"/>
                </a:tc>
                <a:extLst>
                  <a:ext uri="{0D108BD9-81ED-4DB2-BD59-A6C34878D82A}">
                    <a16:rowId xmlns:a16="http://schemas.microsoft.com/office/drawing/2014/main" val="3203046152"/>
                  </a:ext>
                </a:extLst>
              </a:tr>
            </a:tbl>
          </a:graphicData>
        </a:graphic>
      </p:graphicFrame>
      <p:graphicFrame>
        <p:nvGraphicFramePr>
          <p:cNvPr id="11" name="Tabel 10">
            <a:extLst>
              <a:ext uri="{FF2B5EF4-FFF2-40B4-BE49-F238E27FC236}">
                <a16:creationId xmlns:a16="http://schemas.microsoft.com/office/drawing/2014/main" id="{86BD7211-92F6-4AAB-8618-99D6D4D3E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949564"/>
              </p:ext>
            </p:extLst>
          </p:nvPr>
        </p:nvGraphicFramePr>
        <p:xfrm>
          <a:off x="6174111" y="4874884"/>
          <a:ext cx="5256468" cy="7828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2547">
                  <a:extLst>
                    <a:ext uri="{9D8B030D-6E8A-4147-A177-3AD203B41FA5}">
                      <a16:colId xmlns:a16="http://schemas.microsoft.com/office/drawing/2014/main" val="392054129"/>
                    </a:ext>
                  </a:extLst>
                </a:gridCol>
                <a:gridCol w="4673921">
                  <a:extLst>
                    <a:ext uri="{9D8B030D-6E8A-4147-A177-3AD203B41FA5}">
                      <a16:colId xmlns:a16="http://schemas.microsoft.com/office/drawing/2014/main" val="2715468319"/>
                    </a:ext>
                  </a:extLst>
                </a:gridCol>
              </a:tblGrid>
              <a:tr h="388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NR</a:t>
                      </a:r>
                      <a:endParaRPr lang="et-EE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t-EE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METSAMAJANDUSE MEETMED</a:t>
                      </a:r>
                      <a:endParaRPr lang="et-EE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5369287"/>
                  </a:ext>
                </a:extLst>
              </a:tr>
              <a:tr h="5542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t-EE" sz="120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MM4</a:t>
                      </a:r>
                      <a:endParaRPr lang="et-EE" sz="120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788670" algn="l"/>
                        </a:tabLst>
                      </a:pPr>
                      <a:r>
                        <a:rPr lang="et-EE" sz="1200" dirty="0">
                          <a:effectLst/>
                          <a:latin typeface="Roboto Condensed Light" panose="02000000000000000000" pitchFamily="2" charset="0"/>
                          <a:ea typeface="Roboto Condensed Light" panose="02000000000000000000" pitchFamily="2" charset="0"/>
                        </a:rPr>
                        <a:t>Fossiilsete kütuste ja mittetaastuvate loodusvarade kasutamisega seotud keskkonnamõjude vähendamine Eesti puidutootmise ja -kasutamise suurendamise läbi</a:t>
                      </a:r>
                      <a:endParaRPr lang="et-EE" sz="1200" dirty="0">
                        <a:effectLst/>
                        <a:latin typeface="Roboto Condensed Light" panose="02000000000000000000" pitchFamily="2" charset="0"/>
                        <a:ea typeface="Roboto Condensed Light" panose="02000000000000000000" pitchFamily="2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1142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70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682</Words>
  <Application>Microsoft Office PowerPoint</Application>
  <PresentationFormat>Kohandatud</PresentationFormat>
  <Paragraphs>240</Paragraphs>
  <Slides>10</Slides>
  <Notes>10</Notes>
  <HiddenSlides>0</HiddenSlides>
  <MMClips>0</MMClips>
  <ScaleCrop>false</ScaleCrop>
  <HeadingPairs>
    <vt:vector size="6" baseType="variant">
      <vt:variant>
        <vt:lpstr>Kasutatud fondid</vt:lpstr>
      </vt:variant>
      <vt:variant>
        <vt:i4>9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10</vt:i4>
      </vt:variant>
    </vt:vector>
  </HeadingPairs>
  <TitlesOfParts>
    <vt:vector size="20" baseType="lpstr">
      <vt:lpstr>Microsoft YaHei</vt:lpstr>
      <vt:lpstr>Arial</vt:lpstr>
      <vt:lpstr>Arial Unicode MS</vt:lpstr>
      <vt:lpstr>Calibri</vt:lpstr>
      <vt:lpstr>Calibri Light</vt:lpstr>
      <vt:lpstr>Helvetica</vt:lpstr>
      <vt:lpstr>Roboto Condensed</vt:lpstr>
      <vt:lpstr>Roboto Condensed Light</vt:lpstr>
      <vt:lpstr>Times New Roman</vt:lpstr>
      <vt:lpstr>Office Theme</vt:lpstr>
      <vt:lpstr> Taastuvenergia areng</vt:lpstr>
      <vt:lpstr>Taastuvenergia eesmärgid</vt:lpstr>
      <vt:lpstr>Taastuvenergia eesmärgid</vt:lpstr>
      <vt:lpstr>Taastuvenergia trajektoor</vt:lpstr>
      <vt:lpstr>Taastuvenergia juurdekasv</vt:lpstr>
      <vt:lpstr>Taastuvelektrienergia allikad ja nende panus</vt:lpstr>
      <vt:lpstr>Taastuvenergia kogus transpordis</vt:lpstr>
      <vt:lpstr>Taastuvenergia kogus soojusmajanduses</vt:lpstr>
      <vt:lpstr>Taastuvenergiaga seonduvad meetmed  (olemasolevad ja võimalikud planeeritavad) </vt:lpstr>
      <vt:lpstr>Tänan kuulamast!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2018-10-25T07:05:56Z</cp:lastPrinted>
  <dcterms:created xsi:type="dcterms:W3CDTF">2014-05-22T10:54:41Z</dcterms:created>
  <dcterms:modified xsi:type="dcterms:W3CDTF">2019-12-02T07:20:47Z</dcterms:modified>
</cp:coreProperties>
</file>