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5"/>
  </p:notesMasterIdLst>
  <p:sldIdLst>
    <p:sldId id="465" r:id="rId3"/>
    <p:sldId id="469" r:id="rId4"/>
    <p:sldId id="468" r:id="rId5"/>
    <p:sldId id="476" r:id="rId6"/>
    <p:sldId id="478" r:id="rId7"/>
    <p:sldId id="479" r:id="rId8"/>
    <p:sldId id="480" r:id="rId9"/>
    <p:sldId id="471" r:id="rId10"/>
    <p:sldId id="470" r:id="rId11"/>
    <p:sldId id="475" r:id="rId12"/>
    <p:sldId id="482" r:id="rId13"/>
    <p:sldId id="466" r:id="rId14"/>
  </p:sldIdLst>
  <p:sldSz cx="8999538" cy="6840538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1939" autoAdjust="0"/>
  </p:normalViewPr>
  <p:slideViewPr>
    <p:cSldViewPr>
      <p:cViewPr varScale="1">
        <p:scale>
          <a:sx n="95" d="100"/>
          <a:sy n="95" d="100"/>
        </p:scale>
        <p:origin x="209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User\Documents\Cris-Tiina\Governance\Kliima%20joon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KHG </a:t>
            </a:r>
            <a:r>
              <a:rPr lang="en-US" sz="2400" b="1" dirty="0" err="1"/>
              <a:t>heitkoguste</a:t>
            </a:r>
            <a:r>
              <a:rPr lang="en-US" sz="2400" b="1" baseline="0" dirty="0"/>
              <a:t> </a:t>
            </a:r>
            <a:r>
              <a:rPr lang="en-US" sz="2400" b="1" baseline="0" dirty="0" err="1"/>
              <a:t>vähendamise</a:t>
            </a:r>
            <a:r>
              <a:rPr lang="en-US" sz="2400" b="1" baseline="0" dirty="0"/>
              <a:t> </a:t>
            </a:r>
            <a:r>
              <a:rPr lang="en-US" sz="2400" b="1" baseline="0" dirty="0" err="1"/>
              <a:t>eesmärk</a:t>
            </a:r>
            <a:r>
              <a:rPr lang="en-US" sz="2400" b="1" baseline="0" dirty="0"/>
              <a:t> 2050. </a:t>
            </a:r>
            <a:r>
              <a:rPr lang="en-US" sz="2400" b="1" baseline="0" dirty="0" err="1"/>
              <a:t>aastaks</a:t>
            </a:r>
            <a:endParaRPr lang="en-US" sz="2400" b="1" dirty="0"/>
          </a:p>
        </c:rich>
      </c:tx>
      <c:layout>
        <c:manualLayout>
          <c:xMode val="edge"/>
          <c:yMode val="edge"/>
          <c:x val="9.474700378931601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6.0936930081862399E-2"/>
          <c:y val="0.10962805383929797"/>
          <c:w val="0.92512949718792969"/>
          <c:h val="0.80717550045379793"/>
        </c:manualLayout>
      </c:layout>
      <c:lineChart>
        <c:grouping val="standard"/>
        <c:varyColors val="0"/>
        <c:ser>
          <c:idx val="0"/>
          <c:order val="0"/>
          <c:tx>
            <c:strRef>
              <c:f>Total!$A$3</c:f>
              <c:strCache>
                <c:ptCount val="1"/>
                <c:pt idx="0">
                  <c:v>KHG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2"/>
            <c:marker>
              <c:symbol val="triangle"/>
              <c:size val="12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>
                  <a:glow>
                    <a:schemeClr val="accent1">
                      <a:alpha val="40000"/>
                    </a:schemeClr>
                  </a:glow>
                </a:effectLst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A398-418E-9C9C-B5D570D40A93}"/>
              </c:ext>
            </c:extLst>
          </c:dPt>
          <c:dLbls>
            <c:dLbl>
              <c:idx val="32"/>
              <c:layout>
                <c:manualLayout>
                  <c:x val="-1.1654018791129369E-2"/>
                  <c:y val="-4.30676725182001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-80%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98-418E-9C9C-B5D570D40A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Total!$B$2:$AH$2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 formatCode="0">
                  <c:v>2001</c:v>
                </c:pt>
                <c:pt idx="12" formatCode="0">
                  <c:v>2002</c:v>
                </c:pt>
                <c:pt idx="13" formatCode="0">
                  <c:v>2003</c:v>
                </c:pt>
                <c:pt idx="14" formatCode="0">
                  <c:v>2004</c:v>
                </c:pt>
                <c:pt idx="15" formatCode="0">
                  <c:v>2005</c:v>
                </c:pt>
                <c:pt idx="16" formatCode="0">
                  <c:v>2006</c:v>
                </c:pt>
                <c:pt idx="17" formatCode="0">
                  <c:v>2007</c:v>
                </c:pt>
                <c:pt idx="18" formatCode="0">
                  <c:v>2008</c:v>
                </c:pt>
                <c:pt idx="19" formatCode="0">
                  <c:v>2009</c:v>
                </c:pt>
                <c:pt idx="20" formatCode="0">
                  <c:v>2010</c:v>
                </c:pt>
                <c:pt idx="21" formatCode="0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 formatCode="0">
                  <c:v>2014</c:v>
                </c:pt>
                <c:pt idx="25" formatCode="0">
                  <c:v>2015</c:v>
                </c:pt>
                <c:pt idx="26" formatCode="0">
                  <c:v>2016</c:v>
                </c:pt>
                <c:pt idx="27" formatCode="0">
                  <c:v>2017</c:v>
                </c:pt>
                <c:pt idx="28" formatCode="0">
                  <c:v>2018</c:v>
                </c:pt>
                <c:pt idx="29" formatCode="0">
                  <c:v>2019</c:v>
                </c:pt>
                <c:pt idx="30" formatCode="0">
                  <c:v>2020</c:v>
                </c:pt>
                <c:pt idx="31" formatCode="0">
                  <c:v>2030</c:v>
                </c:pt>
                <c:pt idx="32" formatCode="0">
                  <c:v>2050</c:v>
                </c:pt>
              </c:numCache>
            </c:numRef>
          </c:cat>
          <c:val>
            <c:numRef>
              <c:f>Total!$B$3:$AH$3</c:f>
              <c:numCache>
                <c:formatCode>General</c:formatCode>
                <c:ptCount val="33"/>
                <c:pt idx="0">
                  <c:v>40397.60706593642</c:v>
                </c:pt>
                <c:pt idx="1">
                  <c:v>37236.343436434436</c:v>
                </c:pt>
                <c:pt idx="2">
                  <c:v>27246.245803965936</c:v>
                </c:pt>
                <c:pt idx="3">
                  <c:v>21302.998733655433</c:v>
                </c:pt>
                <c:pt idx="4">
                  <c:v>22009.920677504579</c:v>
                </c:pt>
                <c:pt idx="5">
                  <c:v>20207.594576661704</c:v>
                </c:pt>
                <c:pt idx="6">
                  <c:v>20909.731639651302</c:v>
                </c:pt>
                <c:pt idx="7">
                  <c:v>20534.294036696974</c:v>
                </c:pt>
                <c:pt idx="8">
                  <c:v>18943.425711031316</c:v>
                </c:pt>
                <c:pt idx="9">
                  <c:v>17586.904028133944</c:v>
                </c:pt>
                <c:pt idx="10">
                  <c:v>17305.060460506797</c:v>
                </c:pt>
                <c:pt idx="11">
                  <c:v>17705.283377683274</c:v>
                </c:pt>
                <c:pt idx="12">
                  <c:v>17162.931174555964</c:v>
                </c:pt>
                <c:pt idx="13">
                  <c:v>19052.926762180083</c:v>
                </c:pt>
                <c:pt idx="14">
                  <c:v>19317.590459357871</c:v>
                </c:pt>
                <c:pt idx="15">
                  <c:v>19145.011346725987</c:v>
                </c:pt>
                <c:pt idx="16">
                  <c:v>18438.809622427783</c:v>
                </c:pt>
                <c:pt idx="17">
                  <c:v>22165.598516454531</c:v>
                </c:pt>
                <c:pt idx="18">
                  <c:v>19984.007904718303</c:v>
                </c:pt>
                <c:pt idx="19">
                  <c:v>16662.038105471667</c:v>
                </c:pt>
                <c:pt idx="20">
                  <c:v>21131.08311695556</c:v>
                </c:pt>
                <c:pt idx="21">
                  <c:v>21156.854267921357</c:v>
                </c:pt>
                <c:pt idx="22">
                  <c:v>20080.572818717261</c:v>
                </c:pt>
                <c:pt idx="23">
                  <c:v>21846.648762125773</c:v>
                </c:pt>
                <c:pt idx="24">
                  <c:v>21066.249902192154</c:v>
                </c:pt>
                <c:pt idx="25">
                  <c:v>18048.937538833547</c:v>
                </c:pt>
                <c:pt idx="26">
                  <c:v>19627.042168365904</c:v>
                </c:pt>
                <c:pt idx="32">
                  <c:v>8079.5214131872817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98-418E-9C9C-B5D570D40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-593722896"/>
        <c:axId val="-593718544"/>
      </c:lineChart>
      <c:catAx>
        <c:axId val="-593722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593718544"/>
        <c:crosses val="autoZero"/>
        <c:auto val="1"/>
        <c:lblAlgn val="ctr"/>
        <c:lblOffset val="100"/>
        <c:noMultiLvlLbl val="0"/>
      </c:catAx>
      <c:valAx>
        <c:axId val="-5937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kt CO2 ekvivalenti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-5937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63272222232697E-2"/>
          <c:y val="2.414314091203169E-2"/>
          <c:w val="0.89075293326146787"/>
          <c:h val="0.77576061844088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Leht1!$A$4</c:f>
              <c:strCache>
                <c:ptCount val="1"/>
                <c:pt idx="0">
                  <c:v>Energeetika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F193745-F4C1-44DB-8EE6-B8BA5326D033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279-4151-9A22-24C42AA4B2A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20BF39B-A1A2-473F-86BC-2861B626ED7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775-4DD5-AAB8-5BE888542FA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9F9EB15-3738-4752-A331-31E31817A95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75-4DD5-AAB8-5BE888542FA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A307986-D37D-4D7A-B6D3-94F05EFA7D8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75-4DD5-AAB8-5BE888542FA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6AE63A2-2697-4833-BD7F-79E11F88E36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75-4DD5-AAB8-5BE888542FA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833AD46-6ACC-4253-A4C3-A3EEDA088AF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75-4DD5-AAB8-5BE888542FA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3713462-AB29-4D91-B6D6-BD709DBDA2C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75-4DD5-AAB8-5BE888542FA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7AB2F03-0782-40CA-AFA8-05AFED4C3D3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775-4DD5-AAB8-5BE888542FA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2C97D0E-8508-4AE9-998D-6DEEFDF90A8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775-4DD5-AAB8-5BE888542FA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3E2608F2-955E-4E42-A93C-D11C192C2DB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775-4DD5-AAB8-5BE888542FA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3020688-EC4B-415D-B231-E842398F037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775-4DD5-AAB8-5BE888542FA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1D9C3B85-96EA-4B5F-842C-0EEC47DD353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775-4DD5-AAB8-5BE888542FA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37220551-2508-4A95-B534-F70308B6B86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775-4DD5-AAB8-5BE888542FA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53697D3-8226-4C3A-A392-5840FD20A49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775-4DD5-AAB8-5BE888542FA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3AA4E1EC-2CB3-4D38-9D9E-30D5E4041D4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775-4DD5-AAB8-5BE888542FA6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D941EFC4-21B3-4464-A7D6-5712A9A4593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775-4DD5-AAB8-5BE888542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Leht1!$B$4:$Q$4</c:f>
              <c:numCache>
                <c:formatCode>#,##0</c:formatCode>
                <c:ptCount val="16"/>
                <c:pt idx="0">
                  <c:v>13545.848447691549</c:v>
                </c:pt>
                <c:pt idx="1">
                  <c:v>15147.848060406392</c:v>
                </c:pt>
                <c:pt idx="2">
                  <c:v>16029.776538554786</c:v>
                </c:pt>
                <c:pt idx="3">
                  <c:v>15708.50965493301</c:v>
                </c:pt>
                <c:pt idx="4">
                  <c:v>15387.242771311236</c:v>
                </c:pt>
                <c:pt idx="5">
                  <c:v>15065.975887689461</c:v>
                </c:pt>
                <c:pt idx="6">
                  <c:v>14735.016518289418</c:v>
                </c:pt>
                <c:pt idx="7">
                  <c:v>14404.057148889393</c:v>
                </c:pt>
                <c:pt idx="8">
                  <c:v>14073.097779489362</c:v>
                </c:pt>
                <c:pt idx="9">
                  <c:v>13742.138410089354</c:v>
                </c:pt>
                <c:pt idx="10">
                  <c:v>13411.179040689312</c:v>
                </c:pt>
                <c:pt idx="11">
                  <c:v>12721.612546327062</c:v>
                </c:pt>
                <c:pt idx="12">
                  <c:v>12032.046051964842</c:v>
                </c:pt>
                <c:pt idx="13">
                  <c:v>11342.47955760261</c:v>
                </c:pt>
                <c:pt idx="14">
                  <c:v>10652.913063240365</c:v>
                </c:pt>
                <c:pt idx="15">
                  <c:v>9963.3465688780962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Leht1!$B$5:$Q$5</c15:f>
                <c15:dlblRangeCache>
                  <c:ptCount val="16"/>
                  <c:pt idx="0">
                    <c:v>75%</c:v>
                  </c:pt>
                  <c:pt idx="1">
                    <c:v>77%</c:v>
                  </c:pt>
                  <c:pt idx="2">
                    <c:v>77%</c:v>
                  </c:pt>
                  <c:pt idx="3">
                    <c:v>77%</c:v>
                  </c:pt>
                  <c:pt idx="4">
                    <c:v>77%</c:v>
                  </c:pt>
                  <c:pt idx="5">
                    <c:v>77%</c:v>
                  </c:pt>
                  <c:pt idx="6">
                    <c:v>76%</c:v>
                  </c:pt>
                  <c:pt idx="7">
                    <c:v>75%</c:v>
                  </c:pt>
                  <c:pt idx="8">
                    <c:v>75%</c:v>
                  </c:pt>
                  <c:pt idx="9">
                    <c:v>74%</c:v>
                  </c:pt>
                  <c:pt idx="10">
                    <c:v>74%</c:v>
                  </c:pt>
                  <c:pt idx="11">
                    <c:v>73%</c:v>
                  </c:pt>
                  <c:pt idx="12">
                    <c:v>71%</c:v>
                  </c:pt>
                  <c:pt idx="13">
                    <c:v>70%</c:v>
                  </c:pt>
                  <c:pt idx="14">
                    <c:v>69%</c:v>
                  </c:pt>
                  <c:pt idx="15">
                    <c:v>67%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279-4151-9A22-24C42AA4B2A2}"/>
            </c:ext>
          </c:extLst>
        </c:ser>
        <c:ser>
          <c:idx val="1"/>
          <c:order val="1"/>
          <c:tx>
            <c:strRef>
              <c:f>Leht1!$A$6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E15FD3A-D61A-48F6-B944-8E067F21D66F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279-4151-9A22-24C42AA4B2A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2B655BE-72AB-4000-B28F-EA888370045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775-4DD5-AAB8-5BE888542FA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1F81567-FBD7-41AD-8A32-1E35C3014CF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775-4DD5-AAB8-5BE888542FA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3DAEFE7-2F88-43B7-A92C-DBEE9665CDD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775-4DD5-AAB8-5BE888542FA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5146896-5EE3-43E6-B129-9D512FBE380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775-4DD5-AAB8-5BE888542FA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E07829F-1AB3-4356-B92E-50C602B070C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775-4DD5-AAB8-5BE888542FA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494A749-CA20-4DA1-94A8-F6C93B93161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775-4DD5-AAB8-5BE888542FA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AA36FC6-BE83-42FF-A07D-D9C6862AC4A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775-4DD5-AAB8-5BE888542FA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0699553-2844-42B3-ABA0-C36986AB5CB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775-4DD5-AAB8-5BE888542FA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51E1316-9620-493B-8C0C-A28BCD3EE44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775-4DD5-AAB8-5BE888542FA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ACFCDA85-002D-465D-A7CE-975A2650621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775-4DD5-AAB8-5BE888542FA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C60356B-AACA-4558-BBC8-87D5E8837DB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775-4DD5-AAB8-5BE888542FA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93EC7E1E-745B-4A09-A446-55913253780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775-4DD5-AAB8-5BE888542FA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36CE68CA-1F61-47AC-8EFC-B6EE64661E0B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775-4DD5-AAB8-5BE888542FA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05B6E26F-F2FB-41F6-B922-AE837526B05D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775-4DD5-AAB8-5BE888542FA6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1CA5DC8C-BE98-4930-A0C1-C41D65DD660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775-4DD5-AAB8-5BE888542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Leht1!$B$6:$Q$6</c:f>
              <c:numCache>
                <c:formatCode>#,##0</c:formatCode>
                <c:ptCount val="16"/>
                <c:pt idx="0">
                  <c:v>2323.8162734257508</c:v>
                </c:pt>
                <c:pt idx="1">
                  <c:v>2376.9086224074085</c:v>
                </c:pt>
                <c:pt idx="2">
                  <c:v>2443.1509210112117</c:v>
                </c:pt>
                <c:pt idx="3">
                  <c:v>2355.7560498547887</c:v>
                </c:pt>
                <c:pt idx="4">
                  <c:v>2268.3611786983652</c:v>
                </c:pt>
                <c:pt idx="5">
                  <c:v>2180.9663075419398</c:v>
                </c:pt>
                <c:pt idx="6">
                  <c:v>2217.5434115374833</c:v>
                </c:pt>
                <c:pt idx="7">
                  <c:v>2254.7458826210081</c:v>
                </c:pt>
                <c:pt idx="8">
                  <c:v>2279.6806974717383</c:v>
                </c:pt>
                <c:pt idx="9">
                  <c:v>2303.914350849745</c:v>
                </c:pt>
                <c:pt idx="10">
                  <c:v>2327.1826357119885</c:v>
                </c:pt>
                <c:pt idx="11">
                  <c:v>2343.8195092489395</c:v>
                </c:pt>
                <c:pt idx="12">
                  <c:v>2359.0077225236582</c:v>
                </c:pt>
                <c:pt idx="13">
                  <c:v>2372.6746175733892</c:v>
                </c:pt>
                <c:pt idx="14">
                  <c:v>2384.8837704687348</c:v>
                </c:pt>
                <c:pt idx="15">
                  <c:v>2395.0483143407037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Leht1!$B$7:$Q$7</c15:f>
                <c15:dlblRangeCache>
                  <c:ptCount val="16"/>
                  <c:pt idx="0">
                    <c:v>13%</c:v>
                  </c:pt>
                  <c:pt idx="1">
                    <c:v>12%</c:v>
                  </c:pt>
                  <c:pt idx="2">
                    <c:v>12%</c:v>
                  </c:pt>
                  <c:pt idx="3">
                    <c:v>12%</c:v>
                  </c:pt>
                  <c:pt idx="4">
                    <c:v>11%</c:v>
                  </c:pt>
                  <c:pt idx="5">
                    <c:v>11%</c:v>
                  </c:pt>
                  <c:pt idx="6">
                    <c:v>11%</c:v>
                  </c:pt>
                  <c:pt idx="7">
                    <c:v>12%</c:v>
                  </c:pt>
                  <c:pt idx="8">
                    <c:v>12%</c:v>
                  </c:pt>
                  <c:pt idx="9">
                    <c:v>12%</c:v>
                  </c:pt>
                  <c:pt idx="10">
                    <c:v>13%</c:v>
                  </c:pt>
                  <c:pt idx="11">
                    <c:v>13%</c:v>
                  </c:pt>
                  <c:pt idx="12">
                    <c:v>14%</c:v>
                  </c:pt>
                  <c:pt idx="13">
                    <c:v>15%</c:v>
                  </c:pt>
                  <c:pt idx="14">
                    <c:v>15%</c:v>
                  </c:pt>
                  <c:pt idx="15">
                    <c:v>16%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9279-4151-9A22-24C42AA4B2A2}"/>
            </c:ext>
          </c:extLst>
        </c:ser>
        <c:ser>
          <c:idx val="2"/>
          <c:order val="2"/>
          <c:tx>
            <c:strRef>
              <c:f>Leht1!$A$8</c:f>
              <c:strCache>
                <c:ptCount val="1"/>
                <c:pt idx="0">
                  <c:v>Tööstuslikud protsessid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Leht1!$B$8:$Q$8</c:f>
              <c:numCache>
                <c:formatCode>#,##0</c:formatCode>
                <c:ptCount val="16"/>
                <c:pt idx="0">
                  <c:v>513.23985557295794</c:v>
                </c:pt>
                <c:pt idx="1">
                  <c:v>500.14741921716427</c:v>
                </c:pt>
                <c:pt idx="2">
                  <c:v>639.53000629278301</c:v>
                </c:pt>
                <c:pt idx="3">
                  <c:v>644.90226120485204</c:v>
                </c:pt>
                <c:pt idx="4">
                  <c:v>661.76480555590661</c:v>
                </c:pt>
                <c:pt idx="5">
                  <c:v>680.59204816802298</c:v>
                </c:pt>
                <c:pt idx="6">
                  <c:v>688.95476564305829</c:v>
                </c:pt>
                <c:pt idx="7">
                  <c:v>697.72563476799644</c:v>
                </c:pt>
                <c:pt idx="8">
                  <c:v>706.03318011715282</c:v>
                </c:pt>
                <c:pt idx="9">
                  <c:v>714.25581138238874</c:v>
                </c:pt>
                <c:pt idx="10">
                  <c:v>719.11511676109785</c:v>
                </c:pt>
                <c:pt idx="11">
                  <c:v>709.30592233852894</c:v>
                </c:pt>
                <c:pt idx="12">
                  <c:v>694.89677170962955</c:v>
                </c:pt>
                <c:pt idx="13">
                  <c:v>685.612739784008</c:v>
                </c:pt>
                <c:pt idx="14">
                  <c:v>676.55167673796836</c:v>
                </c:pt>
                <c:pt idx="15">
                  <c:v>666.87872506306007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279-4151-9A22-24C42AA4B2A2}"/>
            </c:ext>
          </c:extLst>
        </c:ser>
        <c:ser>
          <c:idx val="3"/>
          <c:order val="3"/>
          <c:tx>
            <c:strRef>
              <c:f>Leht1!$A$10</c:f>
              <c:strCache>
                <c:ptCount val="1"/>
                <c:pt idx="0">
                  <c:v>Põllumajandus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E72C6CD-B1F2-4920-AA30-5DA5CD2DE27F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9279-4151-9A22-24C42AA4B2A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BB1C63F-AFCE-4279-A736-C21FF9D193A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2775-4DD5-AAB8-5BE888542FA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C7452E6-5A3A-4FD5-8DAB-C66936F567D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775-4DD5-AAB8-5BE888542FA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7914097-A7B1-4AD0-BE1B-D31FF0FFF7B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2775-4DD5-AAB8-5BE888542FA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CF23187-C10E-4E87-8777-66DA08DC0D7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2775-4DD5-AAB8-5BE888542FA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5E5D19F-0F0A-4E4E-AFE0-D102147995F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2775-4DD5-AAB8-5BE888542FA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BA8A1EF-F5E0-4037-A3A9-F080FE649CB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2775-4DD5-AAB8-5BE888542FA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C68A580-35BD-45B2-BEF0-5225BC1C9D8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2775-4DD5-AAB8-5BE888542FA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3706AA31-0ACE-4E65-A82E-7E6FC97D8AE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2775-4DD5-AAB8-5BE888542FA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94239E8-6B50-4513-A4E4-78F24DB9947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2775-4DD5-AAB8-5BE888542FA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9051864D-4674-4D39-B103-43F5CAA9ED6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2775-4DD5-AAB8-5BE888542FA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9531E662-B94D-48BF-BFAB-15CDEE17F7A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2775-4DD5-AAB8-5BE888542FA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2A07BF5C-AE22-44DC-9C48-FE402D27768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2775-4DD5-AAB8-5BE888542FA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8A85BA31-24BD-421B-9709-D2C5C14AD5DD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2775-4DD5-AAB8-5BE888542FA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BE7B71BB-9AB2-453A-949D-2D27565EA9C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2775-4DD5-AAB8-5BE888542FA6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24A18690-1FE0-4E66-B4C1-E81111A2CEE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2775-4DD5-AAB8-5BE888542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Leht1!$B$10:$Q$10</c:f>
              <c:numCache>
                <c:formatCode>#,##0</c:formatCode>
                <c:ptCount val="16"/>
                <c:pt idx="0">
                  <c:v>1384.2693561127103</c:v>
                </c:pt>
                <c:pt idx="1">
                  <c:v>1336.1119747941198</c:v>
                </c:pt>
                <c:pt idx="2">
                  <c:v>1379.3052020216178</c:v>
                </c:pt>
                <c:pt idx="3">
                  <c:v>1399.2900336748826</c:v>
                </c:pt>
                <c:pt idx="4">
                  <c:v>1419.2682783835012</c:v>
                </c:pt>
                <c:pt idx="5">
                  <c:v>1439.2465230921198</c:v>
                </c:pt>
                <c:pt idx="6">
                  <c:v>1454.5982693703554</c:v>
                </c:pt>
                <c:pt idx="7">
                  <c:v>1469.950015648591</c:v>
                </c:pt>
                <c:pt idx="8">
                  <c:v>1485.3017619268262</c:v>
                </c:pt>
                <c:pt idx="9">
                  <c:v>1500.6535082050621</c:v>
                </c:pt>
                <c:pt idx="10">
                  <c:v>1516.0052544832974</c:v>
                </c:pt>
                <c:pt idx="11">
                  <c:v>1527.2327101479898</c:v>
                </c:pt>
                <c:pt idx="12">
                  <c:v>1538.4601658126821</c:v>
                </c:pt>
                <c:pt idx="13">
                  <c:v>1549.6876214773745</c:v>
                </c:pt>
                <c:pt idx="14">
                  <c:v>1560.9150771420673</c:v>
                </c:pt>
                <c:pt idx="15">
                  <c:v>1572.1425328067592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Leht1!$B$11:$Q$11</c15:f>
                <c15:dlblRangeCache>
                  <c:ptCount val="16"/>
                  <c:pt idx="0">
                    <c:v>8%</c:v>
                  </c:pt>
                  <c:pt idx="1">
                    <c:v>7%</c:v>
                  </c:pt>
                  <c:pt idx="2">
                    <c:v>7%</c:v>
                  </c:pt>
                  <c:pt idx="3">
                    <c:v>7%</c:v>
                  </c:pt>
                  <c:pt idx="4">
                    <c:v>7%</c:v>
                  </c:pt>
                  <c:pt idx="5">
                    <c:v>7%</c:v>
                  </c:pt>
                  <c:pt idx="6">
                    <c:v>8%</c:v>
                  </c:pt>
                  <c:pt idx="7">
                    <c:v>8%</c:v>
                  </c:pt>
                  <c:pt idx="8">
                    <c:v>8%</c:v>
                  </c:pt>
                  <c:pt idx="9">
                    <c:v>8%</c:v>
                  </c:pt>
                  <c:pt idx="10">
                    <c:v>8%</c:v>
                  </c:pt>
                  <c:pt idx="11">
                    <c:v>9%</c:v>
                  </c:pt>
                  <c:pt idx="12">
                    <c:v>9%</c:v>
                  </c:pt>
                  <c:pt idx="13">
                    <c:v>10%</c:v>
                  </c:pt>
                  <c:pt idx="14">
                    <c:v>10%</c:v>
                  </c:pt>
                  <c:pt idx="15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3-9279-4151-9A22-24C42AA4B2A2}"/>
            </c:ext>
          </c:extLst>
        </c:ser>
        <c:ser>
          <c:idx val="4"/>
          <c:order val="4"/>
          <c:tx>
            <c:strRef>
              <c:f>Leht1!$A$12</c:f>
              <c:strCache>
                <c:ptCount val="1"/>
                <c:pt idx="0">
                  <c:v>Maakasutus ja metsandus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Leht1!$B$12:$Q$12</c:f>
              <c:numCache>
                <c:formatCode>#,##0</c:formatCode>
                <c:ptCount val="16"/>
                <c:pt idx="0">
                  <c:v>-2255.7389546794193</c:v>
                </c:pt>
                <c:pt idx="1">
                  <c:v>-2724.4435388001398</c:v>
                </c:pt>
                <c:pt idx="2">
                  <c:v>-1268.6438449172551</c:v>
                </c:pt>
                <c:pt idx="3">
                  <c:v>-1514.6479678030469</c:v>
                </c:pt>
                <c:pt idx="4">
                  <c:v>-1457.4739440410606</c:v>
                </c:pt>
                <c:pt idx="5">
                  <c:v>-1402.5603610104968</c:v>
                </c:pt>
                <c:pt idx="6">
                  <c:v>-1066.8416281358041</c:v>
                </c:pt>
                <c:pt idx="7">
                  <c:v>-810.28267270507581</c:v>
                </c:pt>
                <c:pt idx="8">
                  <c:v>-554.48975835512454</c:v>
                </c:pt>
                <c:pt idx="9">
                  <c:v>-299.30770121189062</c:v>
                </c:pt>
                <c:pt idx="10">
                  <c:v>-70.937510872349094</c:v>
                </c:pt>
                <c:pt idx="11">
                  <c:v>-58.948437763710956</c:v>
                </c:pt>
                <c:pt idx="12">
                  <c:v>-96.722899187892367</c:v>
                </c:pt>
                <c:pt idx="13">
                  <c:v>-134.08754944022317</c:v>
                </c:pt>
                <c:pt idx="14">
                  <c:v>-171.21973472516206</c:v>
                </c:pt>
                <c:pt idx="15">
                  <c:v>-208.24363355700095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9279-4151-9A22-24C42AA4B2A2}"/>
            </c:ext>
          </c:extLst>
        </c:ser>
        <c:ser>
          <c:idx val="5"/>
          <c:order val="5"/>
          <c:tx>
            <c:strRef>
              <c:f>Leht1!$A$13</c:f>
              <c:strCache>
                <c:ptCount val="1"/>
                <c:pt idx="0">
                  <c:v>Jäätmekäitlus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Leht1!$B$2:$Q$2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Leht1!$B$13:$Q$13</c:f>
              <c:numCache>
                <c:formatCode>#,##0</c:formatCode>
                <c:ptCount val="16"/>
                <c:pt idx="0">
                  <c:v>322.55503216919612</c:v>
                </c:pt>
                <c:pt idx="1">
                  <c:v>306.23271737137253</c:v>
                </c:pt>
                <c:pt idx="2">
                  <c:v>328.69542569243526</c:v>
                </c:pt>
                <c:pt idx="3">
                  <c:v>325.12748661759031</c:v>
                </c:pt>
                <c:pt idx="4">
                  <c:v>308.03288570001018</c:v>
                </c:pt>
                <c:pt idx="5">
                  <c:v>293.22663193968117</c:v>
                </c:pt>
                <c:pt idx="6">
                  <c:v>281.68589106519426</c:v>
                </c:pt>
                <c:pt idx="7">
                  <c:v>271.20789079747328</c:v>
                </c:pt>
                <c:pt idx="8">
                  <c:v>262.29024409337592</c:v>
                </c:pt>
                <c:pt idx="9">
                  <c:v>254.53150876082367</c:v>
                </c:pt>
                <c:pt idx="10">
                  <c:v>247.68264796050897</c:v>
                </c:pt>
                <c:pt idx="11">
                  <c:v>239.86515353273302</c:v>
                </c:pt>
                <c:pt idx="12">
                  <c:v>232.80394111293063</c:v>
                </c:pt>
                <c:pt idx="13">
                  <c:v>226.38716086167457</c:v>
                </c:pt>
                <c:pt idx="14">
                  <c:v>220.55022222364073</c:v>
                </c:pt>
                <c:pt idx="15">
                  <c:v>215.21345757808379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9279-4151-9A22-24C42AA4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93724528"/>
        <c:axId val="-593723440"/>
      </c:barChart>
      <c:lineChart>
        <c:grouping val="standard"/>
        <c:varyColors val="0"/>
        <c:ser>
          <c:idx val="6"/>
          <c:order val="6"/>
          <c:tx>
            <c:strRef>
              <c:f>Leht1!$A$15</c:f>
              <c:strCache>
                <c:ptCount val="1"/>
                <c:pt idx="0">
                  <c:v>KPP 2050 eesmärk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04D31932-6B46-49C0-B47D-648081D1EEBB}" type="VALUE">
                      <a:rPr lang="en-US" b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6-9279-4151-9A22-24C42AA4B2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279-4151-9A22-24C42AA4B2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279-4151-9A22-24C42AA4B2A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279-4151-9A22-24C42AA4B2A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279-4151-9A22-24C42AA4B2A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279-4151-9A22-24C42AA4B2A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279-4151-9A22-24C42AA4B2A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279-4151-9A22-24C42AA4B2A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279-4151-9A22-24C42AA4B2A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279-4151-9A22-24C42AA4B2A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279-4151-9A22-24C42AA4B2A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279-4151-9A22-24C42AA4B2A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279-4151-9A22-24C42AA4B2A2}"/>
                </c:ext>
              </c:extLst>
            </c:dLbl>
            <c:dLbl>
              <c:idx val="15"/>
              <c:layout>
                <c:manualLayout>
                  <c:x val="-6.2663596554347152E-3"/>
                  <c:y val="8.21346668093857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C6F0580E-87E7-4381-847C-7702F80B19B3}" type="VALUE">
                      <a:rPr lang="en-US" b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383770892868148E-2"/>
                      <c:h val="5.8706794722299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3-9279-4151-9A22-24C42AA4B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Leht1!$B$15:$Q$15</c:f>
              <c:numCache>
                <c:formatCode>General</c:formatCode>
                <c:ptCount val="16"/>
                <c:pt idx="2" formatCode="#,##0">
                  <c:v>20820.458093572834</c:v>
                </c:pt>
                <c:pt idx="3" formatCode="#,##0">
                  <c:v>20206.77</c:v>
                </c:pt>
                <c:pt idx="4" formatCode="#,##0">
                  <c:v>19533.66</c:v>
                </c:pt>
                <c:pt idx="5" formatCode="#,##0">
                  <c:v>18860.55</c:v>
                </c:pt>
                <c:pt idx="6" formatCode="#,##0">
                  <c:v>18187.439999999999</c:v>
                </c:pt>
                <c:pt idx="7" formatCode="#,##0">
                  <c:v>17514.330000000002</c:v>
                </c:pt>
                <c:pt idx="8" formatCode="#,##0">
                  <c:v>16841.22</c:v>
                </c:pt>
                <c:pt idx="9" formatCode="#,##0">
                  <c:v>16168.11</c:v>
                </c:pt>
                <c:pt idx="10" formatCode="#,##0">
                  <c:v>15495</c:v>
                </c:pt>
                <c:pt idx="11" formatCode="#,##0">
                  <c:v>14821.89</c:v>
                </c:pt>
                <c:pt idx="12" formatCode="#,##0">
                  <c:v>14148.78</c:v>
                </c:pt>
                <c:pt idx="13" formatCode="#,##0">
                  <c:v>13475.67</c:v>
                </c:pt>
                <c:pt idx="14" formatCode="#,##0">
                  <c:v>12802.56</c:v>
                </c:pt>
                <c:pt idx="15" formatCode="#,##0">
                  <c:v>12129.45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9279-4151-9A22-24C42AA4B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93724528"/>
        <c:axId val="-593723440"/>
      </c:lineChart>
      <c:catAx>
        <c:axId val="-59372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-593723440"/>
        <c:crossesAt val="-4.9999999999999996E+69"/>
        <c:auto val="1"/>
        <c:lblAlgn val="ctr"/>
        <c:lblOffset val="100"/>
        <c:noMultiLvlLbl val="0"/>
      </c:catAx>
      <c:valAx>
        <c:axId val="-5937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</a:t>
                </a:r>
                <a:r>
                  <a:rPr lang="et-EE" baseline="0" dirty="0"/>
                  <a:t> tonni</a:t>
                </a:r>
                <a:r>
                  <a:rPr lang="en-US" dirty="0"/>
                  <a:t> CO</a:t>
                </a:r>
                <a:r>
                  <a:rPr lang="en-US" baseline="-25000" dirty="0"/>
                  <a:t>2</a:t>
                </a:r>
                <a:r>
                  <a:rPr lang="en-US" dirty="0"/>
                  <a:t>-ekv</a:t>
                </a:r>
              </a:p>
            </c:rich>
          </c:tx>
          <c:layout>
            <c:manualLayout>
              <c:xMode val="edge"/>
              <c:yMode val="edge"/>
              <c:x val="1.3201552944384159E-2"/>
              <c:y val="0.26573770151041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-59372452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6010498687665E-3"/>
          <c:y val="0.89071720393870246"/>
          <c:w val="0.99716797900262466"/>
          <c:h val="0.10158304534878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38949494528601E-2"/>
          <c:y val="2.498619382449533E-2"/>
          <c:w val="0.88730547284853201"/>
          <c:h val="0.77513240193352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Leht1!$A$37</c:f>
              <c:strCache>
                <c:ptCount val="1"/>
                <c:pt idx="0">
                  <c:v>Elektri- ja soojusetootmine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3AB852F-092A-40DC-8FEE-A899679A3EF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FE0-4CA6-9349-2270A8CBF23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2605F5E-7D2D-428D-86E4-83D4A026CA5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FE0-4CA6-9349-2270A8CBF23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0678611-D782-4B83-8166-633084C3EBBD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FE0-4CA6-9349-2270A8CBF23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4AAFEEF-61E4-47EB-A894-CBC7C10CCDE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FE0-4CA6-9349-2270A8CBF23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734A0A5-E6A5-458B-8E5B-87BD2EEE7C9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FE0-4CA6-9349-2270A8CBF23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44133B5-897A-4C33-96BD-8C3CA908E2F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FE0-4CA6-9349-2270A8CBF23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ED92E13-D375-4AA2-A466-BEAE47F045D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FE0-4CA6-9349-2270A8CBF23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9606A98-87DB-4F11-885A-0E5643D1D88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FE0-4CA6-9349-2270A8CBF23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F0CE149-730F-4405-AA5B-AB1A98513B5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FE0-4CA6-9349-2270A8CBF23C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A07CC8E-D59F-4907-8AC2-57A0ABDB375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FE0-4CA6-9349-2270A8CBF23C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8D7A96C-C57F-4AFE-896D-6712D114A3B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FE0-4CA6-9349-2270A8CBF23C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21299938-1BC6-4989-8607-0DE7297325E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FE0-4CA6-9349-2270A8CBF23C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389253A4-E88B-4DE3-B7C3-0D975BFE25B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FE0-4CA6-9349-2270A8CBF23C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9C485EA7-F08F-4FCC-9B99-0F4A39DBB3E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FE0-4CA6-9349-2270A8CBF23C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1B6CF4BC-DC40-49F7-8C6C-CA12B785912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FE0-4CA6-9349-2270A8CBF23C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28A0416-1EF3-452A-A356-58ADC20782A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FE0-4CA6-9349-2270A8CBF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Leht1!$B$37:$Q$37</c:f>
              <c:numCache>
                <c:formatCode>#,##0</c:formatCode>
                <c:ptCount val="16"/>
                <c:pt idx="0">
                  <c:v>10181.404373000001</c:v>
                </c:pt>
                <c:pt idx="1">
                  <c:v>11699.646608000006</c:v>
                </c:pt>
                <c:pt idx="2">
                  <c:v>12569.047519503323</c:v>
                </c:pt>
                <c:pt idx="3">
                  <c:v>12073.671487939197</c:v>
                </c:pt>
                <c:pt idx="4">
                  <c:v>11669.658870257517</c:v>
                </c:pt>
                <c:pt idx="5">
                  <c:v>11265.64625257584</c:v>
                </c:pt>
                <c:pt idx="6">
                  <c:v>10834.260844566259</c:v>
                </c:pt>
                <c:pt idx="7">
                  <c:v>10402.875436556678</c:v>
                </c:pt>
                <c:pt idx="8">
                  <c:v>9971.4900285470976</c:v>
                </c:pt>
                <c:pt idx="9">
                  <c:v>9540.1046205375187</c:v>
                </c:pt>
                <c:pt idx="10">
                  <c:v>9108.7192125279344</c:v>
                </c:pt>
                <c:pt idx="11">
                  <c:v>8185.2925016455538</c:v>
                </c:pt>
                <c:pt idx="12">
                  <c:v>7261.8657907631741</c:v>
                </c:pt>
                <c:pt idx="13">
                  <c:v>6338.4390798807945</c:v>
                </c:pt>
                <c:pt idx="14">
                  <c:v>5415.0123689984148</c:v>
                </c:pt>
                <c:pt idx="15">
                  <c:v>4491.5856581160351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Leht1!$B$38:$Q$38</c15:f>
                <c15:dlblRangeCache>
                  <c:ptCount val="16"/>
                  <c:pt idx="0">
                    <c:v>86%</c:v>
                  </c:pt>
                  <c:pt idx="1">
                    <c:v>87%</c:v>
                  </c:pt>
                  <c:pt idx="2">
                    <c:v>86%</c:v>
                  </c:pt>
                  <c:pt idx="3">
                    <c:v>85%</c:v>
                  </c:pt>
                  <c:pt idx="4">
                    <c:v>83%</c:v>
                  </c:pt>
                  <c:pt idx="5">
                    <c:v>82%</c:v>
                  </c:pt>
                  <c:pt idx="6">
                    <c:v>81%</c:v>
                  </c:pt>
                  <c:pt idx="7">
                    <c:v>79%</c:v>
                  </c:pt>
                  <c:pt idx="8">
                    <c:v>78%</c:v>
                  </c:pt>
                  <c:pt idx="9">
                    <c:v>76%</c:v>
                  </c:pt>
                  <c:pt idx="10">
                    <c:v>75%</c:v>
                  </c:pt>
                  <c:pt idx="11">
                    <c:v>71%</c:v>
                  </c:pt>
                  <c:pt idx="12">
                    <c:v>67%</c:v>
                  </c:pt>
                  <c:pt idx="13">
                    <c:v>63%</c:v>
                  </c:pt>
                  <c:pt idx="14">
                    <c:v>57%</c:v>
                  </c:pt>
                  <c:pt idx="15">
                    <c:v>51%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0E17-49F9-B8E1-F4110F5303E0}"/>
            </c:ext>
          </c:extLst>
        </c:ser>
        <c:ser>
          <c:idx val="1"/>
          <c:order val="1"/>
          <c:tx>
            <c:strRef>
              <c:f>Leht1!$A$39</c:f>
              <c:strCache>
                <c:ptCount val="1"/>
                <c:pt idx="0">
                  <c:v>Põlevkiviõli tootmine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5A3C615-0F07-4E4E-8E85-D189D027C10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FE0-4CA6-9349-2270A8CBF23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A26B4F4-76EF-4BBC-B568-4DF8E434B090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FE0-4CA6-9349-2270A8CBF23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FA6F1DA-ECAA-4D89-840A-1BC3EF2DBC4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FE0-4CA6-9349-2270A8CBF23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64EA5F7-AF78-4702-A176-A29A1574069B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FE0-4CA6-9349-2270A8CBF23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FD27343-8D0D-4092-9DDE-D7949981A4C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FE0-4CA6-9349-2270A8CBF23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9FAD69A-C791-4BE2-A4B9-BDD5E54D2AC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FE0-4CA6-9349-2270A8CBF23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50DB623-ABF7-472D-A815-FD03EE6E0E7D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FE0-4CA6-9349-2270A8CBF23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57B7588-7518-4209-ACEA-DB19681534C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FE0-4CA6-9349-2270A8CBF23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F82D26F-0A51-425E-AD1C-1A354FE291B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FE0-4CA6-9349-2270A8CBF23C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2146BAED-F434-4892-B1F4-D49D6BCE01C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FE0-4CA6-9349-2270A8CBF23C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E593ACFF-6461-436D-911F-00C298785DA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FE0-4CA6-9349-2270A8CBF23C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02F95D6D-BF2B-4210-BAC7-E742D2A19C8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FE0-4CA6-9349-2270A8CBF23C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66A0E244-C4B9-4AA0-AEF7-3B5FBBE2BF6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FE0-4CA6-9349-2270A8CBF23C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09709CB-C4E1-40C1-B3F1-4AEFCE3E914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FE0-4CA6-9349-2270A8CBF23C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524FB5F2-F380-4ECB-AC28-11799974059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FE0-4CA6-9349-2270A8CBF23C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A0F3C05D-022A-4995-BA3C-D5822604D12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FE0-4CA6-9349-2270A8CBF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FF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Leht1!$B$39:$Q$39</c:f>
              <c:numCache>
                <c:formatCode>#,##0</c:formatCode>
                <c:ptCount val="16"/>
                <c:pt idx="0">
                  <c:v>1176.2842000000001</c:v>
                </c:pt>
                <c:pt idx="1">
                  <c:v>1266.0695056000002</c:v>
                </c:pt>
                <c:pt idx="2">
                  <c:v>1375.6787725046086</c:v>
                </c:pt>
                <c:pt idx="3">
                  <c:v>1481.9389535381772</c:v>
                </c:pt>
                <c:pt idx="4">
                  <c:v>1610.7675404469458</c:v>
                </c:pt>
                <c:pt idx="5">
                  <c:v>1735.8347263765143</c:v>
                </c:pt>
                <c:pt idx="6">
                  <c:v>1837.6652670658345</c:v>
                </c:pt>
                <c:pt idx="7">
                  <c:v>1939.4958077551548</c:v>
                </c:pt>
                <c:pt idx="8">
                  <c:v>2041.3263484444751</c:v>
                </c:pt>
                <c:pt idx="9">
                  <c:v>2143.1568891337952</c:v>
                </c:pt>
                <c:pt idx="10">
                  <c:v>2244.9874298231152</c:v>
                </c:pt>
                <c:pt idx="11">
                  <c:v>2480.8055240510148</c:v>
                </c:pt>
                <c:pt idx="12">
                  <c:v>2716.6236182789144</c:v>
                </c:pt>
                <c:pt idx="13">
                  <c:v>2952.4417125068139</c:v>
                </c:pt>
                <c:pt idx="14">
                  <c:v>3188.2598067347135</c:v>
                </c:pt>
                <c:pt idx="15">
                  <c:v>3424.0779009626121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Leht1!$B$40:$Q$40</c15:f>
                <c15:dlblRangeCache>
                  <c:ptCount val="16"/>
                  <c:pt idx="0">
                    <c:v>10%</c:v>
                  </c:pt>
                  <c:pt idx="1">
                    <c:v>9%</c:v>
                  </c:pt>
                  <c:pt idx="2">
                    <c:v>9%</c:v>
                  </c:pt>
                  <c:pt idx="3">
                    <c:v>10%</c:v>
                  </c:pt>
                  <c:pt idx="4">
                    <c:v>11%</c:v>
                  </c:pt>
                  <c:pt idx="5">
                    <c:v>13%</c:v>
                  </c:pt>
                  <c:pt idx="6">
                    <c:v>14%</c:v>
                  </c:pt>
                  <c:pt idx="7">
                    <c:v>15%</c:v>
                  </c:pt>
                  <c:pt idx="8">
                    <c:v>16%</c:v>
                  </c:pt>
                  <c:pt idx="9">
                    <c:v>17%</c:v>
                  </c:pt>
                  <c:pt idx="10">
                    <c:v>18%</c:v>
                  </c:pt>
                  <c:pt idx="11">
                    <c:v>22%</c:v>
                  </c:pt>
                  <c:pt idx="12">
                    <c:v>25%</c:v>
                  </c:pt>
                  <c:pt idx="13">
                    <c:v>29%</c:v>
                  </c:pt>
                  <c:pt idx="14">
                    <c:v>34%</c:v>
                  </c:pt>
                  <c:pt idx="15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0E17-49F9-B8E1-F4110F5303E0}"/>
            </c:ext>
          </c:extLst>
        </c:ser>
        <c:ser>
          <c:idx val="2"/>
          <c:order val="2"/>
          <c:tx>
            <c:strRef>
              <c:f>Leht1!$A$41</c:f>
              <c:strCache>
                <c:ptCount val="1"/>
                <c:pt idx="0">
                  <c:v>Muu tööstus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elete val="1"/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Leht1!$B$41:$Q$41</c:f>
              <c:numCache>
                <c:formatCode>#,##0</c:formatCode>
                <c:ptCount val="16"/>
                <c:pt idx="0">
                  <c:v>541.99069958437212</c:v>
                </c:pt>
                <c:pt idx="1">
                  <c:v>482.14105795243836</c:v>
                </c:pt>
                <c:pt idx="2">
                  <c:v>726.74343534724926</c:v>
                </c:pt>
                <c:pt idx="3">
                  <c:v>721.44359762209274</c:v>
                </c:pt>
                <c:pt idx="4">
                  <c:v>726.50278420697282</c:v>
                </c:pt>
                <c:pt idx="5">
                  <c:v>728.68557619350327</c:v>
                </c:pt>
                <c:pt idx="6">
                  <c:v>747.17536975582743</c:v>
                </c:pt>
                <c:pt idx="7">
                  <c:v>765.66882160307773</c:v>
                </c:pt>
                <c:pt idx="8">
                  <c:v>784.16148844002146</c:v>
                </c:pt>
                <c:pt idx="9">
                  <c:v>802.65345918885805</c:v>
                </c:pt>
                <c:pt idx="10">
                  <c:v>820.14615566653629</c:v>
                </c:pt>
                <c:pt idx="11">
                  <c:v>821.6145042652588</c:v>
                </c:pt>
                <c:pt idx="12">
                  <c:v>823.08277881427148</c:v>
                </c:pt>
                <c:pt idx="13">
                  <c:v>824.55118665970986</c:v>
                </c:pt>
                <c:pt idx="14">
                  <c:v>826.01953032410074</c:v>
                </c:pt>
                <c:pt idx="15">
                  <c:v>827.48787234371684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E17-49F9-B8E1-F4110F530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93723984"/>
        <c:axId val="-593721264"/>
      </c:barChart>
      <c:lineChart>
        <c:grouping val="standard"/>
        <c:varyColors val="0"/>
        <c:ser>
          <c:idx val="3"/>
          <c:order val="3"/>
          <c:tx>
            <c:strRef>
              <c:f>Leht1!$A$42</c:f>
              <c:strCache>
                <c:ptCount val="1"/>
                <c:pt idx="0">
                  <c:v>ETS heite vähendamise trajektoor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5922393029269417E-2"/>
                  <c:y val="-8.8146203755464725E-2"/>
                </c:manualLayout>
              </c:layout>
              <c:tx>
                <c:rich>
                  <a:bodyPr/>
                  <a:lstStyle/>
                  <a:p>
                    <a:fld id="{F50DDF80-8545-4E91-B738-CC5C9F45C6C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[VÄÄRTUS]</a:t>
                    </a:fld>
                    <a:endParaRPr lang="et-E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0E17-49F9-B8E1-F4110F5303E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E17-49F9-B8E1-F4110F5303E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E17-49F9-B8E1-F4110F5303E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E17-49F9-B8E1-F4110F5303E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E17-49F9-B8E1-F4110F5303E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E17-49F9-B8E1-F4110F5303E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E17-49F9-B8E1-F4110F5303E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E17-49F9-B8E1-F4110F5303E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E17-49F9-B8E1-F4110F5303E0}"/>
                </c:ext>
              </c:extLst>
            </c:dLbl>
            <c:dLbl>
              <c:idx val="15"/>
              <c:layout>
                <c:manualLayout>
                  <c:x val="1.0343523464660196E-2"/>
                  <c:y val="1.8995126142659978E-3"/>
                </c:manualLayout>
              </c:layout>
              <c:tx>
                <c:rich>
                  <a:bodyPr/>
                  <a:lstStyle/>
                  <a:p>
                    <a:fld id="{9E020E37-C46D-426D-A54E-3A5E6A3A853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[VÄÄRTUS]</a:t>
                    </a:fld>
                    <a:endParaRPr lang="et-E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C-0E17-49F9-B8E1-F4110F5303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Leht1!$B$42:$Q$42</c:f>
              <c:numCache>
                <c:formatCode>General</c:formatCode>
                <c:ptCount val="16"/>
                <c:pt idx="6" formatCode="#,##0">
                  <c:v>12097.97734959706</c:v>
                </c:pt>
                <c:pt idx="7" formatCode="#,##0">
                  <c:v>11489.633277419613</c:v>
                </c:pt>
                <c:pt idx="8" formatCode="#,##0">
                  <c:v>10881.289205242159</c:v>
                </c:pt>
                <c:pt idx="9" formatCode="#,##0">
                  <c:v>10272.945133064706</c:v>
                </c:pt>
                <c:pt idx="10" formatCode="#,##0">
                  <c:v>9664.6010608872548</c:v>
                </c:pt>
                <c:pt idx="11" formatCode="#,##0">
                  <c:v>9056.2569887098034</c:v>
                </c:pt>
                <c:pt idx="12" formatCode="#,##0">
                  <c:v>8447.912916532352</c:v>
                </c:pt>
                <c:pt idx="13" formatCode="#,##0">
                  <c:v>7839.5688443548997</c:v>
                </c:pt>
                <c:pt idx="14" formatCode="#,##0">
                  <c:v>7231.2247721774474</c:v>
                </c:pt>
                <c:pt idx="15" formatCode="#,##0">
                  <c:v>6622.8807000000006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0E17-49F9-B8E1-F4110F530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93723984"/>
        <c:axId val="-593721264"/>
      </c:lineChart>
      <c:catAx>
        <c:axId val="-59372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-593721264"/>
        <c:crosses val="autoZero"/>
        <c:auto val="1"/>
        <c:lblAlgn val="ctr"/>
        <c:lblOffset val="100"/>
        <c:noMultiLvlLbl val="0"/>
      </c:catAx>
      <c:valAx>
        <c:axId val="-59372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</a:t>
                </a:r>
                <a:r>
                  <a:rPr lang="et-EE" baseline="0" dirty="0"/>
                  <a:t> tonni</a:t>
                </a:r>
                <a:r>
                  <a:rPr lang="et-EE" dirty="0"/>
                  <a:t> CO</a:t>
                </a:r>
                <a:r>
                  <a:rPr lang="et-EE" baseline="-25000" dirty="0"/>
                  <a:t>2</a:t>
                </a:r>
                <a:r>
                  <a:rPr lang="et-EE" dirty="0"/>
                  <a:t>-ekv</a:t>
                </a:r>
              </a:p>
            </c:rich>
          </c:tx>
          <c:layout>
            <c:manualLayout>
              <c:xMode val="edge"/>
              <c:yMode val="edge"/>
              <c:x val="7.2071928711745338E-3"/>
              <c:y val="0.26989310097866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-5937239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295955269434977E-3"/>
          <c:y val="0.85702162714647911"/>
          <c:w val="0.99507042869641293"/>
          <c:h val="0.13208425921556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65077568064353E-2"/>
          <c:y val="2.5843455493910601E-2"/>
          <c:w val="0.88227934477499637"/>
          <c:h val="0.78271703639431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Leht1!$A$47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BFA4077-F31F-4219-87E7-4B488D036B7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60B-4877-B09E-EB67726AE7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802EACF-7A50-4E30-9217-B900AC596CB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60B-4877-B09E-EB67726AE7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994F1AD-E79E-41C3-B401-488D3D0EFD5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60B-4877-B09E-EB67726AE7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9D6D3BF-A784-4A7C-9793-374BF77C9F9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60B-4877-B09E-EB67726AE7D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37706DF-14E6-4305-B8FF-CE742538CC9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60B-4877-B09E-EB67726AE7D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BCE90BA-7FCA-4A94-A759-F6CA6239516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60B-4877-B09E-EB67726AE7D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22DAFB4-9FB2-4D63-8612-4146FE98C3C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60B-4877-B09E-EB67726AE7D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1EF7A40-B316-46AC-9D9B-44E2BCC90DF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60B-4877-B09E-EB67726AE7D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7BB46AB-9769-44AE-A66F-59739614937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60B-4877-B09E-EB67726AE7D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10E45C86-E526-4BF8-830C-64E7522692B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60B-4877-B09E-EB67726AE7D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EB7EA334-66EC-422A-A83B-814D6D98DD80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60B-4877-B09E-EB67726AE7D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FF7DBD68-E98B-41E6-A8BD-0034B29BECA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60B-4877-B09E-EB67726AE7DE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62E55F2C-D648-4F28-9C4F-400CD78ED61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60B-4877-B09E-EB67726AE7DE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DB21A14-081C-401C-BFBB-E876B1F7250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60B-4877-B09E-EB67726AE7DE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4A45F1D-A1CA-47B1-95BA-B4F47AE5A8D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60B-4877-B09E-EB67726AE7DE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3A080DC0-C58E-4B44-8A17-FB5451A03A6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60B-4877-B09E-EB67726AE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Leht1!$B$45:$Q$45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Leht1!$B$47:$Q$47</c:f>
              <c:numCache>
                <c:formatCode>#,##0</c:formatCode>
                <c:ptCount val="16"/>
                <c:pt idx="0">
                  <c:v>2322.5611576535903</c:v>
                </c:pt>
                <c:pt idx="1">
                  <c:v>2375.4963953624078</c:v>
                </c:pt>
                <c:pt idx="2">
                  <c:v>2439.569587830722</c:v>
                </c:pt>
                <c:pt idx="3">
                  <c:v>2352.0798700272139</c:v>
                </c:pt>
                <c:pt idx="4">
                  <c:v>2264.5901522237059</c:v>
                </c:pt>
                <c:pt idx="5">
                  <c:v>2177.1004344201983</c:v>
                </c:pt>
                <c:pt idx="6">
                  <c:v>2213.677538415739</c:v>
                </c:pt>
                <c:pt idx="7">
                  <c:v>2250.8800094992639</c:v>
                </c:pt>
                <c:pt idx="8">
                  <c:v>2275.8148243499941</c:v>
                </c:pt>
                <c:pt idx="9">
                  <c:v>2300.0484777280008</c:v>
                </c:pt>
                <c:pt idx="10">
                  <c:v>2323.3167625902443</c:v>
                </c:pt>
                <c:pt idx="11">
                  <c:v>2339.9536361271953</c:v>
                </c:pt>
                <c:pt idx="12">
                  <c:v>2355.141849401914</c:v>
                </c:pt>
                <c:pt idx="13">
                  <c:v>2368.808744451645</c:v>
                </c:pt>
                <c:pt idx="14">
                  <c:v>2381.0178973469906</c:v>
                </c:pt>
                <c:pt idx="15">
                  <c:v>2391.1824412189594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Leht1!$B$48:$Q$48</c15:f>
                <c15:dlblRangeCache>
                  <c:ptCount val="16"/>
                  <c:pt idx="0">
                    <c:v>38%</c:v>
                  </c:pt>
                  <c:pt idx="1">
                    <c:v>38%</c:v>
                  </c:pt>
                  <c:pt idx="2">
                    <c:v>40%</c:v>
                  </c:pt>
                  <c:pt idx="3">
                    <c:v>38%</c:v>
                  </c:pt>
                  <c:pt idx="4">
                    <c:v>38%</c:v>
                  </c:pt>
                  <c:pt idx="5">
                    <c:v>37%</c:v>
                  </c:pt>
                  <c:pt idx="6">
                    <c:v>37%</c:v>
                  </c:pt>
                  <c:pt idx="7">
                    <c:v>38%</c:v>
                  </c:pt>
                  <c:pt idx="8">
                    <c:v>38%</c:v>
                  </c:pt>
                  <c:pt idx="9">
                    <c:v>38%</c:v>
                  </c:pt>
                  <c:pt idx="10">
                    <c:v>38%</c:v>
                  </c:pt>
                  <c:pt idx="11">
                    <c:v>39%</c:v>
                  </c:pt>
                  <c:pt idx="12">
                    <c:v>39%</c:v>
                  </c:pt>
                  <c:pt idx="13">
                    <c:v>39%</c:v>
                  </c:pt>
                  <c:pt idx="14">
                    <c:v>39%</c:v>
                  </c:pt>
                  <c:pt idx="15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ABF4-4E1B-B131-59358918C6A3}"/>
            </c:ext>
          </c:extLst>
        </c:ser>
        <c:ser>
          <c:idx val="1"/>
          <c:order val="1"/>
          <c:tx>
            <c:strRef>
              <c:f>Leht1!$A$49</c:f>
              <c:strCache>
                <c:ptCount val="1"/>
                <c:pt idx="0">
                  <c:v>Põllumajandus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70452D9-7DA2-4CA0-9074-759766089640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60B-4877-B09E-EB67726AE7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1D69B0A-D5B4-4395-85F5-04120C4C4D8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60B-4877-B09E-EB67726AE7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F1DF2CD-AA29-4E98-A90D-8230769076F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60B-4877-B09E-EB67726AE7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FDAA5B0-1B53-4541-92D6-6A9E1434DF0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0B-4877-B09E-EB67726AE7D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F32321F-CFF3-4DEA-A6EF-B73074E5965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60B-4877-B09E-EB67726AE7D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D2961F3-6543-43B6-AC2A-7C885B49C5C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0B-4877-B09E-EB67726AE7D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4472AD7-5CA0-402A-AD37-5246B347211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60B-4877-B09E-EB67726AE7D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4BD0557-71D3-4B7F-A812-1215DF9462E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0B-4877-B09E-EB67726AE7D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82DFE5D8-64F7-451A-B8DC-15C34A567E4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60B-4877-B09E-EB67726AE7D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23365BDC-F795-42E3-84D5-5B8A9D32F87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0B-4877-B09E-EB67726AE7D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73C98099-E3A9-4684-9E48-01CFF014D563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60B-4877-B09E-EB67726AE7D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C7D6C20D-4C07-4BA5-B432-2EB69C7035D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0B-4877-B09E-EB67726AE7DE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53B3E403-FE64-484E-9797-C0AB437EB3B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60B-4877-B09E-EB67726AE7DE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112F9196-2D64-4724-AB27-C3D694F1305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0B-4877-B09E-EB67726AE7DE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4CE99AF6-CCFA-4028-8D30-2D102ED0E35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60B-4877-B09E-EB67726AE7DE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A68E687C-2721-48DB-8B5C-403B88F81AE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60B-4877-B09E-EB67726AE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Leht1!$B$45:$Q$45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Leht1!$B$49:$Q$49</c:f>
              <c:numCache>
                <c:formatCode>#,##0</c:formatCode>
                <c:ptCount val="16"/>
                <c:pt idx="0">
                  <c:v>1384.2693561127103</c:v>
                </c:pt>
                <c:pt idx="1">
                  <c:v>1336.1119747941198</c:v>
                </c:pt>
                <c:pt idx="2">
                  <c:v>1379.3052020216178</c:v>
                </c:pt>
                <c:pt idx="3">
                  <c:v>1399.2900336748826</c:v>
                </c:pt>
                <c:pt idx="4">
                  <c:v>1419.2682783835012</c:v>
                </c:pt>
                <c:pt idx="5">
                  <c:v>1439.2465230921198</c:v>
                </c:pt>
                <c:pt idx="6">
                  <c:v>1454.5982693703554</c:v>
                </c:pt>
                <c:pt idx="7">
                  <c:v>1469.950015648591</c:v>
                </c:pt>
                <c:pt idx="8">
                  <c:v>1485.3017619268262</c:v>
                </c:pt>
                <c:pt idx="9">
                  <c:v>1500.6535082050621</c:v>
                </c:pt>
                <c:pt idx="10">
                  <c:v>1516.0052544832974</c:v>
                </c:pt>
                <c:pt idx="11">
                  <c:v>1527.2327101479898</c:v>
                </c:pt>
                <c:pt idx="12">
                  <c:v>1538.4601658126821</c:v>
                </c:pt>
                <c:pt idx="13">
                  <c:v>1549.6876214773745</c:v>
                </c:pt>
                <c:pt idx="14">
                  <c:v>1560.9150771420673</c:v>
                </c:pt>
                <c:pt idx="15">
                  <c:v>1572.1425328067592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Leht1!$B$50:$Q$50</c15:f>
                <c15:dlblRangeCache>
                  <c:ptCount val="16"/>
                  <c:pt idx="0">
                    <c:v>22%</c:v>
                  </c:pt>
                  <c:pt idx="1">
                    <c:v>21%</c:v>
                  </c:pt>
                  <c:pt idx="2">
                    <c:v>22%</c:v>
                  </c:pt>
                  <c:pt idx="3">
                    <c:v>23%</c:v>
                  </c:pt>
                  <c:pt idx="4">
                    <c:v>24%</c:v>
                  </c:pt>
                  <c:pt idx="5">
                    <c:v>24%</c:v>
                  </c:pt>
                  <c:pt idx="6">
                    <c:v>24%</c:v>
                  </c:pt>
                  <c:pt idx="7">
                    <c:v>25%</c:v>
                  </c:pt>
                  <c:pt idx="8">
                    <c:v>25%</c:v>
                  </c:pt>
                  <c:pt idx="9">
                    <c:v>25%</c:v>
                  </c:pt>
                  <c:pt idx="10">
                    <c:v>25%</c:v>
                  </c:pt>
                  <c:pt idx="11">
                    <c:v>25%</c:v>
                  </c:pt>
                  <c:pt idx="12">
                    <c:v>25%</c:v>
                  </c:pt>
                  <c:pt idx="13">
                    <c:v>26%</c:v>
                  </c:pt>
                  <c:pt idx="14">
                    <c:v>26%</c:v>
                  </c:pt>
                  <c:pt idx="15">
                    <c:v>26%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ABF4-4E1B-B131-59358918C6A3}"/>
            </c:ext>
          </c:extLst>
        </c:ser>
        <c:ser>
          <c:idx val="2"/>
          <c:order val="2"/>
          <c:tx>
            <c:strRef>
              <c:f>Leht1!$A$51</c:f>
              <c:strCache>
                <c:ptCount val="1"/>
                <c:pt idx="0">
                  <c:v>Väikeenergeetika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DC1A541-C446-46B2-B0E0-F064DCD514D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60B-4877-B09E-EB67726AE7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BDD2B39-A243-4131-9BCE-3FDEA4513FA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60B-4877-B09E-EB67726AE7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09D913C-2E15-42AD-A6E4-898D14B9121D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60B-4877-B09E-EB67726AE7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C2BB309-9D17-435A-95DD-1C0D26A8826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60B-4877-B09E-EB67726AE7D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B2722B8-BC17-4CEB-B5C2-D0A8218428E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60B-4877-B09E-EB67726AE7D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1FA08BA-F7E3-4E42-AC43-2A3642310D0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60B-4877-B09E-EB67726AE7D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A0A5F1D-F607-4E8C-AC4E-C8E30C8236E0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60B-4877-B09E-EB67726AE7D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9EBE86E-7812-40AD-9762-D8F6D7C6875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A60B-4877-B09E-EB67726AE7D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B839A2A-D085-48B3-9391-F249217ED05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60B-4877-B09E-EB67726AE7D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8B14E7E-64D9-4080-8920-700673AC2EA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A60B-4877-B09E-EB67726AE7D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3BCA7E5-B6FC-4C77-9536-366AA7BB510E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A60B-4877-B09E-EB67726AE7D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F89F6EB3-4327-42B0-9823-61B6B48D8A8A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A60B-4877-B09E-EB67726AE7DE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E7EF4BA1-79F2-431E-A113-4F8A4C4A5160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A60B-4877-B09E-EB67726AE7DE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DA484657-CE71-4D6E-984E-D9848CC74489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A60B-4877-B09E-EB67726AE7DE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90D410BA-FFFC-438B-95E1-349F5DCF218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A60B-4877-B09E-EB67726AE7DE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27E71F95-23B5-46A9-AE98-490028051420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A60B-4877-B09E-EB67726AE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Leht1!$B$45:$Q$45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Leht1!$B$51:$Q$51</c:f>
              <c:numCache>
                <c:formatCode>#,##0</c:formatCode>
                <c:ptCount val="16"/>
                <c:pt idx="0">
                  <c:v>1908.5948446915515</c:v>
                </c:pt>
                <c:pt idx="1">
                  <c:v>1936.7103868063759</c:v>
                </c:pt>
                <c:pt idx="2">
                  <c:v>1732.9723346099966</c:v>
                </c:pt>
                <c:pt idx="3">
                  <c:v>1815.4428450943428</c:v>
                </c:pt>
                <c:pt idx="4">
                  <c:v>1783.9815358210394</c:v>
                </c:pt>
                <c:pt idx="5">
                  <c:v>1756.2816275269417</c:v>
                </c:pt>
                <c:pt idx="6">
                  <c:v>1753.1867059080444</c:v>
                </c:pt>
                <c:pt idx="7">
                  <c:v>1750.0917842891454</c:v>
                </c:pt>
                <c:pt idx="8">
                  <c:v>1746.9968626702475</c:v>
                </c:pt>
                <c:pt idx="9">
                  <c:v>1743.9019410513488</c:v>
                </c:pt>
                <c:pt idx="10">
                  <c:v>1740.8070194324509</c:v>
                </c:pt>
                <c:pt idx="11">
                  <c:v>1737.3807881858429</c:v>
                </c:pt>
                <c:pt idx="12">
                  <c:v>1733.9545569392346</c:v>
                </c:pt>
                <c:pt idx="13">
                  <c:v>1730.5283256926277</c:v>
                </c:pt>
                <c:pt idx="14">
                  <c:v>1727.1020944460206</c:v>
                </c:pt>
                <c:pt idx="15">
                  <c:v>1723.6758631994112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Leht1!$B$52:$Q$52</c15:f>
                <c15:dlblRangeCache>
                  <c:ptCount val="16"/>
                  <c:pt idx="0">
                    <c:v>31%</c:v>
                  </c:pt>
                  <c:pt idx="1">
                    <c:v>31%</c:v>
                  </c:pt>
                  <c:pt idx="2">
                    <c:v>28%</c:v>
                  </c:pt>
                  <c:pt idx="3">
                    <c:v>30%</c:v>
                  </c:pt>
                  <c:pt idx="4">
                    <c:v>30%</c:v>
                  </c:pt>
                  <c:pt idx="5">
                    <c:v>30%</c:v>
                  </c:pt>
                  <c:pt idx="6">
                    <c:v>29%</c:v>
                  </c:pt>
                  <c:pt idx="7">
                    <c:v>29%</c:v>
                  </c:pt>
                  <c:pt idx="8">
                    <c:v>29%</c:v>
                  </c:pt>
                  <c:pt idx="9">
                    <c:v>29%</c:v>
                  </c:pt>
                  <c:pt idx="10">
                    <c:v>29%</c:v>
                  </c:pt>
                  <c:pt idx="11">
                    <c:v>29%</c:v>
                  </c:pt>
                  <c:pt idx="12">
                    <c:v>29%</c:v>
                  </c:pt>
                  <c:pt idx="13">
                    <c:v>29%</c:v>
                  </c:pt>
                  <c:pt idx="14">
                    <c:v>28%</c:v>
                  </c:pt>
                  <c:pt idx="15">
                    <c:v>28%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2-ABF4-4E1B-B131-59358918C6A3}"/>
            </c:ext>
          </c:extLst>
        </c:ser>
        <c:ser>
          <c:idx val="4"/>
          <c:order val="4"/>
          <c:tx>
            <c:strRef>
              <c:f>Leht1!$A$53</c:f>
              <c:strCache>
                <c:ptCount val="1"/>
                <c:pt idx="0">
                  <c:v>Jäätmekäitlus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val>
            <c:numRef>
              <c:f>Leht1!$B$53:$Q$53</c:f>
              <c:numCache>
                <c:formatCode>#,##0</c:formatCode>
                <c:ptCount val="16"/>
                <c:pt idx="0">
                  <c:v>322.55503216919612</c:v>
                </c:pt>
                <c:pt idx="1">
                  <c:v>306.23271737137253</c:v>
                </c:pt>
                <c:pt idx="2">
                  <c:v>328.69542569243526</c:v>
                </c:pt>
                <c:pt idx="3">
                  <c:v>325.12748661759031</c:v>
                </c:pt>
                <c:pt idx="4">
                  <c:v>308.03288570001018</c:v>
                </c:pt>
                <c:pt idx="5">
                  <c:v>293.22663193968117</c:v>
                </c:pt>
                <c:pt idx="6">
                  <c:v>281.68589106519426</c:v>
                </c:pt>
                <c:pt idx="7">
                  <c:v>271.20789079747328</c:v>
                </c:pt>
                <c:pt idx="8">
                  <c:v>262.29024409337592</c:v>
                </c:pt>
                <c:pt idx="9">
                  <c:v>254.53150876082367</c:v>
                </c:pt>
                <c:pt idx="10">
                  <c:v>247.68264796050897</c:v>
                </c:pt>
                <c:pt idx="11">
                  <c:v>239.86515353273302</c:v>
                </c:pt>
                <c:pt idx="12">
                  <c:v>232.80394111293063</c:v>
                </c:pt>
                <c:pt idx="13">
                  <c:v>226.38716086167457</c:v>
                </c:pt>
                <c:pt idx="14">
                  <c:v>220.55022222364073</c:v>
                </c:pt>
                <c:pt idx="15">
                  <c:v>215.21345757808379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ABF4-4E1B-B131-59358918C6A3}"/>
            </c:ext>
          </c:extLst>
        </c:ser>
        <c:ser>
          <c:idx val="5"/>
          <c:order val="5"/>
          <c:tx>
            <c:strRef>
              <c:f>Leht1!$A$55</c:f>
              <c:strCache>
                <c:ptCount val="1"/>
                <c:pt idx="0">
                  <c:v>Tööstuslikud protsessid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val>
            <c:numRef>
              <c:f>Leht1!$B$55:$Q$55</c:f>
              <c:numCache>
                <c:formatCode>#,##0</c:formatCode>
                <c:ptCount val="16"/>
                <c:pt idx="0">
                  <c:v>250.81418598858789</c:v>
                </c:pt>
                <c:pt idx="1">
                  <c:v>263.42792126472671</c:v>
                </c:pt>
                <c:pt idx="2">
                  <c:v>264.864482882429</c:v>
                </c:pt>
                <c:pt idx="3">
                  <c:v>260.91503194407193</c:v>
                </c:pt>
                <c:pt idx="4">
                  <c:v>258.09684613466351</c:v>
                </c:pt>
                <c:pt idx="5">
                  <c:v>260.11975318466449</c:v>
                </c:pt>
                <c:pt idx="6">
                  <c:v>251.68309663651328</c:v>
                </c:pt>
                <c:pt idx="7">
                  <c:v>243.65093345333742</c:v>
                </c:pt>
                <c:pt idx="8">
                  <c:v>235.15623150468861</c:v>
                </c:pt>
                <c:pt idx="9">
                  <c:v>226.57731156022243</c:v>
                </c:pt>
                <c:pt idx="10">
                  <c:v>215.63434000039081</c:v>
                </c:pt>
                <c:pt idx="11">
                  <c:v>205.82515051794459</c:v>
                </c:pt>
                <c:pt idx="12">
                  <c:v>191.41607887887525</c:v>
                </c:pt>
                <c:pt idx="13">
                  <c:v>182.13199264665948</c:v>
                </c:pt>
                <c:pt idx="14">
                  <c:v>173.07093947507269</c:v>
                </c:pt>
                <c:pt idx="15">
                  <c:v>163.3979993193939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BF4-4E1B-B131-59358918C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93721808"/>
        <c:axId val="-593718000"/>
      </c:barChart>
      <c:lineChart>
        <c:grouping val="standard"/>
        <c:varyColors val="0"/>
        <c:ser>
          <c:idx val="3"/>
          <c:order val="3"/>
          <c:tx>
            <c:strRef>
              <c:f>Leht1!$A$17</c:f>
              <c:strCache>
                <c:ptCount val="1"/>
                <c:pt idx="0">
                  <c:v>ESR heite vähendamise trajektoor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0313929785790564E-2"/>
                  <c:y val="-2.86397538884826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926F224D-7711-4AFE-A13F-B495C24129ED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258685686579757E-2"/>
                      <c:h val="5.90493791466597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5-ABF4-4E1B-B131-59358918C6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ABF4-4E1B-B131-59358918C6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BF4-4E1B-B131-59358918C6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ABF4-4E1B-B131-59358918C6A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BF4-4E1B-B131-59358918C6A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ABF4-4E1B-B131-59358918C6A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BF4-4E1B-B131-59358918C6A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ABF4-4E1B-B131-59358918C6A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BF4-4E1B-B131-59358918C6A3}"/>
                </c:ext>
              </c:extLst>
            </c:dLbl>
            <c:dLbl>
              <c:idx val="15"/>
              <c:layout>
                <c:manualLayout>
                  <c:x val="5.5570461955178358E-3"/>
                  <c:y val="1.899512614265997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ysClr val="windowText" lastClr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defRPr>
                    </a:pPr>
                    <a:fld id="{E8E5C2D2-DC38-4623-9B15-B8BD6F010798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[VÄÄRTUS]</a:t>
                    </a:fld>
                    <a:endParaRPr lang="et-EE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Roboto Condensed" panose="02000000000000000000" pitchFamily="2" charset="0"/>
                    </a:defRPr>
                  </a:pPr>
                  <a:endParaRPr lang="et-E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E-ABF4-4E1B-B131-59358918C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Leht1!$B$35:$Q$35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Leht1!$B$17:$Q$17</c:f>
              <c:numCache>
                <c:formatCode>General</c:formatCode>
                <c:ptCount val="16"/>
                <c:pt idx="6" formatCode="#,##0">
                  <c:v>6089.4626504029384</c:v>
                </c:pt>
                <c:pt idx="7" formatCode="#,##0">
                  <c:v>6024.6967225803901</c:v>
                </c:pt>
                <c:pt idx="8" formatCode="#,##0">
                  <c:v>5959.9307947578418</c:v>
                </c:pt>
                <c:pt idx="9" formatCode="#,##0">
                  <c:v>5895.1648669352935</c:v>
                </c:pt>
                <c:pt idx="10" formatCode="#,##0">
                  <c:v>5830.3989391127452</c:v>
                </c:pt>
                <c:pt idx="11" formatCode="#,##0">
                  <c:v>5765.6330112901969</c:v>
                </c:pt>
                <c:pt idx="12" formatCode="#,##0">
                  <c:v>5700.8670834676486</c:v>
                </c:pt>
                <c:pt idx="13" formatCode="#,##0">
                  <c:v>5636.1011556451003</c:v>
                </c:pt>
                <c:pt idx="14" formatCode="#,##0">
                  <c:v>5571.335227822552</c:v>
                </c:pt>
                <c:pt idx="15" formatCode="#,##0">
                  <c:v>5506.5693000000001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ABF4-4E1B-B131-59358918C6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93721808"/>
        <c:axId val="-593718000"/>
      </c:lineChart>
      <c:catAx>
        <c:axId val="-59372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-593718000"/>
        <c:crosses val="autoZero"/>
        <c:auto val="1"/>
        <c:lblAlgn val="ctr"/>
        <c:lblOffset val="100"/>
        <c:noMultiLvlLbl val="0"/>
      </c:catAx>
      <c:valAx>
        <c:axId val="-59371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dirty="0"/>
                  <a:t>miljon tonni CO</a:t>
                </a:r>
                <a:r>
                  <a:rPr lang="et-EE" baseline="-25000" dirty="0"/>
                  <a:t>2</a:t>
                </a:r>
                <a:r>
                  <a:rPr lang="et-EE" dirty="0"/>
                  <a:t>-ekv</a:t>
                </a:r>
              </a:p>
            </c:rich>
          </c:tx>
          <c:layout>
            <c:manualLayout>
              <c:xMode val="edge"/>
              <c:yMode val="edge"/>
              <c:x val="7.7459380231448775E-3"/>
              <c:y val="0.29512066531743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pPr>
              <a:endParaRPr lang="et-EE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-59372180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52743379429699"/>
          <c:w val="0.99980435735737461"/>
          <c:h val="0.11447256620570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0.8072</cdr:x>
      <cdr:y>0.53576</cdr:y>
    </cdr:from>
    <cdr:to>
      <cdr:x>0.96624</cdr:x>
      <cdr:y>0.73144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5D28809-5CC2-4310-8B43-E5CE7773FEEB}"/>
            </a:ext>
          </a:extLst>
        </cdr:cNvPr>
        <cdr:cNvCxnSpPr/>
      </cdr:nvCxnSpPr>
      <cdr:spPr>
        <a:xfrm xmlns:a="http://schemas.openxmlformats.org/drawingml/2006/main">
          <a:off x="9564637" y="3306312"/>
          <a:ext cx="1884412" cy="1207587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B0292AF-304E-4816-8199-8EC00CE4FD9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044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53069CF1-6793-488A-BAA3-E88CFE9068A9}" type="slidenum">
              <a:rPr lang="et-EE" altLang="et-EE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et-EE" altLang="et-E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753277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idi pildi kohatä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8700" y="777875"/>
            <a:ext cx="5045075" cy="3835400"/>
          </a:xfrm>
        </p:spPr>
      </p:sp>
      <p:sp>
        <p:nvSpPr>
          <p:cNvPr id="44035" name="Märkmete kohatäid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t-EE"/>
          </a:p>
        </p:txBody>
      </p:sp>
      <p:sp>
        <p:nvSpPr>
          <p:cNvPr id="44036" name="Slaidinumbri kohatä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25450" algn="l"/>
                <a:tab pos="852488" algn="l"/>
                <a:tab pos="1279525" algn="l"/>
                <a:tab pos="1706563" algn="l"/>
                <a:tab pos="2133600" algn="l"/>
                <a:tab pos="2559050" algn="l"/>
                <a:tab pos="298608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0E0B89A0-7D31-4647-85E9-E71553663D2D}" type="slidenum">
              <a:rPr lang="et-EE" altLang="et-EE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10</a:t>
            </a:fld>
            <a:endParaRPr lang="et-EE" altLang="et-E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18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C6335-E4D3-44FF-A23E-26661CB45957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014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09989E6A-72FA-475E-98AF-0BD99368D8B4}" type="slidenum">
              <a:rPr lang="et-EE" altLang="et-EE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12</a:t>
            </a:fld>
            <a:endParaRPr lang="et-EE" altLang="et-EE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0685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t-EE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82C84E93-0B34-4026-81AE-88035B9D10BA}" type="slidenum">
              <a:rPr lang="et-EE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et-E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39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t-EE" altLang="et-EE" b="1" dirty="0">
                <a:latin typeface="Helvetica" panose="020B0604020202020204" pitchFamily="34" charset="0"/>
                <a:cs typeface="Helvetica" panose="020B0604020202020204" pitchFamily="34" charset="0"/>
              </a:rPr>
              <a:t> aastaks 2030 70% ning 2040  72%</a:t>
            </a:r>
          </a:p>
          <a:p>
            <a:endParaRPr lang="en-US" altLang="et-EE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04414925-A69E-41E0-B74C-02C8CAABA12D}" type="slidenum">
              <a:rPr lang="et-EE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et-E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02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4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76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5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62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6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9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95000"/>
              </a:lnSpc>
            </a:pPr>
            <a:fld id="{00000000-1234-1234-1234-123412341234}" type="slidenum">
              <a:rPr lang="et-EE" sz="13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lnSpc>
                  <a:spcPct val="95000"/>
                </a:lnSpc>
              </a:pPr>
              <a:t>7</a:t>
            </a:fld>
            <a:endParaRPr lang="et-EE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50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t-EE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2B131ABA-88CA-4386-B7BB-D279F3F7F7BC}" type="slidenum">
              <a:rPr lang="et-EE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8</a:t>
            </a:fld>
            <a:endParaRPr lang="et-E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1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t-EE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fld id="{3FF8749B-8200-4921-8C14-D52ED455B79F}" type="slidenum">
              <a:rPr lang="et-EE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9</a:t>
            </a:fld>
            <a:endParaRPr lang="et-E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47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25538" y="1119188"/>
            <a:ext cx="6748462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25538" y="3592513"/>
            <a:ext cx="6748462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443CAABC-2CF1-4C11-BB01-5DF6EE753C9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6751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FDA9C1F7-1797-41B1-95C5-64EDF8B8B6B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1185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3830269C-7F0F-4003-A14F-2817A5665FE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05796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25538" y="1119188"/>
            <a:ext cx="6748462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25538" y="3592513"/>
            <a:ext cx="6748462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1128E7FE-099C-4819-B5FF-0499F27028D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5051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B4E222BC-0891-4358-9AD2-76C1538D69E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1748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4363" y="1704975"/>
            <a:ext cx="7761287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4363" y="4578350"/>
            <a:ext cx="7761287" cy="1495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481CFD81-6813-4B30-984F-CE9A2296BD1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3481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2583F824-9754-4871-A5D0-E239FE945B63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8555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363538"/>
            <a:ext cx="7762875" cy="1322387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9125" y="1676400"/>
            <a:ext cx="3808413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125" y="2498725"/>
            <a:ext cx="3808413" cy="3675063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56125" y="1676400"/>
            <a:ext cx="38258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56125" y="2498725"/>
            <a:ext cx="3825875" cy="3675063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A4F1D37-EEC8-4B49-AD95-58B0A78B28E3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8325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F2618B6A-02AA-464E-AD76-59A3CA8BB8D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3633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91568E5A-0908-402C-9275-C1387839B62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2885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455613"/>
            <a:ext cx="2903538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25875" y="984250"/>
            <a:ext cx="4556125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125" y="2052638"/>
            <a:ext cx="2903538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BE25D89E-3CFC-4E9E-8A11-DAD3D444144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592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B01FCAAF-7C46-48DE-A956-7DA083374CD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61844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455613"/>
            <a:ext cx="2903538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25875" y="984250"/>
            <a:ext cx="4556125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125" y="2052638"/>
            <a:ext cx="2903538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4E50321B-FD5D-40F9-AADB-AC511C06D9A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68539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544820E9-BA23-4270-AEE1-9B6838247BAE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3622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02FF55C2-B230-4E84-8799-62908F1190F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8170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4363" y="1704975"/>
            <a:ext cx="7761287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4363" y="4578350"/>
            <a:ext cx="7761287" cy="1495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E17E7157-9FEB-4C87-A011-00592DEAE63D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6281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89E64F65-D56E-4BD1-B570-7394904A2B5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99750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363538"/>
            <a:ext cx="7762875" cy="1322387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9125" y="1676400"/>
            <a:ext cx="3808413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125" y="2498725"/>
            <a:ext cx="3808413" cy="3675063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56125" y="1676400"/>
            <a:ext cx="3825875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56125" y="2498725"/>
            <a:ext cx="3825875" cy="3675063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B20FB64D-A478-4F50-9A9E-59C31EC16B9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7378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0CA46543-3C13-4F70-B4D6-DF4E2C4A60C3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521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D8E63474-9B47-4BAB-9356-198959E062E0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74073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455613"/>
            <a:ext cx="2903538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25875" y="984250"/>
            <a:ext cx="4556125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125" y="2052638"/>
            <a:ext cx="2903538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71C375EC-D9C4-4FF3-8832-FE2A884037D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5917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125" y="455613"/>
            <a:ext cx="2903538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25875" y="984250"/>
            <a:ext cx="4556125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125" y="2052638"/>
            <a:ext cx="2903538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9C299CD2-6843-45BC-B8DE-6861AE0E0E1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1745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240C640-D131-45FF-92D2-063D2E73C4C7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96015B1-3546-4C07-9B3A-7AF237B30D9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Group 1"/>
          <p:cNvGraphicFramePr>
            <a:graphicFrameLocks noGrp="1"/>
          </p:cNvGraphicFramePr>
          <p:nvPr/>
        </p:nvGraphicFramePr>
        <p:xfrm>
          <a:off x="0" y="0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32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2447925"/>
            <a:ext cx="7199313" cy="1800225"/>
          </a:xfrm>
        </p:spPr>
        <p:txBody>
          <a:bodyPr tIns="165186" anchor="t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b="1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Helvetica" panose="020B0604020202020204" pitchFamily="34" charset="0"/>
              </a:rPr>
              <a:t>Riiklik energia- ja kliimakava aastani 2030</a:t>
            </a:r>
            <a:br>
              <a:rPr lang="et-EE" altLang="et-EE" b="1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Helvetica" panose="020B0604020202020204" pitchFamily="34" charset="0"/>
              </a:rPr>
            </a:br>
            <a:endParaRPr lang="et-EE" altLang="et-EE">
              <a:solidFill>
                <a:srgbClr val="FFFFFF"/>
              </a:solidFill>
              <a:ea typeface="Roboto Condensed Light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1403350" y="4525963"/>
            <a:ext cx="719931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828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600" b="1" dirty="0">
                <a:solidFill>
                  <a:srgbClr val="FFFFFF"/>
                </a:solidFill>
              </a:rPr>
              <a:t>Getlyn Denks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dirty="0">
                <a:solidFill>
                  <a:srgbClr val="FFFFFF"/>
                </a:solidFill>
              </a:rPr>
              <a:t>Keskkonnaministeerium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2000" dirty="0">
              <a:solidFill>
                <a:srgbClr val="FFFFFF"/>
              </a:solidFill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 sz="2000" dirty="0">
              <a:solidFill>
                <a:srgbClr val="FFFFFF"/>
              </a:solidFill>
            </a:endParaRPr>
          </a:p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 dirty="0">
                <a:solidFill>
                  <a:srgbClr val="FFFFFF"/>
                </a:solidFill>
              </a:rPr>
              <a:t>19.11.2019</a:t>
            </a:r>
          </a:p>
        </p:txBody>
      </p:sp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2425"/>
            <a:ext cx="28797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112802624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1" b="17377"/>
          <a:stretch>
            <a:fillRect/>
          </a:stretch>
        </p:blipFill>
        <p:spPr>
          <a:xfrm>
            <a:off x="455613" y="1477963"/>
            <a:ext cx="3851275" cy="1222375"/>
          </a:xfrm>
        </p:spPr>
      </p:pic>
      <p:pic>
        <p:nvPicPr>
          <p:cNvPr id="43011" name="Picture 4" descr="wind-energy-free-desktop-wallpaper_1920x1200_818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2933" b="37816"/>
          <a:stretch>
            <a:fillRect/>
          </a:stretch>
        </p:blipFill>
        <p:spPr bwMode="auto">
          <a:xfrm>
            <a:off x="4468813" y="1468438"/>
            <a:ext cx="38830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 descr="healthy-living-wo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 b="40768"/>
          <a:stretch>
            <a:fillRect/>
          </a:stretch>
        </p:blipFill>
        <p:spPr bwMode="auto">
          <a:xfrm>
            <a:off x="442913" y="2798763"/>
            <a:ext cx="3856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" descr="forest-produc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6" r="761" b="33266"/>
          <a:stretch>
            <a:fillRect/>
          </a:stretch>
        </p:blipFill>
        <p:spPr bwMode="auto">
          <a:xfrm>
            <a:off x="4468813" y="2790825"/>
            <a:ext cx="38830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" descr="bg_09_industr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b="36926"/>
          <a:stretch>
            <a:fillRect/>
          </a:stretch>
        </p:blipFill>
        <p:spPr bwMode="auto">
          <a:xfrm>
            <a:off x="442913" y="4111625"/>
            <a:ext cx="38560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" descr="8407785511_d5abeee951_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1" r="20000" b="28217"/>
          <a:stretch>
            <a:fillRect/>
          </a:stretch>
        </p:blipFill>
        <p:spPr bwMode="auto">
          <a:xfrm>
            <a:off x="4495800" y="4110038"/>
            <a:ext cx="38560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" descr="Landscape-design-landscapedesign-intricate-floor-design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9802" b="64305"/>
          <a:stretch>
            <a:fillRect/>
          </a:stretch>
        </p:blipFill>
        <p:spPr bwMode="auto">
          <a:xfrm>
            <a:off x="455613" y="5435600"/>
            <a:ext cx="38449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" descr="Healthy-Living-Bckgrnd3.jpg"/>
          <p:cNvPicPr>
            <a:picLocks noChangeAspect="1"/>
          </p:cNvPicPr>
          <p:nvPr/>
        </p:nvPicPr>
        <p:blipFill>
          <a:blip r:embed="rId10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8"/>
          <a:stretch>
            <a:fillRect/>
          </a:stretch>
        </p:blipFill>
        <p:spPr bwMode="auto">
          <a:xfrm>
            <a:off x="4495800" y="5421313"/>
            <a:ext cx="385603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" descr="Healthy-Living-Bckgrnd3.jpg"/>
          <p:cNvPicPr>
            <a:picLocks noChangeAspect="1"/>
          </p:cNvPicPr>
          <p:nvPr/>
        </p:nvPicPr>
        <p:blipFill>
          <a:blip r:embed="rId10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8"/>
          <a:stretch>
            <a:fillRect/>
          </a:stretch>
        </p:blipFill>
        <p:spPr bwMode="auto">
          <a:xfrm>
            <a:off x="4495800" y="5508625"/>
            <a:ext cx="385603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Box 14"/>
          <p:cNvSpPr txBox="1">
            <a:spLocks noChangeArrowheads="1"/>
          </p:cNvSpPr>
          <p:nvPr/>
        </p:nvSpPr>
        <p:spPr bwMode="auto">
          <a:xfrm>
            <a:off x="682625" y="2052638"/>
            <a:ext cx="302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Biomajandus</a:t>
            </a:r>
          </a:p>
        </p:txBody>
      </p:sp>
      <p:sp>
        <p:nvSpPr>
          <p:cNvPr id="43020" name="TextBox 22"/>
          <p:cNvSpPr txBox="1">
            <a:spLocks noChangeArrowheads="1"/>
          </p:cNvSpPr>
          <p:nvPr/>
        </p:nvSpPr>
        <p:spPr bwMode="auto">
          <a:xfrm>
            <a:off x="4687888" y="1800225"/>
            <a:ext cx="341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t-EE" sz="2400"/>
              <a:t>Energ</a:t>
            </a:r>
            <a:r>
              <a:rPr lang="et-EE" altLang="et-EE" sz="2400"/>
              <a:t>e</a:t>
            </a:r>
            <a:r>
              <a:rPr lang="en-US" altLang="et-EE" sz="2400"/>
              <a:t>eti</a:t>
            </a:r>
            <a:r>
              <a:rPr lang="et-EE" altLang="et-EE" sz="2400"/>
              <a:t>ka ja energiavarustussüsteemid</a:t>
            </a:r>
          </a:p>
        </p:txBody>
      </p:sp>
      <p:sp>
        <p:nvSpPr>
          <p:cNvPr id="43021" name="TextBox 23"/>
          <p:cNvSpPr txBox="1">
            <a:spLocks noChangeArrowheads="1"/>
          </p:cNvSpPr>
          <p:nvPr/>
        </p:nvSpPr>
        <p:spPr bwMode="auto">
          <a:xfrm>
            <a:off x="647700" y="3144838"/>
            <a:ext cx="2986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Inimese tervis ja päästevõimekus</a:t>
            </a:r>
          </a:p>
        </p:txBody>
      </p:sp>
      <p:sp>
        <p:nvSpPr>
          <p:cNvPr id="43022" name="TextBox 24"/>
          <p:cNvSpPr txBox="1">
            <a:spLocks noChangeArrowheads="1"/>
          </p:cNvSpPr>
          <p:nvPr/>
        </p:nvSpPr>
        <p:spPr bwMode="auto">
          <a:xfrm>
            <a:off x="592138" y="4772025"/>
            <a:ext cx="302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Majandus</a:t>
            </a:r>
          </a:p>
        </p:txBody>
      </p:sp>
      <p:sp>
        <p:nvSpPr>
          <p:cNvPr id="43023" name="TextBox 26"/>
          <p:cNvSpPr txBox="1">
            <a:spLocks noChangeArrowheads="1"/>
          </p:cNvSpPr>
          <p:nvPr/>
        </p:nvSpPr>
        <p:spPr bwMode="auto">
          <a:xfrm>
            <a:off x="652463" y="5861050"/>
            <a:ext cx="3160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Planeeringud ja maakasutus</a:t>
            </a:r>
          </a:p>
        </p:txBody>
      </p:sp>
      <p:sp>
        <p:nvSpPr>
          <p:cNvPr id="43024" name="TextBox 27"/>
          <p:cNvSpPr txBox="1">
            <a:spLocks noChangeArrowheads="1"/>
          </p:cNvSpPr>
          <p:nvPr/>
        </p:nvSpPr>
        <p:spPr bwMode="auto">
          <a:xfrm>
            <a:off x="4778375" y="3492500"/>
            <a:ext cx="324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Looduskeskkond</a:t>
            </a:r>
          </a:p>
        </p:txBody>
      </p:sp>
      <p:sp>
        <p:nvSpPr>
          <p:cNvPr id="43025" name="TextBox 28"/>
          <p:cNvSpPr txBox="1">
            <a:spLocks noChangeArrowheads="1"/>
          </p:cNvSpPr>
          <p:nvPr/>
        </p:nvSpPr>
        <p:spPr bwMode="auto">
          <a:xfrm>
            <a:off x="4764088" y="4510088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Ehitus ja taristud</a:t>
            </a:r>
          </a:p>
        </p:txBody>
      </p:sp>
      <p:sp>
        <p:nvSpPr>
          <p:cNvPr id="43026" name="TextBox 29"/>
          <p:cNvSpPr txBox="1">
            <a:spLocks noChangeArrowheads="1"/>
          </p:cNvSpPr>
          <p:nvPr/>
        </p:nvSpPr>
        <p:spPr bwMode="auto">
          <a:xfrm>
            <a:off x="4756150" y="5857875"/>
            <a:ext cx="341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2400"/>
              <a:t>Ühiskond, teadlikkus, koostöö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369888" y="306388"/>
            <a:ext cx="76581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449263" rtl="0" eaLnBrk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 algn="l" defTabSz="449263" rtl="0" eaLnBrk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 algn="l" defTabSz="449263" rtl="0" eaLnBrk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 algn="l" defTabSz="449263" rtl="0" eaLnBrk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7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5700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et-EE" sz="2960" b="1" dirty="0">
                <a:latin typeface="Helvetica" charset="0"/>
                <a:ea typeface="Helvetica" charset="0"/>
                <a:cs typeface="Helvetica" charset="0"/>
              </a:rPr>
              <a:t>Kohanemise 8 prioriteetset valdkonda</a:t>
            </a:r>
            <a:endParaRPr lang="en-US" sz="2960" b="1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3028" name="Straight Connector 5"/>
          <p:cNvCxnSpPr>
            <a:cxnSpLocks noChangeShapeType="1"/>
          </p:cNvCxnSpPr>
          <p:nvPr/>
        </p:nvCxnSpPr>
        <p:spPr bwMode="auto">
          <a:xfrm>
            <a:off x="352425" y="684213"/>
            <a:ext cx="7172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VV kliima- ja energiakomisjon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8" y="1768475"/>
            <a:ext cx="8317011" cy="4748138"/>
          </a:xfrm>
        </p:spPr>
        <p:txBody>
          <a:bodyPr>
            <a:normAutofit fontScale="62500" lnSpcReduction="20000"/>
          </a:bodyPr>
          <a:lstStyle/>
          <a:p>
            <a:r>
              <a:rPr lang="et-EE" dirty="0"/>
              <a:t>Moodustatud 11. juulil 2019 Vabariigi Valitsuse korraldusega nr 174</a:t>
            </a:r>
          </a:p>
          <a:p>
            <a:r>
              <a:rPr lang="et-EE" dirty="0"/>
              <a:t>Liikmed: peaminister (</a:t>
            </a:r>
            <a:r>
              <a:rPr lang="et-EE" i="1" dirty="0"/>
              <a:t>esimees</a:t>
            </a:r>
            <a:r>
              <a:rPr lang="et-EE" dirty="0"/>
              <a:t>), haridus- ja </a:t>
            </a:r>
            <a:r>
              <a:rPr lang="et-EE" dirty="0">
                <a:solidFill>
                  <a:schemeClr val="tx1"/>
                </a:solidFill>
              </a:rPr>
              <a:t>teadusminister, kaitseminister, keskkonnaminister, majandus- ja taristuminister, rahandusminister</a:t>
            </a:r>
          </a:p>
          <a:p>
            <a:r>
              <a:rPr lang="et-EE" dirty="0"/>
              <a:t>Ülesanded: </a:t>
            </a:r>
          </a:p>
          <a:p>
            <a:pPr lvl="1"/>
            <a:r>
              <a:rPr lang="et-EE" dirty="0"/>
              <a:t>kujundada VV pädevuses olevates küsimustes kliima- ja energiapoliitilisi seisukohti;</a:t>
            </a:r>
          </a:p>
          <a:p>
            <a:pPr lvl="1"/>
            <a:r>
              <a:rPr lang="et-EE" dirty="0"/>
              <a:t>leida </a:t>
            </a:r>
            <a:r>
              <a:rPr lang="et-EE" dirty="0" err="1"/>
              <a:t>valdkondadeülesed</a:t>
            </a:r>
            <a:r>
              <a:rPr lang="et-EE" dirty="0"/>
              <a:t> lahendused Eesti KHG heite vähendamiseks;</a:t>
            </a:r>
          </a:p>
          <a:p>
            <a:pPr lvl="1"/>
            <a:r>
              <a:rPr lang="et-EE" dirty="0"/>
              <a:t>hinnata ja teha ettepanekuid KHG heite vähendamise meetmete rahastamiseks;</a:t>
            </a:r>
          </a:p>
          <a:p>
            <a:pPr lvl="1"/>
            <a:r>
              <a:rPr lang="et-EE" dirty="0"/>
              <a:t>leida lahendused riigi energiajulgeoleku ja -varustuskindluse tagamiseks;</a:t>
            </a:r>
          </a:p>
          <a:p>
            <a:pPr lvl="1"/>
            <a:r>
              <a:rPr lang="et-EE" dirty="0"/>
              <a:t>koordineerida täidesaatva riigivõimu asutuste tegevust kliima- ja energiapoliitika elluviimisel;</a:t>
            </a:r>
          </a:p>
          <a:p>
            <a:pPr lvl="1"/>
            <a:r>
              <a:rPr lang="et-EE" dirty="0"/>
              <a:t>täita muid VV antud ülesandeid</a:t>
            </a:r>
          </a:p>
        </p:txBody>
      </p:sp>
    </p:spTree>
    <p:extLst>
      <p:ext uri="{BB962C8B-B14F-4D97-AF65-F5344CB8AC3E}">
        <p14:creationId xmlns:p14="http://schemas.microsoft.com/office/powerpoint/2010/main" val="184600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Group 1"/>
          <p:cNvGraphicFramePr>
            <a:graphicFrameLocks noGrp="1"/>
          </p:cNvGraphicFramePr>
          <p:nvPr/>
        </p:nvGraphicFramePr>
        <p:xfrm>
          <a:off x="0" y="0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064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2339975"/>
            <a:ext cx="2447925" cy="612775"/>
          </a:xfrm>
        </p:spPr>
        <p:txBody>
          <a:bodyPr tIns="156492" anchor="t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t-EE" altLang="et-EE" sz="5400">
                <a:solidFill>
                  <a:srgbClr val="FFFFFF"/>
                </a:solidFill>
              </a:rPr>
              <a:t>Aitäh!</a:t>
            </a: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1403350" y="4787900"/>
            <a:ext cx="719931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828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600" b="1">
                <a:solidFill>
                  <a:srgbClr val="FFFFFF"/>
                </a:solidFill>
              </a:rPr>
              <a:t>Getlyn Denks</a:t>
            </a:r>
          </a:p>
          <a:p>
            <a:pPr algn="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2000">
                <a:solidFill>
                  <a:srgbClr val="FFFFFF"/>
                </a:solidFill>
              </a:rPr>
              <a:t>Getlyn.denks@envir.ee</a:t>
            </a:r>
          </a:p>
        </p:txBody>
      </p:sp>
      <p:pic>
        <p:nvPicPr>
          <p:cNvPr id="450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49250"/>
            <a:ext cx="28257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738" y="252413"/>
            <a:ext cx="7034212" cy="542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2664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Eesti KHG-de heitkogused ja sidumine </a:t>
            </a:r>
            <a:br>
              <a:rPr lang="et-EE" sz="2664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et-EE" sz="2664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sektorite kaupa 1990–2017, kt CO</a:t>
            </a:r>
            <a:r>
              <a:rPr lang="et-EE" sz="2664" b="1" baseline="-25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2ekv </a:t>
            </a:r>
            <a:endParaRPr lang="et-EE" sz="2664" b="1" i="1" baseline="-25000" dirty="0">
              <a:solidFill>
                <a:srgbClr val="00B05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cxnSp>
        <p:nvCxnSpPr>
          <p:cNvPr id="28675" name="Straight Connector 5"/>
          <p:cNvCxnSpPr>
            <a:cxnSpLocks noChangeShapeType="1"/>
          </p:cNvCxnSpPr>
          <p:nvPr/>
        </p:nvCxnSpPr>
        <p:spPr bwMode="auto">
          <a:xfrm>
            <a:off x="606425" y="1044005"/>
            <a:ext cx="5275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5" y="1727126"/>
            <a:ext cx="8985229" cy="51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l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34950"/>
            <a:ext cx="29321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155575"/>
            <a:ext cx="6502400" cy="455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296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Helvetica" charset="0"/>
              </a:rPr>
              <a:t>Kliima</a:t>
            </a:r>
            <a:r>
              <a:rPr lang="et-EE" sz="2960" b="1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Helvetica" charset="0"/>
              </a:rPr>
              <a:t>poliitika</a:t>
            </a:r>
            <a:r>
              <a:rPr lang="et-EE" sz="296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Helvetica" charset="0"/>
              </a:rPr>
              <a:t> eesmärgid</a:t>
            </a:r>
            <a:endParaRPr lang="en-US" sz="2960" b="1" dirty="0">
              <a:latin typeface="Roboto Condensed Light" panose="02000000000000000000" pitchFamily="2" charset="0"/>
              <a:ea typeface="Roboto Condensed Light" panose="02000000000000000000" pitchFamily="2" charset="0"/>
              <a:cs typeface="Helvetic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08050"/>
            <a:ext cx="8064500" cy="43830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t-EE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t-EE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en-US" sz="2368" dirty="0"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cxnSp>
        <p:nvCxnSpPr>
          <p:cNvPr id="30724" name="Straight Connector 5"/>
          <p:cNvCxnSpPr>
            <a:cxnSpLocks noChangeShapeType="1"/>
          </p:cNvCxnSpPr>
          <p:nvPr/>
        </p:nvCxnSpPr>
        <p:spPr bwMode="auto">
          <a:xfrm>
            <a:off x="107950" y="755650"/>
            <a:ext cx="5275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Content Placeholder 3">
            <a:extLst/>
          </p:cNvPr>
          <p:cNvGraphicFramePr>
            <a:graphicFrameLocks/>
          </p:cNvGraphicFramePr>
          <p:nvPr/>
        </p:nvGraphicFramePr>
        <p:xfrm>
          <a:off x="152065" y="908567"/>
          <a:ext cx="8721099" cy="615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3"/>
          <p:cNvSpPr>
            <a:spLocks noGrp="1"/>
          </p:cNvSpPr>
          <p:nvPr>
            <p:ph type="title"/>
          </p:nvPr>
        </p:nvSpPr>
        <p:spPr>
          <a:xfrm>
            <a:off x="391778" y="166971"/>
            <a:ext cx="8197632" cy="932796"/>
          </a:xfrm>
        </p:spPr>
        <p:txBody>
          <a:bodyPr>
            <a:normAutofit/>
          </a:bodyPr>
          <a:lstStyle/>
          <a:p>
            <a:pPr algn="ctr"/>
            <a:r>
              <a:rPr lang="et-EE" sz="2658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kasvuhoonegaaside heite vähendamise </a:t>
            </a:r>
            <a:br>
              <a:rPr lang="et-EE" sz="2658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sz="2658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2030. aasta eesmärkide jagunemine sektorite vahel</a:t>
            </a:r>
            <a:endParaRPr lang="et-EE" sz="2658" b="1" i="1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7" name="Google Shape;128;p19"/>
          <p:cNvGrpSpPr/>
          <p:nvPr/>
        </p:nvGrpSpPr>
        <p:grpSpPr>
          <a:xfrm>
            <a:off x="502539" y="1382881"/>
            <a:ext cx="7976110" cy="4348600"/>
            <a:chOff x="95986" y="-69528"/>
            <a:chExt cx="8570891" cy="5665859"/>
          </a:xfrm>
        </p:grpSpPr>
        <p:sp>
          <p:nvSpPr>
            <p:cNvPr id="8" name="Google Shape;129;p19"/>
            <p:cNvSpPr/>
            <p:nvPr/>
          </p:nvSpPr>
          <p:spPr>
            <a:xfrm>
              <a:off x="95986" y="2017278"/>
              <a:ext cx="1570545" cy="201693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9" name="Google Shape;130;p19"/>
            <p:cNvSpPr txBox="1"/>
            <p:nvPr/>
          </p:nvSpPr>
          <p:spPr>
            <a:xfrm>
              <a:off x="141986" y="2063278"/>
              <a:ext cx="1478545" cy="1924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9398" rIns="9398" bIns="939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b="1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KHG koguheide</a:t>
              </a:r>
              <a:endParaRPr sz="2000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518"/>
                </a:spcBef>
              </a:pPr>
              <a:r>
                <a:rPr lang="et-EE" sz="2000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-70% vs 1990 *</a:t>
              </a:r>
            </a:p>
          </p:txBody>
        </p:sp>
        <p:sp>
          <p:nvSpPr>
            <p:cNvPr id="10" name="Google Shape;131;p19"/>
            <p:cNvSpPr/>
            <p:nvPr/>
          </p:nvSpPr>
          <p:spPr>
            <a:xfrm rot="-4074391">
              <a:off x="1217201" y="2346295"/>
              <a:ext cx="1440436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5AD2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11" name="Google Shape;132;p19"/>
            <p:cNvSpPr txBox="1"/>
            <p:nvPr/>
          </p:nvSpPr>
          <p:spPr>
            <a:xfrm rot="-4074391">
              <a:off x="1901408" y="2322401"/>
              <a:ext cx="72021" cy="72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0" rIns="9398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37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133;p19"/>
            <p:cNvSpPr/>
            <p:nvPr/>
          </p:nvSpPr>
          <p:spPr>
            <a:xfrm>
              <a:off x="2208306" y="620100"/>
              <a:ext cx="1570545" cy="2307147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13" name="Google Shape;134;p19"/>
            <p:cNvSpPr txBox="1"/>
            <p:nvPr/>
          </p:nvSpPr>
          <p:spPr>
            <a:xfrm>
              <a:off x="2230051" y="630680"/>
              <a:ext cx="1558707" cy="2215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9398" rIns="9398" bIns="939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dirty="0" err="1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Kauplemis-süsteemi</a:t>
              </a:r>
              <a:r>
                <a:rPr lang="et-EE" sz="2000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 välised sektorid</a:t>
              </a:r>
              <a:endParaRPr sz="2000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14" name="Google Shape;135;p19"/>
            <p:cNvSpPr/>
            <p:nvPr/>
          </p:nvSpPr>
          <p:spPr>
            <a:xfrm rot="-3261605">
              <a:off x="3572008" y="1276141"/>
              <a:ext cx="991319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4DD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15" name="Google Shape;136;p19"/>
            <p:cNvSpPr txBox="1"/>
            <p:nvPr/>
          </p:nvSpPr>
          <p:spPr>
            <a:xfrm rot="-3261605">
              <a:off x="4042885" y="1263475"/>
              <a:ext cx="49565" cy="49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0" rIns="9398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37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Google Shape;137;p19"/>
            <p:cNvSpPr/>
            <p:nvPr/>
          </p:nvSpPr>
          <p:spPr>
            <a:xfrm>
              <a:off x="4370524" y="118257"/>
              <a:ext cx="4296353" cy="1770876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17" name="Google Shape;138;p19"/>
            <p:cNvSpPr txBox="1"/>
            <p:nvPr/>
          </p:nvSpPr>
          <p:spPr>
            <a:xfrm>
              <a:off x="4380430" y="-69528"/>
              <a:ext cx="4286447" cy="1788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11" tIns="7511" rIns="7511" bIns="751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b="1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ESR: </a:t>
              </a:r>
              <a:r>
                <a:rPr lang="et-EE" sz="2000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riigi eesmärk </a:t>
              </a:r>
              <a:endParaRPr sz="2000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414"/>
                </a:spcBef>
              </a:pPr>
              <a:r>
                <a:rPr lang="et-EE" sz="2000" b="1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(Eesti -13% vs 2005)</a:t>
              </a:r>
              <a:endParaRPr sz="2000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414"/>
                </a:spcBef>
              </a:pPr>
              <a:r>
                <a:rPr lang="et-EE" sz="2000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Transport, põllumajandus, tööstuslikud protsessid, väikese-mahuline energiatootmine ja hooned, jäätmekäitlus, F-gaas</a:t>
              </a:r>
              <a:r>
                <a:rPr lang="et-EE" sz="1181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id</a:t>
              </a:r>
              <a:endParaRPr sz="1181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18" name="Google Shape;139;p19"/>
            <p:cNvSpPr/>
            <p:nvPr/>
          </p:nvSpPr>
          <p:spPr>
            <a:xfrm rot="3381969">
              <a:off x="3525858" y="2151128"/>
              <a:ext cx="1134206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4DD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19" name="Google Shape;140;p19"/>
            <p:cNvSpPr txBox="1"/>
            <p:nvPr/>
          </p:nvSpPr>
          <p:spPr>
            <a:xfrm rot="3381969">
              <a:off x="4064606" y="2134890"/>
              <a:ext cx="56710" cy="5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0" rIns="9398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37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Google Shape;141;p19"/>
            <p:cNvSpPr/>
            <p:nvPr/>
          </p:nvSpPr>
          <p:spPr>
            <a:xfrm>
              <a:off x="4370524" y="2076918"/>
              <a:ext cx="4296353" cy="102085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21" name="Google Shape;142;p19"/>
            <p:cNvSpPr txBox="1"/>
            <p:nvPr/>
          </p:nvSpPr>
          <p:spPr>
            <a:xfrm>
              <a:off x="4436971" y="2058752"/>
              <a:ext cx="4151084" cy="1057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11" tIns="7511" rIns="7511" bIns="751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LULUCF: </a:t>
              </a: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maakasutus ja metsandus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414"/>
                </a:spcBef>
              </a:pP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Riik peab tagama, et </a:t>
              </a:r>
              <a:r>
                <a:rPr lang="et-EE" sz="2000" b="1" u="sng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heide ei ületa sidumist</a:t>
              </a:r>
              <a:r>
                <a:rPr lang="et-EE" sz="20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. 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2" name="Google Shape;143;p19"/>
            <p:cNvSpPr/>
            <p:nvPr/>
          </p:nvSpPr>
          <p:spPr>
            <a:xfrm rot="4104151">
              <a:off x="1201479" y="3697900"/>
              <a:ext cx="1471880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5AD2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23" name="Google Shape;144;p19"/>
            <p:cNvSpPr txBox="1"/>
            <p:nvPr/>
          </p:nvSpPr>
          <p:spPr>
            <a:xfrm rot="4104151">
              <a:off x="1900622" y="3673220"/>
              <a:ext cx="73594" cy="73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0" rIns="9398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37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Google Shape;145;p19"/>
            <p:cNvSpPr/>
            <p:nvPr/>
          </p:nvSpPr>
          <p:spPr>
            <a:xfrm>
              <a:off x="2208307" y="3192250"/>
              <a:ext cx="1570545" cy="240408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25" name="Google Shape;146;p19"/>
            <p:cNvSpPr txBox="1"/>
            <p:nvPr/>
          </p:nvSpPr>
          <p:spPr>
            <a:xfrm>
              <a:off x="2254307" y="3238249"/>
              <a:ext cx="1478545" cy="2312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9398" rIns="9398" bIns="939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EL ülene kauplemis- süsteem (</a:t>
              </a:r>
              <a:r>
                <a:rPr lang="et-EE" sz="2000" dirty="0" err="1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Eli</a:t>
              </a:r>
              <a:r>
                <a:rPr lang="et-EE" sz="2000" dirty="0">
                  <a:solidFill>
                    <a:schemeClr val="lt1"/>
                  </a:solidFill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 ülene eesmärk -43%)</a:t>
              </a:r>
              <a:endParaRPr sz="2000" dirty="0"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6" name="Google Shape;147;p19"/>
            <p:cNvSpPr/>
            <p:nvPr/>
          </p:nvSpPr>
          <p:spPr>
            <a:xfrm rot="3924">
              <a:off x="3778852" y="4382510"/>
              <a:ext cx="591672" cy="24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4DD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27" name="Google Shape;148;p19"/>
            <p:cNvSpPr txBox="1"/>
            <p:nvPr/>
          </p:nvSpPr>
          <p:spPr>
            <a:xfrm rot="3924">
              <a:off x="4059897" y="4379835"/>
              <a:ext cx="29583" cy="29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98" tIns="0" rIns="9398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37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Google Shape;149;p19"/>
            <p:cNvSpPr/>
            <p:nvPr/>
          </p:nvSpPr>
          <p:spPr>
            <a:xfrm>
              <a:off x="4370524" y="3264305"/>
              <a:ext cx="4296353" cy="226131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7657" tIns="67657" rIns="67657" bIns="67657" anchor="ctr" anchorCtr="0">
              <a:noAutofit/>
            </a:bodyPr>
            <a:lstStyle/>
            <a:p>
              <a:endParaRPr sz="1332"/>
            </a:p>
          </p:txBody>
        </p:sp>
        <p:sp>
          <p:nvSpPr>
            <p:cNvPr id="29" name="Google Shape;150;p19"/>
            <p:cNvSpPr txBox="1"/>
            <p:nvPr/>
          </p:nvSpPr>
          <p:spPr>
            <a:xfrm>
              <a:off x="4436756" y="3330537"/>
              <a:ext cx="4163889" cy="2128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55" tIns="8455" rIns="8455" bIns="845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EL HKS ehk </a:t>
              </a:r>
              <a:r>
                <a:rPr lang="et-EE" sz="20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ETS: </a:t>
              </a: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Ettevõtjate kohustused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467"/>
                </a:spcBef>
              </a:pPr>
              <a:r>
                <a:rPr lang="et-EE" sz="2000" b="1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 </a:t>
              </a: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töötlev tööstus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467"/>
                </a:spcBef>
              </a:pP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 energia tootmine (üle 20 MW)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  <a:p>
              <a:pPr algn="ctr">
                <a:lnSpc>
                  <a:spcPct val="90000"/>
                </a:lnSpc>
                <a:spcBef>
                  <a:spcPts val="467"/>
                </a:spcBef>
              </a:pPr>
              <a:r>
                <a:rPr lang="et-EE" sz="20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  <a:sym typeface="Roboto Condensed"/>
                </a:rPr>
                <a:t>- lennundus </a:t>
              </a:r>
              <a:endParaRPr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5353" y="6294569"/>
            <a:ext cx="797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ea typeface="Roboto Condensed" panose="02000000000000000000" pitchFamily="2" charset="0"/>
                <a:cs typeface="Roboto Condensed" panose="02000000000000000000" pitchFamily="2" charset="0"/>
              </a:rPr>
              <a:t>* Eesmärk tuleneb Kliimapoliitika põhialustest aastani 2050, mis kiideti Riigikogu poolt heaks 5. aprillil 2017</a:t>
            </a:r>
            <a:r>
              <a:rPr lang="et-EE" sz="1184" dirty="0"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3"/>
          <p:cNvSpPr>
            <a:spLocks noGrp="1"/>
          </p:cNvSpPr>
          <p:nvPr>
            <p:ph type="title"/>
          </p:nvPr>
        </p:nvSpPr>
        <p:spPr>
          <a:xfrm>
            <a:off x="395313" y="107901"/>
            <a:ext cx="7989920" cy="932796"/>
          </a:xfrm>
        </p:spPr>
        <p:txBody>
          <a:bodyPr/>
          <a:lstStyle/>
          <a:p>
            <a:pPr algn="ctr"/>
            <a:r>
              <a:rPr lang="et-EE" sz="266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 </a:t>
            </a:r>
            <a:r>
              <a:rPr lang="et-EE" sz="2664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KHG koguheite </a:t>
            </a:r>
            <a:r>
              <a:rPr lang="et-EE" sz="266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vähendamise trajektoor ja baasprognoos aastani 2030 </a:t>
            </a:r>
            <a:endParaRPr lang="et-EE" sz="2664" i="1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10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270708"/>
              </p:ext>
            </p:extLst>
          </p:nvPr>
        </p:nvGraphicFramePr>
        <p:xfrm>
          <a:off x="262" y="1188021"/>
          <a:ext cx="89990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4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3"/>
          <p:cNvSpPr>
            <a:spLocks noGrp="1"/>
          </p:cNvSpPr>
          <p:nvPr>
            <p:ph type="title"/>
          </p:nvPr>
        </p:nvSpPr>
        <p:spPr>
          <a:xfrm>
            <a:off x="532645" y="251917"/>
            <a:ext cx="7934249" cy="932796"/>
          </a:xfrm>
        </p:spPr>
        <p:txBody>
          <a:bodyPr/>
          <a:lstStyle/>
          <a:p>
            <a:pPr algn="ctr"/>
            <a:r>
              <a:rPr lang="et-EE" sz="266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</a:t>
            </a:r>
            <a:r>
              <a:rPr lang="et-EE" sz="2664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664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HKS </a:t>
            </a:r>
            <a:r>
              <a:rPr lang="et-EE" sz="2664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sektori</a:t>
            </a:r>
            <a:r>
              <a:rPr lang="et-EE" sz="266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KHG heite vähendamise trajektoor ja baasprognoos aastani 2030 </a:t>
            </a:r>
            <a:endParaRPr lang="et-EE" sz="2664" i="1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10" name="Sisu kohatäid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339372"/>
              </p:ext>
            </p:extLst>
          </p:nvPr>
        </p:nvGraphicFramePr>
        <p:xfrm>
          <a:off x="262" y="1184713"/>
          <a:ext cx="8999016" cy="533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82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3"/>
          <p:cNvSpPr>
            <a:spLocks noGrp="1"/>
          </p:cNvSpPr>
          <p:nvPr>
            <p:ph type="title"/>
          </p:nvPr>
        </p:nvSpPr>
        <p:spPr>
          <a:xfrm>
            <a:off x="497905" y="179909"/>
            <a:ext cx="8003730" cy="932796"/>
          </a:xfrm>
        </p:spPr>
        <p:txBody>
          <a:bodyPr/>
          <a:lstStyle/>
          <a:p>
            <a:pPr algn="ctr"/>
            <a:r>
              <a:rPr lang="et-EE" sz="2664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Eesti</a:t>
            </a:r>
            <a:r>
              <a:rPr lang="et-EE" sz="266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664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nn jagatud kohustuse määruse (</a:t>
            </a:r>
            <a:r>
              <a:rPr lang="et-EE" sz="2664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ESR) se</a:t>
            </a:r>
            <a:r>
              <a:rPr lang="et-EE" sz="2664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ktori </a:t>
            </a:r>
            <a:r>
              <a:rPr lang="et-EE" sz="2664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KHG heite vähendamise trajektoor ja baasprognoos aastani 2030</a:t>
            </a:r>
          </a:p>
        </p:txBody>
      </p:sp>
      <p:graphicFrame>
        <p:nvGraphicFramePr>
          <p:cNvPr id="7" name="Sisu kohatäid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94729"/>
              </p:ext>
            </p:extLst>
          </p:nvPr>
        </p:nvGraphicFramePr>
        <p:xfrm>
          <a:off x="262" y="1112705"/>
          <a:ext cx="8999016" cy="540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611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7" y="168275"/>
            <a:ext cx="8424961" cy="503238"/>
          </a:xfrm>
        </p:spPr>
        <p:txBody>
          <a:bodyPr>
            <a:noAutofit/>
          </a:bodyPr>
          <a:lstStyle/>
          <a:p>
            <a:pPr>
              <a:defRPr sz="2000" b="1" i="0" u="none" strike="noStrike" kern="1200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defRPr>
            </a:pPr>
            <a:r>
              <a:rPr lang="et-EE" sz="296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KHG heite prognoos </a:t>
            </a:r>
            <a:r>
              <a:rPr lang="et-EE" sz="2960" b="1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2030 valdkondade lõikes</a:t>
            </a:r>
          </a:p>
        </p:txBody>
      </p:sp>
      <p:cxnSp>
        <p:nvCxnSpPr>
          <p:cNvPr id="36867" name="Straight Connector 5"/>
          <p:cNvCxnSpPr>
            <a:cxnSpLocks noChangeShapeType="1"/>
          </p:cNvCxnSpPr>
          <p:nvPr/>
        </p:nvCxnSpPr>
        <p:spPr bwMode="auto">
          <a:xfrm>
            <a:off x="49213" y="671513"/>
            <a:ext cx="527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868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116013"/>
            <a:ext cx="8867775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" y="252413"/>
            <a:ext cx="8477349" cy="575568"/>
          </a:xfrm>
        </p:spPr>
        <p:txBody>
          <a:bodyPr>
            <a:noAutofit/>
          </a:bodyPr>
          <a:lstStyle/>
          <a:p>
            <a:pPr algn="ctr">
              <a:defRPr sz="2000" b="1" i="0" u="none" strike="noStrike" kern="1200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defRPr>
            </a:pPr>
            <a:r>
              <a:rPr lang="en-US" sz="296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CO</a:t>
            </a:r>
            <a:r>
              <a:rPr lang="en-US" sz="296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296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6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hinna</a:t>
            </a:r>
            <a:r>
              <a:rPr lang="en-US" sz="296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trend</a:t>
            </a:r>
            <a:r>
              <a:rPr lang="et-EE" sz="296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(EUR/tCO</a:t>
            </a:r>
            <a:r>
              <a:rPr lang="et-EE" sz="296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t-EE" sz="296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) 2018-2019</a:t>
            </a:r>
            <a:endParaRPr lang="et-EE" sz="2960" b="1" i="1" dirty="0">
              <a:solidFill>
                <a:srgbClr val="00B05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4819" name="Straight Connector 5"/>
          <p:cNvCxnSpPr>
            <a:cxnSpLocks noChangeShapeType="1"/>
          </p:cNvCxnSpPr>
          <p:nvPr/>
        </p:nvCxnSpPr>
        <p:spPr bwMode="auto">
          <a:xfrm>
            <a:off x="539750" y="708025"/>
            <a:ext cx="5275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4820" name="Chart 14"/>
          <p:cNvGraphicFramePr>
            <a:graphicFrameLocks/>
          </p:cNvGraphicFramePr>
          <p:nvPr/>
        </p:nvGraphicFramePr>
        <p:xfrm>
          <a:off x="342900" y="1163638"/>
          <a:ext cx="8332788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Diagramm" r:id="rId4" imgW="7419475" imgH="3999323" progId="Excel.Chart.8">
                  <p:embed/>
                </p:oleObj>
              </mc:Choice>
              <mc:Fallback>
                <p:oleObj name="Diagramm" r:id="rId4" imgW="7419475" imgH="3999323" progId="Excel.Chart.8">
                  <p:embed/>
                  <p:pic>
                    <p:nvPicPr>
                      <p:cNvPr id="0" name="Char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63638"/>
                        <a:ext cx="8332788" cy="464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stkülik 10">
            <a:extLst/>
          </p:cNvPr>
          <p:cNvSpPr/>
          <p:nvPr/>
        </p:nvSpPr>
        <p:spPr>
          <a:xfrm>
            <a:off x="755650" y="5810250"/>
            <a:ext cx="70246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740"/>
              </a:spcAft>
              <a:defRPr/>
            </a:pPr>
            <a:r>
              <a:rPr lang="et-EE" i="1" dirty="0">
                <a:solidFill>
                  <a:srgbClr val="44546A"/>
                </a:solidFill>
                <a:latin typeface="Roboto Condensed Light" panose="02000000000000000000" pitchFamily="2" charset="0"/>
                <a:ea typeface="Calibri" panose="020F0502020204030204" pitchFamily="34" charset="0"/>
              </a:rPr>
              <a:t>ELi heitkogustega kauplemise süsteemi CO</a:t>
            </a:r>
            <a:r>
              <a:rPr lang="et-EE" i="1" baseline="-25000" dirty="0">
                <a:solidFill>
                  <a:srgbClr val="44546A"/>
                </a:solidFill>
                <a:latin typeface="Roboto Condensed Light" panose="02000000000000000000" pitchFamily="2" charset="0"/>
                <a:ea typeface="Calibri" panose="020F0502020204030204" pitchFamily="34" charset="0"/>
              </a:rPr>
              <a:t>2</a:t>
            </a:r>
            <a:r>
              <a:rPr lang="et-EE" i="1" dirty="0">
                <a:solidFill>
                  <a:srgbClr val="44546A"/>
                </a:solidFill>
                <a:latin typeface="Roboto Condensed Light" panose="02000000000000000000" pitchFamily="2" charset="0"/>
                <a:ea typeface="Calibri" panose="020F0502020204030204" pitchFamily="34" charset="0"/>
              </a:rPr>
              <a:t> hinnagraafik jaanuar 2018 – august  2019 Allikas: EEX</a:t>
            </a:r>
            <a:endParaRPr lang="et-EE" sz="1332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'i kujundus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'i kujundus">
    <a:majorFont>
      <a:latin typeface="Roboto Condensed"/>
      <a:ea typeface="Microsoft YaHei"/>
      <a:cs typeface=""/>
    </a:majorFont>
    <a:minorFont>
      <a:latin typeface="Roboto Condensed"/>
      <a:ea typeface="Microsoft YaHei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359</Words>
  <Application>Microsoft Office PowerPoint</Application>
  <PresentationFormat>Kohandatud</PresentationFormat>
  <Paragraphs>80</Paragraphs>
  <Slides>12</Slides>
  <Notes>12</Notes>
  <HiddenSlides>0</HiddenSlides>
  <MMClips>0</MMClips>
  <ScaleCrop>false</ScaleCrop>
  <HeadingPairs>
    <vt:vector size="8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2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23" baseType="lpstr">
      <vt:lpstr>Microsoft YaHei</vt:lpstr>
      <vt:lpstr>Arial</vt:lpstr>
      <vt:lpstr>Arial Unicode MS</vt:lpstr>
      <vt:lpstr>Calibri</vt:lpstr>
      <vt:lpstr>Helvetica</vt:lpstr>
      <vt:lpstr>Roboto Condensed</vt:lpstr>
      <vt:lpstr>Roboto Condensed Light</vt:lpstr>
      <vt:lpstr>Times New Roman</vt:lpstr>
      <vt:lpstr>1_Office'i kujundus</vt:lpstr>
      <vt:lpstr>2_Office'i kujundus</vt:lpstr>
      <vt:lpstr>Diagramm</vt:lpstr>
      <vt:lpstr>Riiklik energia- ja kliimakava aastani 2030 </vt:lpstr>
      <vt:lpstr>Eesti KHG-de heitkogused ja sidumine  sektorite kaupa 1990–2017, kt CO2ekv </vt:lpstr>
      <vt:lpstr>Kliimapoliitika eesmärgid</vt:lpstr>
      <vt:lpstr>Eesti kasvuhoonegaaside heite vähendamise  2030. aasta eesmärkide jagunemine sektorite vahel</vt:lpstr>
      <vt:lpstr>Eesti KHG koguheite vähendamise trajektoor ja baasprognoos aastani 2030 </vt:lpstr>
      <vt:lpstr>Eesti HKS sektori KHG heite vähendamise trajektoor ja baasprognoos aastani 2030 </vt:lpstr>
      <vt:lpstr>Eesti nn jagatud kohustuse määruse (ESR) sektori KHG heite vähendamise trajektoor ja baasprognoos aastani 2030</vt:lpstr>
      <vt:lpstr>KHG heite prognoos 2030 valdkondade lõikes</vt:lpstr>
      <vt:lpstr>CO2 hinna trend (EUR/tCO2) 2018-2019</vt:lpstr>
      <vt:lpstr>PowerPointi esitlus</vt:lpstr>
      <vt:lpstr>VV kliima- ja energiakomisjon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põhi</dc:title>
  <dc:creator>Kaimar Koemets</dc:creator>
  <cp:lastModifiedBy>Kristel Soodla</cp:lastModifiedBy>
  <cp:revision>257</cp:revision>
  <cp:lastPrinted>1601-01-01T00:00:00Z</cp:lastPrinted>
  <dcterms:created xsi:type="dcterms:W3CDTF">2013-12-29T18:00:13Z</dcterms:created>
  <dcterms:modified xsi:type="dcterms:W3CDTF">2019-11-21T13:02:10Z</dcterms:modified>
</cp:coreProperties>
</file>