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4" r:id="rId1"/>
  </p:sldMasterIdLst>
  <p:notesMasterIdLst>
    <p:notesMasterId r:id="rId18"/>
  </p:notesMasterIdLst>
  <p:handoutMasterIdLst>
    <p:handoutMasterId r:id="rId19"/>
  </p:handoutMasterIdLst>
  <p:sldIdLst>
    <p:sldId id="266" r:id="rId2"/>
    <p:sldId id="594" r:id="rId3"/>
    <p:sldId id="597" r:id="rId4"/>
    <p:sldId id="587" r:id="rId5"/>
    <p:sldId id="581" r:id="rId6"/>
    <p:sldId id="575" r:id="rId7"/>
    <p:sldId id="592" r:id="rId8"/>
    <p:sldId id="583" r:id="rId9"/>
    <p:sldId id="591" r:id="rId10"/>
    <p:sldId id="273" r:id="rId11"/>
    <p:sldId id="613" r:id="rId12"/>
    <p:sldId id="622" r:id="rId13"/>
    <p:sldId id="621" r:id="rId14"/>
    <p:sldId id="609" r:id="rId15"/>
    <p:sldId id="610" r:id="rId16"/>
    <p:sldId id="611" r:id="rId17"/>
  </p:sldIdLst>
  <p:sldSz cx="12160250" cy="6840538"/>
  <p:notesSz cx="7559675" cy="10691813"/>
  <p:defaultTextStyle>
    <a:defPPr>
      <a:defRPr lang="en-GB"/>
    </a:defPPr>
    <a:lvl1pPr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1pPr>
    <a:lvl2pPr marL="742950" indent="-28575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2pPr>
    <a:lvl3pPr marL="11430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3pPr>
    <a:lvl4pPr marL="16002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4pPr>
    <a:lvl5pPr marL="2057400" indent="-228600" algn="l" defTabSz="449263" rtl="0" fontAlgn="base" hangingPunct="0">
      <a:lnSpc>
        <a:spcPct val="110000"/>
      </a:lnSpc>
      <a:spcBef>
        <a:spcPct val="0"/>
      </a:spcBef>
      <a:spcAft>
        <a:spcPct val="0"/>
      </a:spcAft>
      <a:buClr>
        <a:srgbClr val="000000"/>
      </a:buClr>
      <a:buSzPct val="100000"/>
      <a:buFont typeface="Times New Roman" panose="02020603050405020304" pitchFamily="18" charset="0"/>
      <a:defRPr kern="1200">
        <a:solidFill>
          <a:schemeClr val="tx1"/>
        </a:solidFill>
        <a:latin typeface="Roboto Condensed" panose="02000000000000000000" pitchFamily="2" charset="0"/>
        <a:ea typeface="Microsoft YaHei" panose="020B0503020204020204" pitchFamily="34" charset="-122"/>
        <a:cs typeface="+mn-cs"/>
      </a:defRPr>
    </a:lvl5pPr>
    <a:lvl6pPr marL="22860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6pPr>
    <a:lvl7pPr marL="27432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7pPr>
    <a:lvl8pPr marL="32004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8pPr>
    <a:lvl9pPr marL="3657600" algn="l" defTabSz="914400" rtl="0" eaLnBrk="1" latinLnBrk="0" hangingPunct="1">
      <a:defRPr kern="1200">
        <a:solidFill>
          <a:schemeClr val="tx1"/>
        </a:solidFill>
        <a:latin typeface="Roboto Condensed" panose="02000000000000000000" pitchFamily="2"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9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85D1"/>
    <a:srgbClr val="83CAFF"/>
    <a:srgbClr val="0C7A8D"/>
    <a:srgbClr val="0084D1"/>
    <a:srgbClr val="999999"/>
    <a:srgbClr val="0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2"/>
    <p:restoredTop sz="91222"/>
  </p:normalViewPr>
  <p:slideViewPr>
    <p:cSldViewPr>
      <p:cViewPr varScale="1">
        <p:scale>
          <a:sx n="79" d="100"/>
          <a:sy n="79" d="100"/>
        </p:scale>
        <p:origin x="557" y="72"/>
      </p:cViewPr>
      <p:guideLst>
        <p:guide orient="horz" pos="2160"/>
        <p:guide pos="3891"/>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rje.Moldre\AppData\Local\Microsoft\Windows\INetCache\Content.Outlook\85G29TOZ\RES%202030%20kujunemiskoverad%20-%20viima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rje.Moldre\AppData\Local\Microsoft\Windows\INetCache\Content.Outlook\85G29TOZ\191117_Primaar%20ja%20l&#245;pptarb_v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3414186293502"/>
          <c:y val="0.15099005425671785"/>
          <c:w val="0.60958426560251"/>
          <c:h val="0.58899989056669011"/>
        </c:manualLayout>
      </c:layout>
      <c:barChart>
        <c:barDir val="col"/>
        <c:grouping val="clustered"/>
        <c:varyColors val="0"/>
        <c:ser>
          <c:idx val="0"/>
          <c:order val="0"/>
          <c:tx>
            <c:strRef>
              <c:f>'Illustreerivad graafikud'!$R$5</c:f>
              <c:strCache>
                <c:ptCount val="1"/>
                <c:pt idx="0">
                  <c:v>Taastuvelektri osakaal</c:v>
                </c:pt>
              </c:strCache>
            </c:strRef>
          </c:tx>
          <c:spPr>
            <a:solidFill>
              <a:schemeClr val="accent1"/>
            </a:solidFill>
            <a:ln>
              <a:noFill/>
            </a:ln>
            <a:effectLst/>
          </c:spPr>
          <c:invertIfNegative val="0"/>
          <c:cat>
            <c:numRef>
              <c:f>'Illustreerivad graafikud'!$S$4:$X$4</c:f>
              <c:numCache>
                <c:formatCode>General</c:formatCode>
                <c:ptCount val="6"/>
                <c:pt idx="0">
                  <c:v>2020</c:v>
                </c:pt>
                <c:pt idx="1">
                  <c:v>2021</c:v>
                </c:pt>
                <c:pt idx="2">
                  <c:v>2022</c:v>
                </c:pt>
                <c:pt idx="3">
                  <c:v>2025</c:v>
                </c:pt>
                <c:pt idx="4">
                  <c:v>2027</c:v>
                </c:pt>
                <c:pt idx="5">
                  <c:v>2030</c:v>
                </c:pt>
              </c:numCache>
            </c:numRef>
          </c:cat>
          <c:val>
            <c:numRef>
              <c:f>'Illustreerivad graafikud'!$S$5:$X$5</c:f>
              <c:numCache>
                <c:formatCode>0%</c:formatCode>
                <c:ptCount val="6"/>
                <c:pt idx="0">
                  <c:v>0.18952380952380951</c:v>
                </c:pt>
                <c:pt idx="1">
                  <c:v>0.19971482889733841</c:v>
                </c:pt>
                <c:pt idx="2">
                  <c:v>0.20180265654648957</c:v>
                </c:pt>
                <c:pt idx="3">
                  <c:v>0.25283018867924528</c:v>
                </c:pt>
                <c:pt idx="4">
                  <c:v>0.31879699248120302</c:v>
                </c:pt>
                <c:pt idx="5">
                  <c:v>0.40420560747663553</c:v>
                </c:pt>
              </c:numCache>
            </c:numRef>
          </c:val>
          <c:extLst>
            <c:ext xmlns:c16="http://schemas.microsoft.com/office/drawing/2014/chart" uri="{C3380CC4-5D6E-409C-BE32-E72D297353CC}">
              <c16:uniqueId val="{00000000-4677-4BFF-B208-C62050DC481C}"/>
            </c:ext>
          </c:extLst>
        </c:ser>
        <c:ser>
          <c:idx val="1"/>
          <c:order val="1"/>
          <c:tx>
            <c:strRef>
              <c:f>'Illustreerivad graafikud'!$R$6</c:f>
              <c:strCache>
                <c:ptCount val="1"/>
                <c:pt idx="0">
                  <c:v>Taastuvenergia osakaal tanspordis</c:v>
                </c:pt>
              </c:strCache>
            </c:strRef>
          </c:tx>
          <c:spPr>
            <a:solidFill>
              <a:schemeClr val="accent2"/>
            </a:solidFill>
            <a:ln>
              <a:noFill/>
            </a:ln>
            <a:effectLst/>
          </c:spPr>
          <c:invertIfNegative val="0"/>
          <c:cat>
            <c:numRef>
              <c:f>'Illustreerivad graafikud'!$S$4:$X$4</c:f>
              <c:numCache>
                <c:formatCode>General</c:formatCode>
                <c:ptCount val="6"/>
                <c:pt idx="0">
                  <c:v>2020</c:v>
                </c:pt>
                <c:pt idx="1">
                  <c:v>2021</c:v>
                </c:pt>
                <c:pt idx="2">
                  <c:v>2022</c:v>
                </c:pt>
                <c:pt idx="3">
                  <c:v>2025</c:v>
                </c:pt>
                <c:pt idx="4">
                  <c:v>2027</c:v>
                </c:pt>
                <c:pt idx="5">
                  <c:v>2030</c:v>
                </c:pt>
              </c:numCache>
            </c:numRef>
          </c:cat>
          <c:val>
            <c:numRef>
              <c:f>'Illustreerivad graafikud'!$S$6:$X$6</c:f>
              <c:numCache>
                <c:formatCode>0%</c:formatCode>
                <c:ptCount val="6"/>
                <c:pt idx="0">
                  <c:v>0.1</c:v>
                </c:pt>
                <c:pt idx="1">
                  <c:v>0.09</c:v>
                </c:pt>
                <c:pt idx="2">
                  <c:v>0.08</c:v>
                </c:pt>
                <c:pt idx="3">
                  <c:v>0.08</c:v>
                </c:pt>
                <c:pt idx="4">
                  <c:v>0.1</c:v>
                </c:pt>
                <c:pt idx="5">
                  <c:v>0.14000000000000001</c:v>
                </c:pt>
              </c:numCache>
            </c:numRef>
          </c:val>
          <c:extLst>
            <c:ext xmlns:c16="http://schemas.microsoft.com/office/drawing/2014/chart" uri="{C3380CC4-5D6E-409C-BE32-E72D297353CC}">
              <c16:uniqueId val="{00000001-4677-4BFF-B208-C62050DC481C}"/>
            </c:ext>
          </c:extLst>
        </c:ser>
        <c:ser>
          <c:idx val="2"/>
          <c:order val="2"/>
          <c:tx>
            <c:strRef>
              <c:f>'Illustreerivad graafikud'!$R$7</c:f>
              <c:strCache>
                <c:ptCount val="1"/>
                <c:pt idx="0">
                  <c:v>Taatsuvenergia osakaal soojamajanduses</c:v>
                </c:pt>
              </c:strCache>
            </c:strRef>
          </c:tx>
          <c:spPr>
            <a:solidFill>
              <a:schemeClr val="accent3"/>
            </a:solidFill>
            <a:ln>
              <a:noFill/>
            </a:ln>
            <a:effectLst/>
          </c:spPr>
          <c:invertIfNegative val="0"/>
          <c:cat>
            <c:numRef>
              <c:f>'Illustreerivad graafikud'!$S$4:$X$4</c:f>
              <c:numCache>
                <c:formatCode>General</c:formatCode>
                <c:ptCount val="6"/>
                <c:pt idx="0">
                  <c:v>2020</c:v>
                </c:pt>
                <c:pt idx="1">
                  <c:v>2021</c:v>
                </c:pt>
                <c:pt idx="2">
                  <c:v>2022</c:v>
                </c:pt>
                <c:pt idx="3">
                  <c:v>2025</c:v>
                </c:pt>
                <c:pt idx="4">
                  <c:v>2027</c:v>
                </c:pt>
                <c:pt idx="5">
                  <c:v>2030</c:v>
                </c:pt>
              </c:numCache>
            </c:numRef>
          </c:cat>
          <c:val>
            <c:numRef>
              <c:f>'Illustreerivad graafikud'!$S$7:$X$7</c:f>
              <c:numCache>
                <c:formatCode>0%</c:formatCode>
                <c:ptCount val="6"/>
                <c:pt idx="0">
                  <c:v>0.55277777777777781</c:v>
                </c:pt>
                <c:pt idx="1">
                  <c:v>0.56047937569676698</c:v>
                </c:pt>
                <c:pt idx="2">
                  <c:v>0.56823266219239377</c:v>
                </c:pt>
                <c:pt idx="3">
                  <c:v>0.59180790960451979</c:v>
                </c:pt>
                <c:pt idx="4">
                  <c:v>0.60779294653014793</c:v>
                </c:pt>
                <c:pt idx="5">
                  <c:v>0.63218390804597702</c:v>
                </c:pt>
              </c:numCache>
            </c:numRef>
          </c:val>
          <c:extLst>
            <c:ext xmlns:c16="http://schemas.microsoft.com/office/drawing/2014/chart" uri="{C3380CC4-5D6E-409C-BE32-E72D297353CC}">
              <c16:uniqueId val="{00000002-4677-4BFF-B208-C62050DC481C}"/>
            </c:ext>
          </c:extLst>
        </c:ser>
        <c:dLbls>
          <c:showLegendKey val="0"/>
          <c:showVal val="0"/>
          <c:showCatName val="0"/>
          <c:showSerName val="0"/>
          <c:showPercent val="0"/>
          <c:showBubbleSize val="0"/>
        </c:dLbls>
        <c:gapWidth val="219"/>
        <c:axId val="509704536"/>
        <c:axId val="509709456"/>
      </c:barChart>
      <c:lineChart>
        <c:grouping val="standard"/>
        <c:varyColors val="0"/>
        <c:ser>
          <c:idx val="3"/>
          <c:order val="3"/>
          <c:tx>
            <c:strRef>
              <c:f>'Illustreerivad graafikud'!$R$8</c:f>
              <c:strCache>
                <c:ptCount val="1"/>
                <c:pt idx="0">
                  <c:v>Taastuvenergia osakaal lõpptarbimisest kokku</c:v>
                </c:pt>
              </c:strCache>
            </c:strRef>
          </c:tx>
          <c:spPr>
            <a:ln w="38100" cap="rnd">
              <a:solidFill>
                <a:schemeClr val="accent4"/>
              </a:solidFill>
              <a:round/>
            </a:ln>
            <a:effectLst/>
          </c:spPr>
          <c:marker>
            <c:symbol val="none"/>
          </c:marker>
          <c:cat>
            <c:numRef>
              <c:f>'Illustreerivad graafikud'!$S$4:$X$4</c:f>
              <c:numCache>
                <c:formatCode>General</c:formatCode>
                <c:ptCount val="6"/>
                <c:pt idx="0">
                  <c:v>2020</c:v>
                </c:pt>
                <c:pt idx="1">
                  <c:v>2021</c:v>
                </c:pt>
                <c:pt idx="2">
                  <c:v>2022</c:v>
                </c:pt>
                <c:pt idx="3">
                  <c:v>2025</c:v>
                </c:pt>
                <c:pt idx="4">
                  <c:v>2027</c:v>
                </c:pt>
                <c:pt idx="5">
                  <c:v>2030</c:v>
                </c:pt>
              </c:numCache>
            </c:numRef>
          </c:cat>
          <c:val>
            <c:numRef>
              <c:f>'Illustreerivad graafikud'!$S$8:$X$8</c:f>
              <c:numCache>
                <c:formatCode>0%</c:formatCode>
                <c:ptCount val="6"/>
                <c:pt idx="0">
                  <c:v>0.33505183246073295</c:v>
                </c:pt>
                <c:pt idx="1">
                  <c:v>0.33783784908189546</c:v>
                </c:pt>
                <c:pt idx="2">
                  <c:v>0.33268796617855906</c:v>
                </c:pt>
                <c:pt idx="3">
                  <c:v>0.35531542283629641</c:v>
                </c:pt>
                <c:pt idx="4">
                  <c:v>0.38175258693238617</c:v>
                </c:pt>
                <c:pt idx="5">
                  <c:v>0.42143857599606493</c:v>
                </c:pt>
              </c:numCache>
            </c:numRef>
          </c:val>
          <c:smooth val="0"/>
          <c:extLst>
            <c:ext xmlns:c16="http://schemas.microsoft.com/office/drawing/2014/chart" uri="{C3380CC4-5D6E-409C-BE32-E72D297353CC}">
              <c16:uniqueId val="{00000003-4677-4BFF-B208-C62050DC481C}"/>
            </c:ext>
          </c:extLst>
        </c:ser>
        <c:dLbls>
          <c:showLegendKey val="0"/>
          <c:showVal val="0"/>
          <c:showCatName val="0"/>
          <c:showSerName val="0"/>
          <c:showPercent val="0"/>
          <c:showBubbleSize val="0"/>
        </c:dLbls>
        <c:marker val="1"/>
        <c:smooth val="0"/>
        <c:axId val="509704536"/>
        <c:axId val="509709456"/>
      </c:lineChart>
      <c:catAx>
        <c:axId val="50970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t-EE"/>
          </a:p>
        </c:txPr>
        <c:crossAx val="509709456"/>
        <c:crosses val="autoZero"/>
        <c:auto val="1"/>
        <c:lblAlgn val="ctr"/>
        <c:lblOffset val="100"/>
        <c:noMultiLvlLbl val="0"/>
      </c:catAx>
      <c:valAx>
        <c:axId val="509709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t-EE"/>
          </a:p>
        </c:txPr>
        <c:crossAx val="5097045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000" b="1" i="0" u="none" strike="noStrike" kern="1200" baseline="0">
                <a:solidFill>
                  <a:sysClr val="windowText" lastClr="000000"/>
                </a:solidFill>
                <a:latin typeface="Roboto Condensed Light" panose="02000000000000000000" pitchFamily="2" charset="0"/>
                <a:ea typeface="+mn-ea"/>
                <a:cs typeface="+mn-cs"/>
              </a:defRPr>
            </a:pPr>
            <a:endParaRPr lang="et-EE"/>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cap="flat" cmpd="sng" algn="ctr">
      <a:solidFill>
        <a:schemeClr val="tx1">
          <a:lumMod val="15000"/>
          <a:lumOff val="85000"/>
        </a:schemeClr>
      </a:solidFill>
      <a:round/>
    </a:ln>
    <a:effectLst/>
  </c:spPr>
  <c:txPr>
    <a:bodyPr/>
    <a:lstStyle/>
    <a:p>
      <a:pPr>
        <a:defRPr sz="1800"/>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6857551896921"/>
          <c:y val="4.583333333333333E-2"/>
          <c:w val="0.84933142448103083"/>
          <c:h val="0.7241719160104988"/>
        </c:manualLayout>
      </c:layout>
      <c:scatterChart>
        <c:scatterStyle val="lineMarker"/>
        <c:varyColors val="0"/>
        <c:ser>
          <c:idx val="4"/>
          <c:order val="0"/>
          <c:tx>
            <c:strRef>
              <c:f>Kokku!$A$9</c:f>
              <c:strCache>
                <c:ptCount val="1"/>
                <c:pt idx="0">
                  <c:v>Energia lõpptarbimine (tegelik)</c:v>
                </c:pt>
              </c:strCache>
            </c:strRef>
          </c:tx>
          <c:spPr>
            <a:ln w="38100" cap="rnd">
              <a:solidFill>
                <a:schemeClr val="accent5"/>
              </a:solidFill>
              <a:round/>
            </a:ln>
            <a:effectLst/>
          </c:spPr>
          <c:marker>
            <c:symbol val="none"/>
          </c:marker>
          <c:xVal>
            <c:numRef>
              <c:f>Kokku!$B$4:$AZ$4</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xVal>
          <c:yVal>
            <c:numRef>
              <c:f>Kokku!$B$9:$AZ$9</c:f>
              <c:numCache>
                <c:formatCode>0.0</c:formatCode>
                <c:ptCount val="31"/>
                <c:pt idx="0">
                  <c:v>28.260900000000003</c:v>
                </c:pt>
                <c:pt idx="1">
                  <c:v>30.935800000000004</c:v>
                </c:pt>
                <c:pt idx="2">
                  <c:v>30.470600000000001</c:v>
                </c:pt>
                <c:pt idx="3">
                  <c:v>31.982500000000002</c:v>
                </c:pt>
                <c:pt idx="4">
                  <c:v>32.796599999999998</c:v>
                </c:pt>
                <c:pt idx="5">
                  <c:v>33.494399999999999</c:v>
                </c:pt>
                <c:pt idx="6">
                  <c:v>33.727000000000004</c:v>
                </c:pt>
                <c:pt idx="7">
                  <c:v>36.1693</c:v>
                </c:pt>
                <c:pt idx="8">
                  <c:v>36.053000000000004</c:v>
                </c:pt>
                <c:pt idx="9">
                  <c:v>32.2151</c:v>
                </c:pt>
                <c:pt idx="10">
                  <c:v>33.727000000000004</c:v>
                </c:pt>
                <c:pt idx="11">
                  <c:v>33.145500000000006</c:v>
                </c:pt>
                <c:pt idx="12">
                  <c:v>33.610700000000001</c:v>
                </c:pt>
                <c:pt idx="13">
                  <c:v>33.610700000000001</c:v>
                </c:pt>
                <c:pt idx="14">
                  <c:v>32.796599999999998</c:v>
                </c:pt>
                <c:pt idx="15">
                  <c:v>32.331400000000002</c:v>
                </c:pt>
                <c:pt idx="16">
                  <c:v>32.9129</c:v>
                </c:pt>
                <c:pt idx="17">
                  <c:v>33.378100000000003</c:v>
                </c:pt>
              </c:numCache>
            </c:numRef>
          </c:yVal>
          <c:smooth val="0"/>
          <c:extLst>
            <c:ext xmlns:c16="http://schemas.microsoft.com/office/drawing/2014/chart" uri="{C3380CC4-5D6E-409C-BE32-E72D297353CC}">
              <c16:uniqueId val="{00000000-1B07-47AF-86EC-60579D449F95}"/>
            </c:ext>
          </c:extLst>
        </c:ser>
        <c:ser>
          <c:idx val="5"/>
          <c:order val="1"/>
          <c:tx>
            <c:strRef>
              <c:f>Kokku!$A$11</c:f>
              <c:strCache>
                <c:ptCount val="1"/>
                <c:pt idx="0">
                  <c:v>Primaarenergia sisemaine tarbimine (tegelik)</c:v>
                </c:pt>
              </c:strCache>
            </c:strRef>
          </c:tx>
          <c:spPr>
            <a:ln w="38100" cap="rnd">
              <a:solidFill>
                <a:schemeClr val="accent6"/>
              </a:solidFill>
              <a:round/>
            </a:ln>
            <a:effectLst/>
          </c:spPr>
          <c:marker>
            <c:symbol val="none"/>
          </c:marker>
          <c:xVal>
            <c:numRef>
              <c:f>Kokku!$B$4:$AZ$4</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xVal>
          <c:yVal>
            <c:numRef>
              <c:f>Kokku!$B$11:$AZ$11</c:f>
              <c:numCache>
                <c:formatCode>0.0</c:formatCode>
                <c:ptCount val="31"/>
                <c:pt idx="0">
                  <c:v>53.032799999999995</c:v>
                </c:pt>
                <c:pt idx="1">
                  <c:v>55.358800000000002</c:v>
                </c:pt>
                <c:pt idx="2">
                  <c:v>53.381700000000002</c:v>
                </c:pt>
                <c:pt idx="3">
                  <c:v>59.080400000000004</c:v>
                </c:pt>
                <c:pt idx="4">
                  <c:v>59.661900000000003</c:v>
                </c:pt>
                <c:pt idx="5">
                  <c:v>58.731500000000004</c:v>
                </c:pt>
                <c:pt idx="6">
                  <c:v>57.335900000000002</c:v>
                </c:pt>
                <c:pt idx="7">
                  <c:v>64.430199999999999</c:v>
                </c:pt>
                <c:pt idx="8">
                  <c:v>62.336800000000004</c:v>
                </c:pt>
                <c:pt idx="9">
                  <c:v>55.009900000000009</c:v>
                </c:pt>
                <c:pt idx="10">
                  <c:v>64.7791</c:v>
                </c:pt>
                <c:pt idx="11">
                  <c:v>65.128</c:v>
                </c:pt>
                <c:pt idx="12">
                  <c:v>62.918300000000002</c:v>
                </c:pt>
                <c:pt idx="13">
                  <c:v>69.431100000000001</c:v>
                </c:pt>
                <c:pt idx="14">
                  <c:v>66.174700000000001</c:v>
                </c:pt>
                <c:pt idx="15">
                  <c:v>61.871600000000008</c:v>
                </c:pt>
                <c:pt idx="16">
                  <c:v>68.500699999999995</c:v>
                </c:pt>
                <c:pt idx="17">
                  <c:v>65.593199999999996</c:v>
                </c:pt>
              </c:numCache>
            </c:numRef>
          </c:yVal>
          <c:smooth val="0"/>
          <c:extLst>
            <c:ext xmlns:c16="http://schemas.microsoft.com/office/drawing/2014/chart" uri="{C3380CC4-5D6E-409C-BE32-E72D297353CC}">
              <c16:uniqueId val="{00000001-1B07-47AF-86EC-60579D449F95}"/>
            </c:ext>
          </c:extLst>
        </c:ser>
        <c:ser>
          <c:idx val="0"/>
          <c:order val="2"/>
          <c:tx>
            <c:strRef>
              <c:f>Kokku!$A$10</c:f>
              <c:strCache>
                <c:ptCount val="1"/>
                <c:pt idx="0">
                  <c:v>Energia lõpptarbimine (prognoos)</c:v>
                </c:pt>
              </c:strCache>
            </c:strRef>
          </c:tx>
          <c:spPr>
            <a:ln w="38100" cap="rnd">
              <a:solidFill>
                <a:schemeClr val="accent1"/>
              </a:solidFill>
              <a:prstDash val="dash"/>
              <a:round/>
            </a:ln>
            <a:effectLst/>
          </c:spPr>
          <c:marker>
            <c:symbol val="none"/>
          </c:marker>
          <c:xVal>
            <c:numRef>
              <c:f>Kokku!$B$4:$AZ$4</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xVal>
          <c:yVal>
            <c:numRef>
              <c:f>Kokku!$A$10:$AZ$10</c:f>
              <c:numCache>
                <c:formatCode>General</c:formatCode>
                <c:ptCount val="32"/>
                <c:pt idx="0">
                  <c:v>0</c:v>
                </c:pt>
                <c:pt idx="18" formatCode="0.0">
                  <c:v>33.378100000000003</c:v>
                </c:pt>
                <c:pt idx="19" formatCode="0.0">
                  <c:v>33.319950000000006</c:v>
                </c:pt>
                <c:pt idx="20" formatCode="0.0">
                  <c:v>33.261800000000008</c:v>
                </c:pt>
                <c:pt idx="21" formatCode="0.0">
                  <c:v>33.203650000000003</c:v>
                </c:pt>
                <c:pt idx="22" formatCode="0.0">
                  <c:v>33.145500000000006</c:v>
                </c:pt>
                <c:pt idx="23" formatCode="0.0">
                  <c:v>33.087350000000008</c:v>
                </c:pt>
                <c:pt idx="24" formatCode="0.0">
                  <c:v>33.02920000000001</c:v>
                </c:pt>
                <c:pt idx="25" formatCode="0.0">
                  <c:v>32.971050000000012</c:v>
                </c:pt>
                <c:pt idx="26" formatCode="0.0">
                  <c:v>32.912900000000015</c:v>
                </c:pt>
                <c:pt idx="27" formatCode="0.0">
                  <c:v>32.854750000000017</c:v>
                </c:pt>
                <c:pt idx="28" formatCode="0.0">
                  <c:v>32.796600000000012</c:v>
                </c:pt>
                <c:pt idx="29" formatCode="0.0">
                  <c:v>32.738450000000014</c:v>
                </c:pt>
                <c:pt idx="30" formatCode="0.0">
                  <c:v>32.680300000000017</c:v>
                </c:pt>
                <c:pt idx="31" formatCode="0.0">
                  <c:v>32.564</c:v>
                </c:pt>
              </c:numCache>
            </c:numRef>
          </c:yVal>
          <c:smooth val="0"/>
          <c:extLst>
            <c:ext xmlns:c16="http://schemas.microsoft.com/office/drawing/2014/chart" uri="{C3380CC4-5D6E-409C-BE32-E72D297353CC}">
              <c16:uniqueId val="{00000002-1B07-47AF-86EC-60579D449F95}"/>
            </c:ext>
          </c:extLst>
        </c:ser>
        <c:ser>
          <c:idx val="1"/>
          <c:order val="3"/>
          <c:tx>
            <c:strRef>
              <c:f>Kokku!$A$12</c:f>
              <c:strCache>
                <c:ptCount val="1"/>
                <c:pt idx="0">
                  <c:v>Primaarenergia sisemaine tarbimine (prognoos)</c:v>
                </c:pt>
              </c:strCache>
            </c:strRef>
          </c:tx>
          <c:spPr>
            <a:ln w="38100" cap="rnd">
              <a:solidFill>
                <a:schemeClr val="accent2"/>
              </a:solidFill>
              <a:prstDash val="dash"/>
              <a:round/>
            </a:ln>
            <a:effectLst/>
          </c:spPr>
          <c:marker>
            <c:symbol val="none"/>
          </c:marker>
          <c:xVal>
            <c:numRef>
              <c:f>Kokku!$B$4:$AZ$4</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xVal>
          <c:yVal>
            <c:numRef>
              <c:f>Kokku!$A$12:$AZ$12</c:f>
              <c:numCache>
                <c:formatCode>General</c:formatCode>
                <c:ptCount val="32"/>
                <c:pt idx="0">
                  <c:v>0</c:v>
                </c:pt>
                <c:pt idx="18" formatCode="0.0">
                  <c:v>65.593199999999996</c:v>
                </c:pt>
                <c:pt idx="19" formatCode="#,##0.00">
                  <c:v>65.854090580797319</c:v>
                </c:pt>
                <c:pt idx="20" formatCode="#,##0.00">
                  <c:v>66.114981161594642</c:v>
                </c:pt>
                <c:pt idx="21" formatCode="#,##0.00">
                  <c:v>66.375871742391965</c:v>
                </c:pt>
                <c:pt idx="22" formatCode="#,##0.00">
                  <c:v>66.636762323189288</c:v>
                </c:pt>
                <c:pt idx="23" formatCode="#,##0.00">
                  <c:v>66.897652903986611</c:v>
                </c:pt>
                <c:pt idx="24" formatCode="#,##0.00">
                  <c:v>67.158543484783934</c:v>
                </c:pt>
                <c:pt idx="25" formatCode="#,##0.00">
                  <c:v>67.419434065581257</c:v>
                </c:pt>
                <c:pt idx="26" formatCode="#,##0.00">
                  <c:v>67.94121522717586</c:v>
                </c:pt>
                <c:pt idx="27" formatCode="#,##0.00">
                  <c:v>66.7464368287919</c:v>
                </c:pt>
                <c:pt idx="28" formatCode="#,##0.00">
                  <c:v>65.55165843040794</c:v>
                </c:pt>
                <c:pt idx="29" formatCode="#,##0.00">
                  <c:v>64.35688003202398</c:v>
                </c:pt>
                <c:pt idx="30" formatCode="#,##0.00">
                  <c:v>63.16210163364002</c:v>
                </c:pt>
                <c:pt idx="31" formatCode="0.0">
                  <c:v>60.772544836872115</c:v>
                </c:pt>
              </c:numCache>
            </c:numRef>
          </c:yVal>
          <c:smooth val="0"/>
          <c:extLst>
            <c:ext xmlns:c16="http://schemas.microsoft.com/office/drawing/2014/chart" uri="{C3380CC4-5D6E-409C-BE32-E72D297353CC}">
              <c16:uniqueId val="{00000003-1B07-47AF-86EC-60579D449F95}"/>
            </c:ext>
          </c:extLst>
        </c:ser>
        <c:dLbls>
          <c:showLegendKey val="0"/>
          <c:showVal val="0"/>
          <c:showCatName val="0"/>
          <c:showSerName val="0"/>
          <c:showPercent val="0"/>
          <c:showBubbleSize val="0"/>
        </c:dLbls>
        <c:axId val="523765151"/>
        <c:axId val="479393279"/>
      </c:scatterChart>
      <c:valAx>
        <c:axId val="523765151"/>
        <c:scaling>
          <c:orientation val="minMax"/>
          <c:max val="2030"/>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t-EE"/>
          </a:p>
        </c:txPr>
        <c:crossAx val="479393279"/>
        <c:crosses val="autoZero"/>
        <c:crossBetween val="midCat"/>
      </c:valAx>
      <c:valAx>
        <c:axId val="4793932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0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r>
                  <a:rPr lang="en-GB" sz="3000" baseline="0">
                    <a:latin typeface="Roboto Condensed Light" panose="02000000000000000000" pitchFamily="2" charset="0"/>
                    <a:ea typeface="Roboto Condensed Light" panose="02000000000000000000" pitchFamily="2" charset="0"/>
                  </a:rPr>
                  <a:t>TWh</a:t>
                </a:r>
              </a:p>
            </c:rich>
          </c:tx>
          <c:overlay val="0"/>
          <c:spPr>
            <a:noFill/>
            <a:ln>
              <a:noFill/>
            </a:ln>
            <a:effectLst/>
          </c:spPr>
          <c:txPr>
            <a:bodyPr rot="-5400000" spcFirstLastPara="1" vertOverflow="ellipsis" vert="horz" wrap="square" anchor="ctr" anchorCtr="1"/>
            <a:lstStyle/>
            <a:p>
              <a:pPr>
                <a:defRPr sz="3000" b="0"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t-E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t-EE"/>
          </a:p>
        </c:txPr>
        <c:crossAx val="523765151"/>
        <c:crosses val="autoZero"/>
        <c:crossBetween val="midCat"/>
      </c:valAx>
      <c:spPr>
        <a:noFill/>
        <a:ln>
          <a:noFill/>
        </a:ln>
        <a:effectLst/>
      </c:spPr>
    </c:plotArea>
    <c:legend>
      <c:legendPos val="b"/>
      <c:layout>
        <c:manualLayout>
          <c:xMode val="edge"/>
          <c:yMode val="edge"/>
          <c:x val="0"/>
          <c:y val="0.84166469816272971"/>
          <c:w val="1"/>
          <c:h val="0.1416686351706036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Roboto Condensed Light" panose="02000000000000000000" pitchFamily="2" charset="0"/>
              <a:ea typeface="Roboto Condensed Light" panose="02000000000000000000" pitchFamily="2" charset="0"/>
              <a:cs typeface="+mn-cs"/>
            </a:defRPr>
          </a:pPr>
          <a:endParaRPr lang="et-E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7913587A-BBFA-D044-B2C1-9AB71767A3CC}" type="datetimeFigureOut">
              <a:rPr lang="en-US" smtClean="0"/>
              <a:t>11/19/2019</a:t>
            </a:fld>
            <a:endParaRPr lang="en-US"/>
          </a:p>
        </p:txBody>
      </p:sp>
      <p:sp>
        <p:nvSpPr>
          <p:cNvPr id="4" name="Footer Placeholder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19B1EB3D-B093-B04D-8A4C-071FB96619B6}" type="slidenum">
              <a:rPr lang="en-US" smtClean="0"/>
              <a:t>‹#›</a:t>
            </a:fld>
            <a:endParaRPr lang="en-US"/>
          </a:p>
        </p:txBody>
      </p:sp>
    </p:spTree>
    <p:extLst>
      <p:ext uri="{BB962C8B-B14F-4D97-AF65-F5344CB8AC3E}">
        <p14:creationId xmlns:p14="http://schemas.microsoft.com/office/powerpoint/2010/main" val="2021260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217488" y="812800"/>
            <a:ext cx="7121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endParaRPr lang="et-EE" altLang="en-US"/>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fld id="{9137B0FE-B827-43E6-9F1A-73A7AB4ED6CD}" type="slidenum">
              <a:rPr lang="et-EE" altLang="en-US"/>
              <a:pPr/>
              <a:t>‹#›</a:t>
            </a:fld>
            <a:endParaRPr lang="et-EE" altLang="en-US"/>
          </a:p>
        </p:txBody>
      </p:sp>
    </p:spTree>
    <p:extLst>
      <p:ext uri="{BB962C8B-B14F-4D97-AF65-F5344CB8AC3E}">
        <p14:creationId xmlns:p14="http://schemas.microsoft.com/office/powerpoint/2010/main" val="63258664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a:t>
            </a:fld>
            <a:endParaRPr lang="et-EE" altLang="en-US"/>
          </a:p>
        </p:txBody>
      </p:sp>
    </p:spTree>
    <p:extLst>
      <p:ext uri="{BB962C8B-B14F-4D97-AF65-F5344CB8AC3E}">
        <p14:creationId xmlns:p14="http://schemas.microsoft.com/office/powerpoint/2010/main" val="185131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12</a:t>
            </a:fld>
            <a:endParaRPr lang="et-EE" altLang="en-US"/>
          </a:p>
        </p:txBody>
      </p:sp>
    </p:spTree>
    <p:extLst>
      <p:ext uri="{BB962C8B-B14F-4D97-AF65-F5344CB8AC3E}">
        <p14:creationId xmlns:p14="http://schemas.microsoft.com/office/powerpoint/2010/main" val="1948983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13</a:t>
            </a:fld>
            <a:endParaRPr lang="et-EE" altLang="en-US"/>
          </a:p>
        </p:txBody>
      </p:sp>
    </p:spTree>
    <p:extLst>
      <p:ext uri="{BB962C8B-B14F-4D97-AF65-F5344CB8AC3E}">
        <p14:creationId xmlns:p14="http://schemas.microsoft.com/office/powerpoint/2010/main" val="17728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2</a:t>
            </a:fld>
            <a:endParaRPr lang="et-EE" altLang="en-US"/>
          </a:p>
        </p:txBody>
      </p:sp>
    </p:spTree>
    <p:extLst>
      <p:ext uri="{BB962C8B-B14F-4D97-AF65-F5344CB8AC3E}">
        <p14:creationId xmlns:p14="http://schemas.microsoft.com/office/powerpoint/2010/main" val="412668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3</a:t>
            </a:fld>
            <a:endParaRPr lang="et-EE" altLang="en-US"/>
          </a:p>
        </p:txBody>
      </p:sp>
    </p:spTree>
    <p:extLst>
      <p:ext uri="{BB962C8B-B14F-4D97-AF65-F5344CB8AC3E}">
        <p14:creationId xmlns:p14="http://schemas.microsoft.com/office/powerpoint/2010/main" val="240560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5</a:t>
            </a:fld>
            <a:endParaRPr lang="et-EE" altLang="en-US"/>
          </a:p>
        </p:txBody>
      </p:sp>
    </p:spTree>
    <p:extLst>
      <p:ext uri="{BB962C8B-B14F-4D97-AF65-F5344CB8AC3E}">
        <p14:creationId xmlns:p14="http://schemas.microsoft.com/office/powerpoint/2010/main" val="53418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6</a:t>
            </a:fld>
            <a:endParaRPr lang="et-EE" altLang="en-US"/>
          </a:p>
        </p:txBody>
      </p:sp>
    </p:spTree>
    <p:extLst>
      <p:ext uri="{BB962C8B-B14F-4D97-AF65-F5344CB8AC3E}">
        <p14:creationId xmlns:p14="http://schemas.microsoft.com/office/powerpoint/2010/main" val="145613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7</a:t>
            </a:fld>
            <a:endParaRPr lang="et-EE" altLang="en-US"/>
          </a:p>
        </p:txBody>
      </p:sp>
    </p:spTree>
    <p:extLst>
      <p:ext uri="{BB962C8B-B14F-4D97-AF65-F5344CB8AC3E}">
        <p14:creationId xmlns:p14="http://schemas.microsoft.com/office/powerpoint/2010/main" val="1091825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8</a:t>
            </a:fld>
            <a:endParaRPr lang="et-EE" altLang="en-US"/>
          </a:p>
        </p:txBody>
      </p:sp>
    </p:spTree>
    <p:extLst>
      <p:ext uri="{BB962C8B-B14F-4D97-AF65-F5344CB8AC3E}">
        <p14:creationId xmlns:p14="http://schemas.microsoft.com/office/powerpoint/2010/main" val="150837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9</a:t>
            </a:fld>
            <a:endParaRPr lang="et-EE" altLang="en-US"/>
          </a:p>
        </p:txBody>
      </p:sp>
    </p:spTree>
    <p:extLst>
      <p:ext uri="{BB962C8B-B14F-4D97-AF65-F5344CB8AC3E}">
        <p14:creationId xmlns:p14="http://schemas.microsoft.com/office/powerpoint/2010/main" val="3304565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9137B0FE-B827-43E6-9F1A-73A7AB4ED6CD}" type="slidenum">
              <a:rPr lang="et-EE" altLang="en-US" smtClean="0"/>
              <a:pPr/>
              <a:t>10</a:t>
            </a:fld>
            <a:endParaRPr lang="et-EE" altLang="en-US"/>
          </a:p>
        </p:txBody>
      </p:sp>
    </p:spTree>
    <p:extLst>
      <p:ext uri="{BB962C8B-B14F-4D97-AF65-F5344CB8AC3E}">
        <p14:creationId xmlns:p14="http://schemas.microsoft.com/office/powerpoint/2010/main" val="148013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032" y="1119509"/>
            <a:ext cx="9120188" cy="2381521"/>
          </a:xfrm>
        </p:spPr>
        <p:txBody>
          <a:bodyPr anchor="b"/>
          <a:lstStyle>
            <a:lvl1pPr algn="ctr">
              <a:defRPr sz="5984"/>
            </a:lvl1pPr>
          </a:lstStyle>
          <a:p>
            <a:r>
              <a:rPr lang="en-US"/>
              <a:t>Click to edit Master title style</a:t>
            </a:r>
            <a:endParaRPr lang="en-US" dirty="0"/>
          </a:p>
        </p:txBody>
      </p:sp>
      <p:sp>
        <p:nvSpPr>
          <p:cNvPr id="3" name="Subtitle 2"/>
          <p:cNvSpPr>
            <a:spLocks noGrp="1"/>
          </p:cNvSpPr>
          <p:nvPr>
            <p:ph type="subTitle" idx="1"/>
          </p:nvPr>
        </p:nvSpPr>
        <p:spPr>
          <a:xfrm>
            <a:off x="1520032" y="3592866"/>
            <a:ext cx="9120188" cy="1651546"/>
          </a:xfrm>
        </p:spPr>
        <p:txBody>
          <a:bodyPr/>
          <a:lstStyle>
            <a:lvl1pPr marL="0" indent="0" algn="ctr">
              <a:buNone/>
              <a:defRPr sz="2393"/>
            </a:lvl1pPr>
            <a:lvl2pPr marL="455999" indent="0" algn="ctr">
              <a:buNone/>
              <a:defRPr sz="1995"/>
            </a:lvl2pPr>
            <a:lvl3pPr marL="912000" indent="0" algn="ctr">
              <a:buNone/>
              <a:defRPr sz="1795"/>
            </a:lvl3pPr>
            <a:lvl4pPr marL="1368000" indent="0" algn="ctr">
              <a:buNone/>
              <a:defRPr sz="1596"/>
            </a:lvl4pPr>
            <a:lvl5pPr marL="1824000" indent="0" algn="ctr">
              <a:buNone/>
              <a:defRPr sz="1596"/>
            </a:lvl5pPr>
            <a:lvl6pPr marL="2279999" indent="0" algn="ctr">
              <a:buNone/>
              <a:defRPr sz="1596"/>
            </a:lvl6pPr>
            <a:lvl7pPr marL="2736000" indent="0" algn="ctr">
              <a:buNone/>
              <a:defRPr sz="1596"/>
            </a:lvl7pPr>
            <a:lvl8pPr marL="3191999" indent="0" algn="ctr">
              <a:buNone/>
              <a:defRPr sz="1596"/>
            </a:lvl8pPr>
            <a:lvl9pPr marL="3647999" indent="0" algn="ctr">
              <a:buNone/>
              <a:defRPr sz="15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lt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6167" y="216000"/>
            <a:ext cx="4684369" cy="1386000"/>
          </a:xfrm>
          <a:prstGeom prst="rect">
            <a:avLst/>
          </a:prstGeom>
        </p:spPr>
      </p:pic>
    </p:spTree>
    <p:extLst>
      <p:ext uri="{BB962C8B-B14F-4D97-AF65-F5344CB8AC3E}">
        <p14:creationId xmlns:p14="http://schemas.microsoft.com/office/powerpoint/2010/main" val="55364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t-EE" altLang="en-US"/>
          </a:p>
        </p:txBody>
      </p:sp>
      <p:sp>
        <p:nvSpPr>
          <p:cNvPr id="5" name="Footer Placeholder 4"/>
          <p:cNvSpPr>
            <a:spLocks noGrp="1"/>
          </p:cNvSpPr>
          <p:nvPr>
            <p:ph type="ftr" sz="quarter" idx="11"/>
          </p:nvPr>
        </p:nvSpPr>
        <p:spPr/>
        <p:txBody>
          <a:bodyPr/>
          <a:lstStyle/>
          <a:p>
            <a:endParaRPr lang="et-EE" altLang="en-US"/>
          </a:p>
        </p:txBody>
      </p:sp>
      <p:sp>
        <p:nvSpPr>
          <p:cNvPr id="6" name="Slide Number Placeholder 5"/>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0295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2180" y="364195"/>
            <a:ext cx="2622055" cy="57970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6017" y="364195"/>
            <a:ext cx="7714160" cy="5797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t-EE" altLang="en-US"/>
          </a:p>
        </p:txBody>
      </p:sp>
      <p:sp>
        <p:nvSpPr>
          <p:cNvPr id="5" name="Footer Placeholder 4"/>
          <p:cNvSpPr>
            <a:spLocks noGrp="1"/>
          </p:cNvSpPr>
          <p:nvPr>
            <p:ph type="ftr" sz="quarter" idx="11"/>
          </p:nvPr>
        </p:nvSpPr>
        <p:spPr/>
        <p:txBody>
          <a:bodyPr/>
          <a:lstStyle/>
          <a:p>
            <a:endParaRPr lang="et-EE" altLang="en-US"/>
          </a:p>
        </p:txBody>
      </p:sp>
      <p:sp>
        <p:nvSpPr>
          <p:cNvPr id="6" name="Slide Number Placeholder 5"/>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54220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0538"/>
            <a:ext cx="12160250" cy="5040000"/>
          </a:xfrm>
          <a:prstGeom prst="rect">
            <a:avLst/>
          </a:prstGeom>
          <a:solidFill>
            <a:srgbClr val="0084D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7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noFill/>
              <a:effectLst/>
              <a:latin typeface="Roboto Condensed" panose="02000000000000000000" pitchFamily="2" charset="0"/>
              <a:ea typeface="Microsoft YaHei" panose="020B0503020204020204" pitchFamily="34" charset="-122"/>
            </a:endParaRPr>
          </a:p>
        </p:txBody>
      </p:sp>
      <p:sp>
        <p:nvSpPr>
          <p:cNvPr id="7" name="Title 1"/>
          <p:cNvSpPr>
            <a:spLocks noGrp="1"/>
          </p:cNvSpPr>
          <p:nvPr>
            <p:ph type="ctrTitle" hasCustomPrompt="1"/>
          </p:nvPr>
        </p:nvSpPr>
        <p:spPr>
          <a:xfrm>
            <a:off x="1897101" y="2448011"/>
            <a:ext cx="9728699" cy="972269"/>
          </a:xfrm>
        </p:spPr>
        <p:txBody>
          <a:bodyPr tIns="86400" anchor="t" anchorCtr="0"/>
          <a:lstStyle>
            <a:lvl1pPr algn="l">
              <a:defRPr sz="5700">
                <a:solidFill>
                  <a:schemeClr val="bg1"/>
                </a:solidFill>
              </a:defRPr>
            </a:lvl1pPr>
          </a:lstStyle>
          <a:p>
            <a:r>
              <a:rPr lang="et-EE" dirty="0"/>
              <a:t>Aitäh!</a:t>
            </a:r>
            <a:endParaRPr lang="en-US" dirty="0"/>
          </a:p>
        </p:txBody>
      </p:sp>
      <p:sp>
        <p:nvSpPr>
          <p:cNvPr id="8" name="Subtitle 2"/>
          <p:cNvSpPr>
            <a:spLocks noGrp="1"/>
          </p:cNvSpPr>
          <p:nvPr>
            <p:ph type="subTitle" idx="1" hasCustomPrompt="1"/>
          </p:nvPr>
        </p:nvSpPr>
        <p:spPr>
          <a:xfrm>
            <a:off x="1897101" y="3636293"/>
            <a:ext cx="9728699" cy="1728000"/>
          </a:xfrm>
        </p:spPr>
        <p:txBody>
          <a:bodyPr/>
          <a:lstStyle>
            <a:lvl1pPr marL="0" indent="0" algn="l">
              <a:spcAft>
                <a:spcPts val="0"/>
              </a:spcAft>
              <a:buNone/>
              <a:defRPr sz="2600" b="0">
                <a:solidFill>
                  <a:schemeClr val="bg1"/>
                </a:solidFill>
              </a:defRPr>
            </a:lvl1pPr>
            <a:lvl2pPr marL="457211" indent="0" algn="ctr">
              <a:buNone/>
              <a:defRPr sz="2000"/>
            </a:lvl2pPr>
            <a:lvl3pPr marL="914420" indent="0" algn="ctr">
              <a:buNone/>
              <a:defRPr sz="1800"/>
            </a:lvl3pPr>
            <a:lvl4pPr marL="1371630" indent="0" algn="ctr">
              <a:buNone/>
              <a:defRPr sz="1600"/>
            </a:lvl4pPr>
            <a:lvl5pPr marL="1828841" indent="0" algn="ctr">
              <a:buNone/>
              <a:defRPr sz="1600"/>
            </a:lvl5pPr>
            <a:lvl6pPr marL="2286050" indent="0" algn="ctr">
              <a:buNone/>
              <a:defRPr sz="1600"/>
            </a:lvl6pPr>
            <a:lvl7pPr marL="2743258" indent="0" algn="ctr">
              <a:buNone/>
              <a:defRPr sz="1600"/>
            </a:lvl7pPr>
            <a:lvl8pPr marL="3200468" indent="0" algn="ctr">
              <a:buNone/>
              <a:defRPr sz="1600"/>
            </a:lvl8pPr>
            <a:lvl9pPr marL="3657678" indent="0" algn="ctr">
              <a:buNone/>
              <a:defRPr sz="1600"/>
            </a:lvl9pPr>
          </a:lstStyle>
          <a:p>
            <a:r>
              <a:rPr lang="et-EE" dirty="0"/>
              <a:t>Eesnimi Perenimi</a:t>
            </a:r>
          </a:p>
          <a:p>
            <a:r>
              <a:rPr lang="et-EE" dirty="0" err="1"/>
              <a:t>eesnimi@perenimi@amet.ee</a:t>
            </a:r>
            <a:endParaRPr lang="et-EE" dirty="0"/>
          </a:p>
          <a:p>
            <a:endParaRPr lang="et-EE" dirty="0"/>
          </a:p>
        </p:txBody>
      </p:sp>
      <p:pic>
        <p:nvPicPr>
          <p:cNvPr id="2" name="Pil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6164" y="216000"/>
            <a:ext cx="4681938" cy="1386000"/>
          </a:xfrm>
          <a:prstGeom prst="rect">
            <a:avLst/>
          </a:prstGeom>
        </p:spPr>
      </p:pic>
    </p:spTree>
    <p:extLst>
      <p:ext uri="{BB962C8B-B14F-4D97-AF65-F5344CB8AC3E}">
        <p14:creationId xmlns:p14="http://schemas.microsoft.com/office/powerpoint/2010/main" val="1010655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897101" y="2448011"/>
            <a:ext cx="9728699" cy="972269"/>
          </a:xfrm>
        </p:spPr>
        <p:txBody>
          <a:bodyPr tIns="86400" anchor="t" anchorCtr="0"/>
          <a:lstStyle>
            <a:lvl1pPr algn="l">
              <a:defRPr sz="5700"/>
            </a:lvl1pPr>
          </a:lstStyle>
          <a:p>
            <a:r>
              <a:rPr lang="et-EE" dirty="0"/>
              <a:t>Aitäh!</a:t>
            </a:r>
            <a:endParaRPr lang="en-US" dirty="0"/>
          </a:p>
        </p:txBody>
      </p:sp>
      <p:sp>
        <p:nvSpPr>
          <p:cNvPr id="8" name="Subtitle 2"/>
          <p:cNvSpPr>
            <a:spLocks noGrp="1"/>
          </p:cNvSpPr>
          <p:nvPr>
            <p:ph type="subTitle" idx="1" hasCustomPrompt="1"/>
          </p:nvPr>
        </p:nvSpPr>
        <p:spPr>
          <a:xfrm>
            <a:off x="1897101" y="3636293"/>
            <a:ext cx="9728699" cy="1728000"/>
          </a:xfrm>
        </p:spPr>
        <p:txBody>
          <a:bodyPr/>
          <a:lstStyle>
            <a:lvl1pPr marL="0" indent="0" algn="l">
              <a:spcAft>
                <a:spcPts val="0"/>
              </a:spcAft>
              <a:buNone/>
              <a:defRPr sz="2600" b="0"/>
            </a:lvl1pPr>
            <a:lvl2pPr marL="457211" indent="0" algn="ctr">
              <a:buNone/>
              <a:defRPr sz="2000"/>
            </a:lvl2pPr>
            <a:lvl3pPr marL="914420" indent="0" algn="ctr">
              <a:buNone/>
              <a:defRPr sz="1800"/>
            </a:lvl3pPr>
            <a:lvl4pPr marL="1371630" indent="0" algn="ctr">
              <a:buNone/>
              <a:defRPr sz="1600"/>
            </a:lvl4pPr>
            <a:lvl5pPr marL="1828841" indent="0" algn="ctr">
              <a:buNone/>
              <a:defRPr sz="1600"/>
            </a:lvl5pPr>
            <a:lvl6pPr marL="2286050" indent="0" algn="ctr">
              <a:buNone/>
              <a:defRPr sz="1600"/>
            </a:lvl6pPr>
            <a:lvl7pPr marL="2743258" indent="0" algn="ctr">
              <a:buNone/>
              <a:defRPr sz="1600"/>
            </a:lvl7pPr>
            <a:lvl8pPr marL="3200468" indent="0" algn="ctr">
              <a:buNone/>
              <a:defRPr sz="1600"/>
            </a:lvl8pPr>
            <a:lvl9pPr marL="3657678" indent="0" algn="ctr">
              <a:buNone/>
              <a:defRPr sz="1600"/>
            </a:lvl9pPr>
          </a:lstStyle>
          <a:p>
            <a:r>
              <a:rPr lang="et-EE" dirty="0"/>
              <a:t>Eesnimi Perenimi</a:t>
            </a:r>
          </a:p>
          <a:p>
            <a:r>
              <a:rPr lang="et-EE" dirty="0" err="1"/>
              <a:t>eesnimi@perenimi@amet.ee</a:t>
            </a:r>
            <a:endParaRPr lang="et-EE" dirty="0"/>
          </a:p>
          <a:p>
            <a:endParaRPr lang="et-EE" dirty="0"/>
          </a:p>
        </p:txBody>
      </p:sp>
      <p:pic>
        <p:nvPicPr>
          <p:cNvPr id="2" name="Pilt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6164" y="216000"/>
            <a:ext cx="4681938" cy="1386000"/>
          </a:xfrm>
          <a:prstGeom prst="rect">
            <a:avLst/>
          </a:prstGeom>
        </p:spPr>
      </p:pic>
    </p:spTree>
    <p:extLst>
      <p:ext uri="{BB962C8B-B14F-4D97-AF65-F5344CB8AC3E}">
        <p14:creationId xmlns:p14="http://schemas.microsoft.com/office/powerpoint/2010/main" val="261900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53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684" y="1705389"/>
            <a:ext cx="10488215" cy="2845473"/>
          </a:xfrm>
        </p:spPr>
        <p:txBody>
          <a:bodyPr anchor="b"/>
          <a:lstStyle>
            <a:lvl1pPr>
              <a:defRPr sz="5984"/>
            </a:lvl1pPr>
          </a:lstStyle>
          <a:p>
            <a:r>
              <a:rPr lang="en-US"/>
              <a:t>Click to edit Master title style</a:t>
            </a:r>
            <a:endParaRPr lang="en-US" dirty="0"/>
          </a:p>
        </p:txBody>
      </p:sp>
      <p:sp>
        <p:nvSpPr>
          <p:cNvPr id="3" name="Text Placeholder 2"/>
          <p:cNvSpPr>
            <a:spLocks noGrp="1"/>
          </p:cNvSpPr>
          <p:nvPr>
            <p:ph type="body" idx="1"/>
          </p:nvPr>
        </p:nvSpPr>
        <p:spPr>
          <a:xfrm>
            <a:off x="829684" y="4577782"/>
            <a:ext cx="10488215" cy="1496367"/>
          </a:xfrm>
        </p:spPr>
        <p:txBody>
          <a:bodyPr/>
          <a:lstStyle>
            <a:lvl1pPr marL="0" indent="0">
              <a:buNone/>
              <a:defRPr sz="2393">
                <a:solidFill>
                  <a:schemeClr val="tx1">
                    <a:tint val="75000"/>
                  </a:schemeClr>
                </a:solidFill>
              </a:defRPr>
            </a:lvl1pPr>
            <a:lvl2pPr marL="455999" indent="0">
              <a:buNone/>
              <a:defRPr sz="1995">
                <a:solidFill>
                  <a:schemeClr val="tx1">
                    <a:tint val="75000"/>
                  </a:schemeClr>
                </a:solidFill>
              </a:defRPr>
            </a:lvl2pPr>
            <a:lvl3pPr marL="912000" indent="0">
              <a:buNone/>
              <a:defRPr sz="1795">
                <a:solidFill>
                  <a:schemeClr val="tx1">
                    <a:tint val="75000"/>
                  </a:schemeClr>
                </a:solidFill>
              </a:defRPr>
            </a:lvl3pPr>
            <a:lvl4pPr marL="1368000" indent="0">
              <a:buNone/>
              <a:defRPr sz="1596">
                <a:solidFill>
                  <a:schemeClr val="tx1">
                    <a:tint val="75000"/>
                  </a:schemeClr>
                </a:solidFill>
              </a:defRPr>
            </a:lvl4pPr>
            <a:lvl5pPr marL="1824000" indent="0">
              <a:buNone/>
              <a:defRPr sz="1596">
                <a:solidFill>
                  <a:schemeClr val="tx1">
                    <a:tint val="75000"/>
                  </a:schemeClr>
                </a:solidFill>
              </a:defRPr>
            </a:lvl5pPr>
            <a:lvl6pPr marL="2279999" indent="0">
              <a:buNone/>
              <a:defRPr sz="1596">
                <a:solidFill>
                  <a:schemeClr val="tx1">
                    <a:tint val="75000"/>
                  </a:schemeClr>
                </a:solidFill>
              </a:defRPr>
            </a:lvl6pPr>
            <a:lvl7pPr marL="2736000" indent="0">
              <a:buNone/>
              <a:defRPr sz="1596">
                <a:solidFill>
                  <a:schemeClr val="tx1">
                    <a:tint val="75000"/>
                  </a:schemeClr>
                </a:solidFill>
              </a:defRPr>
            </a:lvl7pPr>
            <a:lvl8pPr marL="3191999" indent="0">
              <a:buNone/>
              <a:defRPr sz="1596">
                <a:solidFill>
                  <a:schemeClr val="tx1">
                    <a:tint val="75000"/>
                  </a:schemeClr>
                </a:solidFill>
              </a:defRPr>
            </a:lvl8pPr>
            <a:lvl9pPr marL="3647999"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t-EE" altLang="en-US"/>
          </a:p>
        </p:txBody>
      </p:sp>
      <p:sp>
        <p:nvSpPr>
          <p:cNvPr id="5" name="Footer Placeholder 4"/>
          <p:cNvSpPr>
            <a:spLocks noGrp="1"/>
          </p:cNvSpPr>
          <p:nvPr>
            <p:ph type="ftr" sz="quarter" idx="11"/>
          </p:nvPr>
        </p:nvSpPr>
        <p:spPr/>
        <p:txBody>
          <a:bodyPr/>
          <a:lstStyle/>
          <a:p>
            <a:endParaRPr lang="et-EE" altLang="en-US"/>
          </a:p>
        </p:txBody>
      </p:sp>
      <p:sp>
        <p:nvSpPr>
          <p:cNvPr id="6" name="Slide Number Placeholder 5"/>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62452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6017" y="1820978"/>
            <a:ext cx="5168106"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56127" y="1820978"/>
            <a:ext cx="5168106"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t-EE" altLang="en-US"/>
          </a:p>
        </p:txBody>
      </p:sp>
      <p:sp>
        <p:nvSpPr>
          <p:cNvPr id="6" name="Footer Placeholder 5"/>
          <p:cNvSpPr>
            <a:spLocks noGrp="1"/>
          </p:cNvSpPr>
          <p:nvPr>
            <p:ph type="ftr" sz="quarter" idx="11"/>
          </p:nvPr>
        </p:nvSpPr>
        <p:spPr/>
        <p:txBody>
          <a:bodyPr/>
          <a:lstStyle/>
          <a:p>
            <a:endParaRPr lang="et-EE" altLang="en-US"/>
          </a:p>
        </p:txBody>
      </p:sp>
      <p:sp>
        <p:nvSpPr>
          <p:cNvPr id="7" name="Slide Number Placeholder 6"/>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58712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601" y="364196"/>
            <a:ext cx="10488215"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7603" y="1676882"/>
            <a:ext cx="5144354" cy="821814"/>
          </a:xfrm>
        </p:spPr>
        <p:txBody>
          <a:bodyPr anchor="b"/>
          <a:lstStyle>
            <a:lvl1pPr marL="0" indent="0">
              <a:buNone/>
              <a:defRPr sz="2393" b="1"/>
            </a:lvl1pPr>
            <a:lvl2pPr marL="455999" indent="0">
              <a:buNone/>
              <a:defRPr sz="1995" b="1"/>
            </a:lvl2pPr>
            <a:lvl3pPr marL="912000" indent="0">
              <a:buNone/>
              <a:defRPr sz="1795" b="1"/>
            </a:lvl3pPr>
            <a:lvl4pPr marL="1368000" indent="0">
              <a:buNone/>
              <a:defRPr sz="1596" b="1"/>
            </a:lvl4pPr>
            <a:lvl5pPr marL="1824000" indent="0">
              <a:buNone/>
              <a:defRPr sz="1596" b="1"/>
            </a:lvl5pPr>
            <a:lvl6pPr marL="2279999" indent="0">
              <a:buNone/>
              <a:defRPr sz="1596" b="1"/>
            </a:lvl6pPr>
            <a:lvl7pPr marL="2736000" indent="0">
              <a:buNone/>
              <a:defRPr sz="1596" b="1"/>
            </a:lvl7pPr>
            <a:lvl8pPr marL="3191999" indent="0">
              <a:buNone/>
              <a:defRPr sz="1596" b="1"/>
            </a:lvl8pPr>
            <a:lvl9pPr marL="3647999" indent="0">
              <a:buNone/>
              <a:defRPr sz="1596" b="1"/>
            </a:lvl9pPr>
          </a:lstStyle>
          <a:p>
            <a:pPr lvl="0"/>
            <a:r>
              <a:rPr lang="en-US"/>
              <a:t>Click to edit Master text styles</a:t>
            </a:r>
          </a:p>
        </p:txBody>
      </p:sp>
      <p:sp>
        <p:nvSpPr>
          <p:cNvPr id="4" name="Content Placeholder 3"/>
          <p:cNvSpPr>
            <a:spLocks noGrp="1"/>
          </p:cNvSpPr>
          <p:nvPr>
            <p:ph sz="half" idx="2"/>
          </p:nvPr>
        </p:nvSpPr>
        <p:spPr>
          <a:xfrm>
            <a:off x="837603" y="2498697"/>
            <a:ext cx="5144354"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127" y="1676882"/>
            <a:ext cx="5169690" cy="821814"/>
          </a:xfrm>
        </p:spPr>
        <p:txBody>
          <a:bodyPr anchor="b"/>
          <a:lstStyle>
            <a:lvl1pPr marL="0" indent="0">
              <a:buNone/>
              <a:defRPr sz="2393" b="1"/>
            </a:lvl1pPr>
            <a:lvl2pPr marL="455999" indent="0">
              <a:buNone/>
              <a:defRPr sz="1995" b="1"/>
            </a:lvl2pPr>
            <a:lvl3pPr marL="912000" indent="0">
              <a:buNone/>
              <a:defRPr sz="1795" b="1"/>
            </a:lvl3pPr>
            <a:lvl4pPr marL="1368000" indent="0">
              <a:buNone/>
              <a:defRPr sz="1596" b="1"/>
            </a:lvl4pPr>
            <a:lvl5pPr marL="1824000" indent="0">
              <a:buNone/>
              <a:defRPr sz="1596" b="1"/>
            </a:lvl5pPr>
            <a:lvl6pPr marL="2279999" indent="0">
              <a:buNone/>
              <a:defRPr sz="1596" b="1"/>
            </a:lvl6pPr>
            <a:lvl7pPr marL="2736000" indent="0">
              <a:buNone/>
              <a:defRPr sz="1596" b="1"/>
            </a:lvl7pPr>
            <a:lvl8pPr marL="3191999" indent="0">
              <a:buNone/>
              <a:defRPr sz="1596" b="1"/>
            </a:lvl8pPr>
            <a:lvl9pPr marL="3647999"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127" y="2498697"/>
            <a:ext cx="516969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t-EE" altLang="en-US"/>
          </a:p>
        </p:txBody>
      </p:sp>
      <p:sp>
        <p:nvSpPr>
          <p:cNvPr id="8" name="Footer Placeholder 7"/>
          <p:cNvSpPr>
            <a:spLocks noGrp="1"/>
          </p:cNvSpPr>
          <p:nvPr>
            <p:ph type="ftr" sz="quarter" idx="11"/>
          </p:nvPr>
        </p:nvSpPr>
        <p:spPr/>
        <p:txBody>
          <a:bodyPr/>
          <a:lstStyle/>
          <a:p>
            <a:endParaRPr lang="et-EE" altLang="en-US"/>
          </a:p>
        </p:txBody>
      </p:sp>
      <p:sp>
        <p:nvSpPr>
          <p:cNvPr id="9" name="Slide Number Placeholder 8"/>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91326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t-EE" altLang="en-US"/>
          </a:p>
        </p:txBody>
      </p:sp>
      <p:sp>
        <p:nvSpPr>
          <p:cNvPr id="4" name="Footer Placeholder 3"/>
          <p:cNvSpPr>
            <a:spLocks noGrp="1"/>
          </p:cNvSpPr>
          <p:nvPr>
            <p:ph type="ftr" sz="quarter" idx="11"/>
          </p:nvPr>
        </p:nvSpPr>
        <p:spPr/>
        <p:txBody>
          <a:bodyPr/>
          <a:lstStyle/>
          <a:p>
            <a:endParaRPr lang="et-EE" altLang="en-US"/>
          </a:p>
        </p:txBody>
      </p:sp>
      <p:sp>
        <p:nvSpPr>
          <p:cNvPr id="5" name="Slide Number Placeholder 4"/>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0999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931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601" y="456036"/>
            <a:ext cx="3921997"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5169690" y="984911"/>
            <a:ext cx="6156128" cy="4861216"/>
          </a:xfrm>
        </p:spPr>
        <p:txBody>
          <a:bodyPr/>
          <a:lstStyle>
            <a:lvl1pPr>
              <a:defRPr sz="3192"/>
            </a:lvl1pPr>
            <a:lvl2pPr>
              <a:defRPr sz="2793"/>
            </a:lvl2pPr>
            <a:lvl3pPr>
              <a:defRPr sz="2393"/>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7601" y="2052164"/>
            <a:ext cx="3921997" cy="3801883"/>
          </a:xfrm>
        </p:spPr>
        <p:txBody>
          <a:bodyPr/>
          <a:lstStyle>
            <a:lvl1pPr marL="0" indent="0">
              <a:buNone/>
              <a:defRPr sz="1596"/>
            </a:lvl1pPr>
            <a:lvl2pPr marL="455999" indent="0">
              <a:buNone/>
              <a:defRPr sz="1396"/>
            </a:lvl2pPr>
            <a:lvl3pPr marL="912000" indent="0">
              <a:buNone/>
              <a:defRPr sz="1197"/>
            </a:lvl3pPr>
            <a:lvl4pPr marL="1368000" indent="0">
              <a:buNone/>
              <a:defRPr sz="997"/>
            </a:lvl4pPr>
            <a:lvl5pPr marL="1824000" indent="0">
              <a:buNone/>
              <a:defRPr sz="997"/>
            </a:lvl5pPr>
            <a:lvl6pPr marL="2279999" indent="0">
              <a:buNone/>
              <a:defRPr sz="997"/>
            </a:lvl6pPr>
            <a:lvl7pPr marL="2736000" indent="0">
              <a:buNone/>
              <a:defRPr sz="997"/>
            </a:lvl7pPr>
            <a:lvl8pPr marL="3191999" indent="0">
              <a:buNone/>
              <a:defRPr sz="997"/>
            </a:lvl8pPr>
            <a:lvl9pPr marL="3647999" indent="0">
              <a:buNone/>
              <a:defRPr sz="99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t-EE" altLang="en-US"/>
          </a:p>
        </p:txBody>
      </p:sp>
      <p:sp>
        <p:nvSpPr>
          <p:cNvPr id="6" name="Footer Placeholder 5"/>
          <p:cNvSpPr>
            <a:spLocks noGrp="1"/>
          </p:cNvSpPr>
          <p:nvPr>
            <p:ph type="ftr" sz="quarter" idx="11"/>
          </p:nvPr>
        </p:nvSpPr>
        <p:spPr/>
        <p:txBody>
          <a:bodyPr/>
          <a:lstStyle/>
          <a:p>
            <a:endParaRPr lang="et-EE" altLang="en-US"/>
          </a:p>
        </p:txBody>
      </p:sp>
      <p:sp>
        <p:nvSpPr>
          <p:cNvPr id="7" name="Slide Number Placeholder 6"/>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34977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601" y="456036"/>
            <a:ext cx="3921997"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69690" y="984911"/>
            <a:ext cx="6156128" cy="4861216"/>
          </a:xfrm>
        </p:spPr>
        <p:txBody>
          <a:bodyPr anchor="t"/>
          <a:lstStyle>
            <a:lvl1pPr marL="0" indent="0">
              <a:buNone/>
              <a:defRPr sz="3192"/>
            </a:lvl1pPr>
            <a:lvl2pPr marL="455999" indent="0">
              <a:buNone/>
              <a:defRPr sz="2793"/>
            </a:lvl2pPr>
            <a:lvl3pPr marL="912000" indent="0">
              <a:buNone/>
              <a:defRPr sz="2393"/>
            </a:lvl3pPr>
            <a:lvl4pPr marL="1368000" indent="0">
              <a:buNone/>
              <a:defRPr sz="1995"/>
            </a:lvl4pPr>
            <a:lvl5pPr marL="1824000" indent="0">
              <a:buNone/>
              <a:defRPr sz="1995"/>
            </a:lvl5pPr>
            <a:lvl6pPr marL="2279999" indent="0">
              <a:buNone/>
              <a:defRPr sz="1995"/>
            </a:lvl6pPr>
            <a:lvl7pPr marL="2736000" indent="0">
              <a:buNone/>
              <a:defRPr sz="1995"/>
            </a:lvl7pPr>
            <a:lvl8pPr marL="3191999" indent="0">
              <a:buNone/>
              <a:defRPr sz="1995"/>
            </a:lvl8pPr>
            <a:lvl9pPr marL="3647999" indent="0">
              <a:buNone/>
              <a:defRPr sz="1995"/>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7601" y="2052164"/>
            <a:ext cx="3921997" cy="3801883"/>
          </a:xfrm>
        </p:spPr>
        <p:txBody>
          <a:bodyPr/>
          <a:lstStyle>
            <a:lvl1pPr marL="0" indent="0">
              <a:buNone/>
              <a:defRPr sz="1596"/>
            </a:lvl1pPr>
            <a:lvl2pPr marL="455999" indent="0">
              <a:buNone/>
              <a:defRPr sz="1396"/>
            </a:lvl2pPr>
            <a:lvl3pPr marL="912000" indent="0">
              <a:buNone/>
              <a:defRPr sz="1197"/>
            </a:lvl3pPr>
            <a:lvl4pPr marL="1368000" indent="0">
              <a:buNone/>
              <a:defRPr sz="997"/>
            </a:lvl4pPr>
            <a:lvl5pPr marL="1824000" indent="0">
              <a:buNone/>
              <a:defRPr sz="997"/>
            </a:lvl5pPr>
            <a:lvl6pPr marL="2279999" indent="0">
              <a:buNone/>
              <a:defRPr sz="997"/>
            </a:lvl6pPr>
            <a:lvl7pPr marL="2736000" indent="0">
              <a:buNone/>
              <a:defRPr sz="997"/>
            </a:lvl7pPr>
            <a:lvl8pPr marL="3191999" indent="0">
              <a:buNone/>
              <a:defRPr sz="997"/>
            </a:lvl8pPr>
            <a:lvl9pPr marL="3647999" indent="0">
              <a:buNone/>
              <a:defRPr sz="997"/>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t-EE" altLang="en-US"/>
          </a:p>
        </p:txBody>
      </p:sp>
      <p:sp>
        <p:nvSpPr>
          <p:cNvPr id="6" name="Footer Placeholder 5"/>
          <p:cNvSpPr>
            <a:spLocks noGrp="1"/>
          </p:cNvSpPr>
          <p:nvPr>
            <p:ph type="ftr" sz="quarter" idx="11"/>
          </p:nvPr>
        </p:nvSpPr>
        <p:spPr/>
        <p:txBody>
          <a:bodyPr/>
          <a:lstStyle/>
          <a:p>
            <a:endParaRPr lang="et-EE" altLang="en-US"/>
          </a:p>
        </p:txBody>
      </p:sp>
      <p:sp>
        <p:nvSpPr>
          <p:cNvPr id="7" name="Slide Number Placeholder 6"/>
          <p:cNvSpPr>
            <a:spLocks noGrp="1"/>
          </p:cNvSpPr>
          <p:nvPr>
            <p:ph type="sldNum" sz="quarter"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760392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019" y="364196"/>
            <a:ext cx="10488215" cy="1322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019" y="1820978"/>
            <a:ext cx="10488215" cy="43402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6017" y="6340170"/>
            <a:ext cx="2736056"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t-EE" altLang="en-US"/>
          </a:p>
        </p:txBody>
      </p:sp>
      <p:sp>
        <p:nvSpPr>
          <p:cNvPr id="5" name="Footer Placeholder 4"/>
          <p:cNvSpPr>
            <a:spLocks noGrp="1"/>
          </p:cNvSpPr>
          <p:nvPr>
            <p:ph type="ftr" sz="quarter" idx="3"/>
          </p:nvPr>
        </p:nvSpPr>
        <p:spPr>
          <a:xfrm>
            <a:off x="4028084" y="6340170"/>
            <a:ext cx="4104084"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t-EE" altLang="en-US"/>
          </a:p>
        </p:txBody>
      </p:sp>
      <p:sp>
        <p:nvSpPr>
          <p:cNvPr id="6" name="Slide Number Placeholder 5"/>
          <p:cNvSpPr>
            <a:spLocks noGrp="1"/>
          </p:cNvSpPr>
          <p:nvPr>
            <p:ph type="sldNum" sz="quarter" idx="4"/>
          </p:nvPr>
        </p:nvSpPr>
        <p:spPr>
          <a:xfrm>
            <a:off x="8588177" y="6340170"/>
            <a:ext cx="2736056"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1486602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60" r:id="rId13"/>
  </p:sldLayoutIdLst>
  <p:txStyles>
    <p:titleStyle>
      <a:lvl1pPr algn="l" defTabSz="912000"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01" indent="-228001" algn="l" defTabSz="912000" rtl="0" eaLnBrk="1" latinLnBrk="0" hangingPunct="1">
        <a:lnSpc>
          <a:spcPct val="90000"/>
        </a:lnSpc>
        <a:spcBef>
          <a:spcPts val="997"/>
        </a:spcBef>
        <a:buFont typeface="Arial" panose="020B0604020202020204" pitchFamily="34" charset="0"/>
        <a:buChar char="•"/>
        <a:defRPr sz="2793" kern="1200">
          <a:solidFill>
            <a:schemeClr val="tx1"/>
          </a:solidFill>
          <a:latin typeface="+mn-lt"/>
          <a:ea typeface="+mn-ea"/>
          <a:cs typeface="+mn-cs"/>
        </a:defRPr>
      </a:lvl1pPr>
      <a:lvl2pPr marL="684000" indent="-228001" algn="l" defTabSz="912000" rtl="0" eaLnBrk="1" latinLnBrk="0" hangingPunct="1">
        <a:lnSpc>
          <a:spcPct val="90000"/>
        </a:lnSpc>
        <a:spcBef>
          <a:spcPts val="499"/>
        </a:spcBef>
        <a:buFont typeface="Arial" panose="020B0604020202020204" pitchFamily="34" charset="0"/>
        <a:buChar char="•"/>
        <a:defRPr sz="2393" kern="1200">
          <a:solidFill>
            <a:schemeClr val="tx1"/>
          </a:solidFill>
          <a:latin typeface="+mn-lt"/>
          <a:ea typeface="+mn-ea"/>
          <a:cs typeface="+mn-cs"/>
        </a:defRPr>
      </a:lvl2pPr>
      <a:lvl3pPr marL="1139999" indent="-228001" algn="l" defTabSz="912000"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5999"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1999"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000"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3999"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000"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5999" indent="-228001" algn="l" defTabSz="912000"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00" rtl="0" eaLnBrk="1" latinLnBrk="0" hangingPunct="1">
        <a:defRPr sz="1795" kern="1200">
          <a:solidFill>
            <a:schemeClr val="tx1"/>
          </a:solidFill>
          <a:latin typeface="+mn-lt"/>
          <a:ea typeface="+mn-ea"/>
          <a:cs typeface="+mn-cs"/>
        </a:defRPr>
      </a:lvl1pPr>
      <a:lvl2pPr marL="455999" algn="l" defTabSz="912000" rtl="0" eaLnBrk="1" latinLnBrk="0" hangingPunct="1">
        <a:defRPr sz="1795" kern="1200">
          <a:solidFill>
            <a:schemeClr val="tx1"/>
          </a:solidFill>
          <a:latin typeface="+mn-lt"/>
          <a:ea typeface="+mn-ea"/>
          <a:cs typeface="+mn-cs"/>
        </a:defRPr>
      </a:lvl2pPr>
      <a:lvl3pPr marL="912000" algn="l" defTabSz="912000" rtl="0" eaLnBrk="1" latinLnBrk="0" hangingPunct="1">
        <a:defRPr sz="1795" kern="1200">
          <a:solidFill>
            <a:schemeClr val="tx1"/>
          </a:solidFill>
          <a:latin typeface="+mn-lt"/>
          <a:ea typeface="+mn-ea"/>
          <a:cs typeface="+mn-cs"/>
        </a:defRPr>
      </a:lvl3pPr>
      <a:lvl4pPr marL="1368000" algn="l" defTabSz="912000" rtl="0" eaLnBrk="1" latinLnBrk="0" hangingPunct="1">
        <a:defRPr sz="1795" kern="1200">
          <a:solidFill>
            <a:schemeClr val="tx1"/>
          </a:solidFill>
          <a:latin typeface="+mn-lt"/>
          <a:ea typeface="+mn-ea"/>
          <a:cs typeface="+mn-cs"/>
        </a:defRPr>
      </a:lvl4pPr>
      <a:lvl5pPr marL="1824000" algn="l" defTabSz="912000" rtl="0" eaLnBrk="1" latinLnBrk="0" hangingPunct="1">
        <a:defRPr sz="1795" kern="1200">
          <a:solidFill>
            <a:schemeClr val="tx1"/>
          </a:solidFill>
          <a:latin typeface="+mn-lt"/>
          <a:ea typeface="+mn-ea"/>
          <a:cs typeface="+mn-cs"/>
        </a:defRPr>
      </a:lvl5pPr>
      <a:lvl6pPr marL="2279999" algn="l" defTabSz="912000" rtl="0" eaLnBrk="1" latinLnBrk="0" hangingPunct="1">
        <a:defRPr sz="1795" kern="1200">
          <a:solidFill>
            <a:schemeClr val="tx1"/>
          </a:solidFill>
          <a:latin typeface="+mn-lt"/>
          <a:ea typeface="+mn-ea"/>
          <a:cs typeface="+mn-cs"/>
        </a:defRPr>
      </a:lvl6pPr>
      <a:lvl7pPr marL="2736000" algn="l" defTabSz="912000" rtl="0" eaLnBrk="1" latinLnBrk="0" hangingPunct="1">
        <a:defRPr sz="1795" kern="1200">
          <a:solidFill>
            <a:schemeClr val="tx1"/>
          </a:solidFill>
          <a:latin typeface="+mn-lt"/>
          <a:ea typeface="+mn-ea"/>
          <a:cs typeface="+mn-cs"/>
        </a:defRPr>
      </a:lvl7pPr>
      <a:lvl8pPr marL="3191999" algn="l" defTabSz="912000" rtl="0" eaLnBrk="1" latinLnBrk="0" hangingPunct="1">
        <a:defRPr sz="1795" kern="1200">
          <a:solidFill>
            <a:schemeClr val="tx1"/>
          </a:solidFill>
          <a:latin typeface="+mn-lt"/>
          <a:ea typeface="+mn-ea"/>
          <a:cs typeface="+mn-cs"/>
        </a:defRPr>
      </a:lvl8pPr>
      <a:lvl9pPr marL="3647999" algn="l" defTabSz="91200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476055"/>
            <a:ext cx="12160251" cy="5364485"/>
          </a:xfrm>
          <a:prstGeom prst="rect">
            <a:avLst/>
          </a:prstGeom>
          <a:solidFill>
            <a:srgbClr val="0185D1"/>
          </a:solidFill>
          <a:ln>
            <a:solidFill>
              <a:srgbClr val="0185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1903661" y="2124125"/>
            <a:ext cx="9145016" cy="2592288"/>
          </a:xfrm>
        </p:spPr>
        <p:txBody>
          <a:bodyPr anchor="t">
            <a:normAutofit/>
          </a:bodyPr>
          <a:lstStyle/>
          <a:p>
            <a:pPr algn="l"/>
            <a:r>
              <a:rPr lang="et-EE" sz="5300" dirty="0">
                <a:solidFill>
                  <a:schemeClr val="bg1"/>
                </a:solidFill>
                <a:latin typeface="Roboto Condensed Light" panose="02000000000000000000" pitchFamily="2" charset="0"/>
                <a:ea typeface="Roboto Condensed Light" panose="02000000000000000000" pitchFamily="2" charset="0"/>
                <a:cs typeface="Helvetica" charset="0"/>
              </a:rPr>
              <a:t>Riikliku energia- ja kliimakava aastani 2030 ülevaade</a:t>
            </a:r>
            <a:endParaRPr lang="en-US" sz="5300" dirty="0">
              <a:solidFill>
                <a:schemeClr val="bg1"/>
              </a:solidFill>
              <a:latin typeface="Roboto Condensed Light" panose="02000000000000000000" pitchFamily="2" charset="0"/>
              <a:ea typeface="Roboto Condensed Light" panose="02000000000000000000" pitchFamily="2" charset="0"/>
              <a:cs typeface="Helvetica" charset="0"/>
            </a:endParaRPr>
          </a:p>
        </p:txBody>
      </p:sp>
      <p:sp>
        <p:nvSpPr>
          <p:cNvPr id="3" name="Subtitle 2"/>
          <p:cNvSpPr>
            <a:spLocks noGrp="1"/>
          </p:cNvSpPr>
          <p:nvPr>
            <p:ph type="subTitle" idx="1"/>
          </p:nvPr>
        </p:nvSpPr>
        <p:spPr>
          <a:xfrm>
            <a:off x="2047677" y="5004445"/>
            <a:ext cx="9432248" cy="1152128"/>
          </a:xfrm>
        </p:spPr>
        <p:txBody>
          <a:bodyPr>
            <a:normAutofit fontScale="92500" lnSpcReduction="20000"/>
          </a:bodyPr>
          <a:lstStyle/>
          <a:p>
            <a:pPr algn="r"/>
            <a:r>
              <a:rPr lang="et-EE" sz="2800" dirty="0">
                <a:solidFill>
                  <a:schemeClr val="bg1"/>
                </a:solidFill>
                <a:latin typeface="Roboto Condensed Light" panose="02000000000000000000" pitchFamily="2" charset="0"/>
                <a:ea typeface="Roboto Condensed Light" panose="02000000000000000000" pitchFamily="2" charset="0"/>
                <a:cs typeface="Helvetica" charset="0"/>
              </a:rPr>
              <a:t>Jaanus Uiga, Irje Möldre, Getlyn Denks, Mari Lahtmets, Sandra Salom</a:t>
            </a:r>
          </a:p>
          <a:p>
            <a:pPr algn="r"/>
            <a:r>
              <a:rPr lang="et-EE" sz="2800" dirty="0">
                <a:solidFill>
                  <a:schemeClr val="bg1"/>
                </a:solidFill>
                <a:latin typeface="Roboto Condensed Light" panose="02000000000000000000" pitchFamily="2" charset="0"/>
                <a:ea typeface="Roboto Condensed Light" panose="02000000000000000000" pitchFamily="2" charset="0"/>
                <a:cs typeface="Helvetica" charset="0"/>
              </a:rPr>
              <a:t>Keskkonnakomisjon, 19.11</a:t>
            </a:r>
            <a:r>
              <a:rPr lang="fi-FI" sz="2800" dirty="0">
                <a:solidFill>
                  <a:schemeClr val="bg1"/>
                </a:solidFill>
                <a:latin typeface="Roboto Condensed Light" panose="02000000000000000000" pitchFamily="2" charset="0"/>
                <a:ea typeface="Roboto Condensed Light" panose="02000000000000000000" pitchFamily="2" charset="0"/>
                <a:cs typeface="Helvetica" charset="0"/>
              </a:rPr>
              <a:t>.2019</a:t>
            </a:r>
          </a:p>
        </p:txBody>
      </p:sp>
      <p:cxnSp>
        <p:nvCxnSpPr>
          <p:cNvPr id="7" name="Straight Connector 6"/>
          <p:cNvCxnSpPr/>
          <p:nvPr/>
        </p:nvCxnSpPr>
        <p:spPr>
          <a:xfrm>
            <a:off x="1615629" y="2124125"/>
            <a:ext cx="0" cy="237626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022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t-EE" b="1" dirty="0">
                <a:latin typeface="Roboto Condensed Light" panose="02000000000000000000" pitchFamily="2" charset="0"/>
                <a:ea typeface="Roboto Condensed Light" panose="02000000000000000000" pitchFamily="2" charset="0"/>
                <a:cs typeface="Helvetica" charset="0"/>
              </a:rPr>
              <a:t>Tänan kuulamast!</a:t>
            </a:r>
            <a:br>
              <a:rPr lang="et-EE" b="1" dirty="0">
                <a:latin typeface="Roboto Condensed Light" panose="02000000000000000000" pitchFamily="2" charset="0"/>
                <a:ea typeface="Roboto Condensed Light" panose="02000000000000000000" pitchFamily="2" charset="0"/>
                <a:cs typeface="Helvetica" charset="0"/>
              </a:rPr>
            </a:br>
            <a:br>
              <a:rPr lang="et-EE" b="1" dirty="0">
                <a:latin typeface="Roboto Condensed Light" panose="02000000000000000000" pitchFamily="2" charset="0"/>
                <a:ea typeface="Roboto Condensed Light" panose="02000000000000000000" pitchFamily="2" charset="0"/>
                <a:cs typeface="Helvetica" charset="0"/>
              </a:rPr>
            </a:br>
            <a:r>
              <a:rPr lang="et-EE" b="1" dirty="0">
                <a:latin typeface="Roboto Condensed Light" panose="02000000000000000000" pitchFamily="2" charset="0"/>
                <a:ea typeface="Roboto Condensed Light" panose="02000000000000000000" pitchFamily="2" charset="0"/>
                <a:cs typeface="Helvetica" charset="0"/>
              </a:rPr>
              <a:t>Lisainfo: irje.moldre@mkm.ee</a:t>
            </a:r>
            <a:endParaRPr lang="en-US" b="1" dirty="0">
              <a:latin typeface="Roboto Condensed Light" panose="02000000000000000000" pitchFamily="2" charset="0"/>
              <a:ea typeface="Roboto Condensed Light" panose="02000000000000000000" pitchFamily="2" charset="0"/>
              <a:cs typeface="Helvetica" charset="0"/>
            </a:endParaRPr>
          </a:p>
        </p:txBody>
      </p:sp>
    </p:spTree>
    <p:extLst>
      <p:ext uri="{BB962C8B-B14F-4D97-AF65-F5344CB8AC3E}">
        <p14:creationId xmlns:p14="http://schemas.microsoft.com/office/powerpoint/2010/main" val="3979630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F45D9C-CB03-44B0-9AEF-0DED0D5385DE}"/>
              </a:ext>
            </a:extLst>
          </p:cNvPr>
          <p:cNvSpPr>
            <a:spLocks noGrp="1"/>
          </p:cNvSpPr>
          <p:nvPr>
            <p:ph type="title"/>
          </p:nvPr>
        </p:nvSpPr>
        <p:spPr>
          <a:xfrm>
            <a:off x="836019" y="364196"/>
            <a:ext cx="10488215" cy="895833"/>
          </a:xfrm>
        </p:spPr>
        <p:txBody>
          <a:bodyPr/>
          <a:lstStyle/>
          <a:p>
            <a:r>
              <a:rPr lang="et-EE" sz="4000" b="1" dirty="0">
                <a:latin typeface="Roboto Condensed Light" panose="02000000000000000000" pitchFamily="2" charset="0"/>
                <a:ea typeface="Roboto Condensed Light" panose="02000000000000000000" pitchFamily="2" charset="0"/>
                <a:cs typeface="Helvetica" panose="020B0604020202020204" pitchFamily="34" charset="0"/>
              </a:rPr>
              <a:t>REKK 2030 ulatus</a:t>
            </a:r>
            <a:r>
              <a:rPr lang="et-EE" dirty="0">
                <a:latin typeface="Roboto Condensed Light" panose="02000000000000000000" pitchFamily="2" charset="0"/>
                <a:ea typeface="Roboto Condensed Light" panose="02000000000000000000" pitchFamily="2" charset="0"/>
              </a:rPr>
              <a:t>				</a:t>
            </a:r>
          </a:p>
        </p:txBody>
      </p:sp>
      <p:sp>
        <p:nvSpPr>
          <p:cNvPr id="3" name="Sisu kohatäide 2">
            <a:extLst>
              <a:ext uri="{FF2B5EF4-FFF2-40B4-BE49-F238E27FC236}">
                <a16:creationId xmlns:a16="http://schemas.microsoft.com/office/drawing/2014/main" id="{E6FA5096-949E-4AAD-BCF7-0B17F36DB00B}"/>
              </a:ext>
            </a:extLst>
          </p:cNvPr>
          <p:cNvSpPr>
            <a:spLocks noGrp="1"/>
          </p:cNvSpPr>
          <p:nvPr>
            <p:ph sz="half" idx="1"/>
          </p:nvPr>
        </p:nvSpPr>
        <p:spPr>
          <a:xfrm>
            <a:off x="836017" y="1360940"/>
            <a:ext cx="5168106" cy="4800298"/>
          </a:xfrm>
        </p:spPr>
        <p:txBody>
          <a:bodyPr>
            <a:normAutofit/>
          </a:bodyPr>
          <a:lstStyle/>
          <a:p>
            <a:pPr marL="0" indent="0">
              <a:buNone/>
            </a:pPr>
            <a:r>
              <a:rPr lang="et-EE" b="1" u="sng" dirty="0">
                <a:latin typeface="Roboto Condensed Light" panose="02000000000000000000" pitchFamily="2" charset="0"/>
                <a:ea typeface="Roboto Condensed Light" panose="02000000000000000000" pitchFamily="2" charset="0"/>
              </a:rPr>
              <a:t>ENERGIALIIDU 5 MÕÕDET:</a:t>
            </a:r>
          </a:p>
          <a:p>
            <a:endParaRPr lang="et-EE" dirty="0">
              <a:latin typeface="Roboto Condensed Light" panose="02000000000000000000" pitchFamily="2" charset="0"/>
              <a:ea typeface="Roboto Condensed Light" panose="02000000000000000000" pitchFamily="2" charset="0"/>
            </a:endParaRPr>
          </a:p>
          <a:p>
            <a:r>
              <a:rPr lang="et-EE" dirty="0">
                <a:latin typeface="Roboto Condensed Light" panose="02000000000000000000" pitchFamily="2" charset="0"/>
                <a:ea typeface="Roboto Condensed Light" panose="02000000000000000000" pitchFamily="2" charset="0"/>
              </a:rPr>
              <a:t>CO</a:t>
            </a:r>
            <a:r>
              <a:rPr lang="et-EE" baseline="-25000" dirty="0">
                <a:latin typeface="Roboto Condensed Light" panose="02000000000000000000" pitchFamily="2" charset="0"/>
                <a:ea typeface="Roboto Condensed Light" panose="02000000000000000000" pitchFamily="2" charset="0"/>
              </a:rPr>
              <a:t>2</a:t>
            </a:r>
            <a:r>
              <a:rPr lang="et-EE" dirty="0">
                <a:latin typeface="Roboto Condensed Light" panose="02000000000000000000" pitchFamily="2" charset="0"/>
                <a:ea typeface="Roboto Condensed Light" panose="02000000000000000000" pitchFamily="2" charset="0"/>
              </a:rPr>
              <a:t> heite vähendamine</a:t>
            </a:r>
          </a:p>
          <a:p>
            <a:r>
              <a:rPr lang="et-EE" dirty="0">
                <a:latin typeface="Roboto Condensed Light" panose="02000000000000000000" pitchFamily="2" charset="0"/>
                <a:ea typeface="Roboto Condensed Light" panose="02000000000000000000" pitchFamily="2" charset="0"/>
              </a:rPr>
              <a:t>Energiatõhusus</a:t>
            </a:r>
          </a:p>
          <a:p>
            <a:r>
              <a:rPr lang="et-EE" dirty="0">
                <a:latin typeface="Roboto Condensed Light" panose="02000000000000000000" pitchFamily="2" charset="0"/>
                <a:ea typeface="Roboto Condensed Light" panose="02000000000000000000" pitchFamily="2" charset="0"/>
              </a:rPr>
              <a:t>Energiajulgeolek</a:t>
            </a:r>
          </a:p>
          <a:p>
            <a:r>
              <a:rPr lang="et-EE" dirty="0">
                <a:latin typeface="Roboto Condensed Light" panose="02000000000000000000" pitchFamily="2" charset="0"/>
                <a:ea typeface="Roboto Condensed Light" panose="02000000000000000000" pitchFamily="2" charset="0"/>
              </a:rPr>
              <a:t>Energia siseturg</a:t>
            </a:r>
          </a:p>
          <a:p>
            <a:r>
              <a:rPr lang="et-EE" dirty="0">
                <a:latin typeface="Roboto Condensed Light" panose="02000000000000000000" pitchFamily="2" charset="0"/>
                <a:ea typeface="Roboto Condensed Light" panose="02000000000000000000" pitchFamily="2" charset="0"/>
              </a:rPr>
              <a:t>Teadusuuringud, innovatsioon ja </a:t>
            </a:r>
            <a:r>
              <a:rPr lang="et-EE" dirty="0">
                <a:latin typeface="Roboto Condensed Light" panose="02000000000000000000" pitchFamily="2" charset="0"/>
                <a:ea typeface="Roboto Condensed Light" panose="02000000000000000000" pitchFamily="2" charset="0"/>
                <a:cs typeface="Helvetica" panose="020B0604020202020204" pitchFamily="34" charset="0"/>
              </a:rPr>
              <a:t>konkurentsivõime</a:t>
            </a:r>
          </a:p>
        </p:txBody>
      </p:sp>
      <p:sp>
        <p:nvSpPr>
          <p:cNvPr id="4" name="Sisu kohatäide 3">
            <a:extLst>
              <a:ext uri="{FF2B5EF4-FFF2-40B4-BE49-F238E27FC236}">
                <a16:creationId xmlns:a16="http://schemas.microsoft.com/office/drawing/2014/main" id="{3E1CDF4F-2BC8-4EF3-908A-5102D7DF5609}"/>
              </a:ext>
            </a:extLst>
          </p:cNvPr>
          <p:cNvSpPr>
            <a:spLocks noGrp="1"/>
          </p:cNvSpPr>
          <p:nvPr>
            <p:ph sz="half" idx="2"/>
          </p:nvPr>
        </p:nvSpPr>
        <p:spPr>
          <a:xfrm>
            <a:off x="6156127" y="1372308"/>
            <a:ext cx="5168106" cy="4788929"/>
          </a:xfrm>
        </p:spPr>
        <p:txBody>
          <a:bodyPr>
            <a:normAutofit/>
          </a:bodyPr>
          <a:lstStyle/>
          <a:p>
            <a:pPr marL="0" indent="0">
              <a:buNone/>
            </a:pPr>
            <a:r>
              <a:rPr lang="et-EE" b="1" u="sng" dirty="0">
                <a:latin typeface="Roboto Condensed Light" panose="02000000000000000000" pitchFamily="2" charset="0"/>
                <a:ea typeface="Roboto Condensed Light" panose="02000000000000000000" pitchFamily="2" charset="0"/>
              </a:rPr>
              <a:t>7 VALDKONDA (74 MEEDET):</a:t>
            </a:r>
          </a:p>
          <a:p>
            <a:r>
              <a:rPr lang="et-EE" b="1" dirty="0">
                <a:latin typeface="Roboto Condensed Light" panose="02000000000000000000" pitchFamily="2" charset="0"/>
                <a:ea typeface="Roboto Condensed Light" panose="02000000000000000000" pitchFamily="2" charset="0"/>
              </a:rPr>
              <a:t>Energeetika</a:t>
            </a:r>
          </a:p>
          <a:p>
            <a:r>
              <a:rPr lang="et-EE" b="1" dirty="0">
                <a:latin typeface="Roboto Condensed Light" panose="02000000000000000000" pitchFamily="2" charset="0"/>
                <a:ea typeface="Roboto Condensed Light" panose="02000000000000000000" pitchFamily="2" charset="0"/>
              </a:rPr>
              <a:t>Transport</a:t>
            </a:r>
          </a:p>
          <a:p>
            <a:r>
              <a:rPr lang="et-EE" b="1" dirty="0">
                <a:latin typeface="Roboto Condensed Light" panose="02000000000000000000" pitchFamily="2" charset="0"/>
                <a:ea typeface="Roboto Condensed Light" panose="02000000000000000000" pitchFamily="2" charset="0"/>
              </a:rPr>
              <a:t>Hoonefond</a:t>
            </a:r>
          </a:p>
          <a:p>
            <a:r>
              <a:rPr lang="et-EE" b="1" dirty="0">
                <a:latin typeface="Roboto Condensed Light" panose="02000000000000000000" pitchFamily="2" charset="0"/>
                <a:ea typeface="Roboto Condensed Light" panose="02000000000000000000" pitchFamily="2" charset="0"/>
              </a:rPr>
              <a:t>Põllumajandus</a:t>
            </a:r>
          </a:p>
          <a:p>
            <a:r>
              <a:rPr lang="et-EE" b="1" dirty="0">
                <a:latin typeface="Roboto Condensed Light" panose="02000000000000000000" pitchFamily="2" charset="0"/>
                <a:ea typeface="Roboto Condensed Light" panose="02000000000000000000" pitchFamily="2" charset="0"/>
              </a:rPr>
              <a:t>Metsamajandus</a:t>
            </a:r>
          </a:p>
          <a:p>
            <a:r>
              <a:rPr lang="et-EE" b="1" dirty="0">
                <a:latin typeface="Roboto Condensed Light" panose="02000000000000000000" pitchFamily="2" charset="0"/>
                <a:ea typeface="Roboto Condensed Light" panose="02000000000000000000" pitchFamily="2" charset="0"/>
              </a:rPr>
              <a:t>Jäätmemajandus</a:t>
            </a:r>
          </a:p>
          <a:p>
            <a:r>
              <a:rPr lang="et-EE" b="1" dirty="0">
                <a:latin typeface="Roboto Condensed Light" panose="02000000000000000000" pitchFamily="2" charset="0"/>
                <a:ea typeface="Roboto Condensed Light" panose="02000000000000000000" pitchFamily="2" charset="0"/>
              </a:rPr>
              <a:t>Tööstuslikud protsessid</a:t>
            </a:r>
          </a:p>
        </p:txBody>
      </p:sp>
      <p:pic>
        <p:nvPicPr>
          <p:cNvPr id="5" name="Picture 1">
            <a:extLst>
              <a:ext uri="{FF2B5EF4-FFF2-40B4-BE49-F238E27FC236}">
                <a16:creationId xmlns:a16="http://schemas.microsoft.com/office/drawing/2014/main" id="{592E2622-C027-44EB-BEF7-8EA9BE1F4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85" y="352827"/>
            <a:ext cx="2520280" cy="1008112"/>
          </a:xfrm>
          <a:prstGeom prst="rect">
            <a:avLst/>
          </a:prstGeom>
        </p:spPr>
      </p:pic>
    </p:spTree>
    <p:extLst>
      <p:ext uri="{BB962C8B-B14F-4D97-AF65-F5344CB8AC3E}">
        <p14:creationId xmlns:p14="http://schemas.microsoft.com/office/powerpoint/2010/main" val="58646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9525" y="497543"/>
            <a:ext cx="6912768" cy="652556"/>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Meetmete oodatavad tulemused</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stkülik 2">
            <a:extLst>
              <a:ext uri="{FF2B5EF4-FFF2-40B4-BE49-F238E27FC236}">
                <a16:creationId xmlns:a16="http://schemas.microsoft.com/office/drawing/2014/main" id="{46244971-8393-4AF4-8959-F359F352AF46}"/>
              </a:ext>
            </a:extLst>
          </p:cNvPr>
          <p:cNvSpPr/>
          <p:nvPr/>
        </p:nvSpPr>
        <p:spPr>
          <a:xfrm>
            <a:off x="679525" y="1462771"/>
            <a:ext cx="9937104" cy="4536627"/>
          </a:xfrm>
          <a:prstGeom prst="rect">
            <a:avLst/>
          </a:prstGeom>
        </p:spPr>
        <p:txBody>
          <a:bodyPr wrap="square">
            <a:spAutoFit/>
          </a:bodyPr>
          <a:lstStyle/>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Eesti elektrisüsteemi ühendamine Kesk-Euroopa sünkroonalaga</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Ilmastikukindlam ja kvaliteetsema võrguteenusega elektrivõrk</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Kaasajastatud soojusmajandus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Taastuvenergia tootmise kasv (sh meretuulepargid)</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Biokütuste tootmine ja kasutus (sh sõidukites)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Transpordi elektrifitseerimine</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Renoveeritum hoonefond</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Kliima- ja keskkonnasõbralikum põllumajandus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Jäätmetekke ennetus ja jäätmeringlus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Elujõulisemad metsad</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F-gaaside kasutuse vähendamine</a:t>
            </a:r>
          </a:p>
        </p:txBody>
      </p:sp>
    </p:spTree>
    <p:extLst>
      <p:ext uri="{BB962C8B-B14F-4D97-AF65-F5344CB8AC3E}">
        <p14:creationId xmlns:p14="http://schemas.microsoft.com/office/powerpoint/2010/main" val="302434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9505056" cy="652556"/>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Uued sisustatavad teemad lisaks meetmetele</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stkülik 2">
            <a:extLst>
              <a:ext uri="{FF2B5EF4-FFF2-40B4-BE49-F238E27FC236}">
                <a16:creationId xmlns:a16="http://schemas.microsoft.com/office/drawing/2014/main" id="{46244971-8393-4AF4-8959-F359F352AF46}"/>
              </a:ext>
            </a:extLst>
          </p:cNvPr>
          <p:cNvSpPr/>
          <p:nvPr/>
        </p:nvSpPr>
        <p:spPr>
          <a:xfrm>
            <a:off x="679525" y="1462771"/>
            <a:ext cx="9937104" cy="4536627"/>
          </a:xfrm>
          <a:prstGeom prst="rect">
            <a:avLst/>
          </a:prstGeom>
        </p:spPr>
        <p:txBody>
          <a:bodyPr wrap="square">
            <a:spAutoFit/>
          </a:bodyPr>
          <a:lstStyle/>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Elektrisüsteemi paindlikkus</a:t>
            </a:r>
            <a:endParaRPr lang="et-EE" sz="2400" b="1" dirty="0">
              <a:solidFill>
                <a:srgbClr val="00B050"/>
              </a:solidFill>
              <a:latin typeface="Roboto Condensed Light" panose="02000000000000000000" pitchFamily="2" charset="0"/>
              <a:ea typeface="Roboto Condensed Light" panose="02000000000000000000" pitchFamily="2" charset="0"/>
              <a:cs typeface="Helvetica" panose="020B0604020202020204" pitchFamily="34" charset="0"/>
            </a:endParaRP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Võimsusmehhanismid elektrituru varustuskindluse tagamiseks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Energiaostuvõimetus </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Tarbimisnõudlus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Taastuvenergiakogukonnad</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Õiglane üleminek kliimaneutraalsele majandusele </a:t>
            </a:r>
            <a:endParaRPr lang="et-EE" sz="2400" b="1" dirty="0">
              <a:solidFill>
                <a:srgbClr val="00B050"/>
              </a:solidFill>
              <a:latin typeface="Roboto Condensed Light" panose="02000000000000000000" pitchFamily="2" charset="0"/>
              <a:ea typeface="Roboto Condensed Light" panose="02000000000000000000" pitchFamily="2" charset="0"/>
              <a:cs typeface="Helvetica" panose="020B0604020202020204" pitchFamily="34" charset="0"/>
            </a:endParaRP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Vesiniku tootmine ja kasutus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Süsiniku kogumine, salvestus ja kasutus</a:t>
            </a: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Energiasalvestus</a:t>
            </a:r>
          </a:p>
          <a:p>
            <a:pPr marL="342900" indent="-342900" algn="just">
              <a:buFont typeface="Arial" panose="020B0604020202020204" pitchFamily="34" charset="0"/>
              <a:buChar char="•"/>
            </a:pPr>
            <a:r>
              <a:rPr lang="et-EE" sz="2400" b="1" dirty="0" err="1">
                <a:latin typeface="Roboto Condensed Light" panose="02000000000000000000" pitchFamily="2" charset="0"/>
                <a:ea typeface="Roboto Condensed Light" panose="02000000000000000000" pitchFamily="2" charset="0"/>
                <a:cs typeface="Helvetica" panose="020B0604020202020204" pitchFamily="34" charset="0"/>
              </a:rPr>
              <a:t>Küberturvalisus</a:t>
            </a:r>
            <a:endParaRPr lang="et-EE" sz="2400" b="1" dirty="0">
              <a:latin typeface="Roboto Condensed Light" panose="02000000000000000000" pitchFamily="2" charset="0"/>
              <a:ea typeface="Roboto Condensed Light" panose="02000000000000000000" pitchFamily="2" charset="0"/>
              <a:cs typeface="Helvetica" panose="020B0604020202020204" pitchFamily="34" charset="0"/>
            </a:endParaRPr>
          </a:p>
          <a:p>
            <a:pPr marL="342900" indent="-342900" algn="just">
              <a:buFont typeface="Arial" panose="020B0604020202020204" pitchFamily="34" charset="0"/>
              <a:buChar char="•"/>
            </a:pPr>
            <a:r>
              <a:rPr lang="et-EE" sz="2400" b="1" dirty="0">
                <a:latin typeface="Roboto Condensed Light" panose="02000000000000000000" pitchFamily="2" charset="0"/>
                <a:ea typeface="Roboto Condensed Light" panose="02000000000000000000" pitchFamily="2" charset="0"/>
                <a:cs typeface="Helvetica" panose="020B0604020202020204" pitchFamily="34" charset="0"/>
              </a:rPr>
              <a:t>Tuumaenergia </a:t>
            </a:r>
          </a:p>
        </p:txBody>
      </p:sp>
    </p:spTree>
    <p:extLst>
      <p:ext uri="{BB962C8B-B14F-4D97-AF65-F5344CB8AC3E}">
        <p14:creationId xmlns:p14="http://schemas.microsoft.com/office/powerpoint/2010/main" val="2154062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F45D9C-CB03-44B0-9AEF-0DED0D5385DE}"/>
              </a:ext>
            </a:extLst>
          </p:cNvPr>
          <p:cNvSpPr>
            <a:spLocks noGrp="1"/>
          </p:cNvSpPr>
          <p:nvPr>
            <p:ph type="title"/>
          </p:nvPr>
        </p:nvSpPr>
        <p:spPr>
          <a:xfrm>
            <a:off x="836019" y="364196"/>
            <a:ext cx="10488215" cy="895833"/>
          </a:xfrm>
        </p:spPr>
        <p:txBody>
          <a:bodyPr/>
          <a:lstStyle/>
          <a:p>
            <a:r>
              <a:rPr lang="et-EE" sz="4000" b="1" dirty="0">
                <a:latin typeface="Roboto Condensed Light" panose="02000000000000000000" pitchFamily="2" charset="0"/>
                <a:ea typeface="Roboto Condensed Light" panose="02000000000000000000" pitchFamily="2" charset="0"/>
                <a:cs typeface="Helvetica" panose="020B0604020202020204" pitchFamily="34" charset="0"/>
              </a:rPr>
              <a:t>ENERGEETIKA JA TRANSPORT</a:t>
            </a:r>
            <a:r>
              <a:rPr lang="et-EE" dirty="0">
                <a:latin typeface="Roboto Condensed Light" panose="02000000000000000000" pitchFamily="2" charset="0"/>
                <a:ea typeface="Roboto Condensed Light" panose="02000000000000000000" pitchFamily="2" charset="0"/>
              </a:rPr>
              <a:t>		</a:t>
            </a:r>
          </a:p>
        </p:txBody>
      </p:sp>
      <p:sp>
        <p:nvSpPr>
          <p:cNvPr id="3" name="Sisu kohatäide 2">
            <a:extLst>
              <a:ext uri="{FF2B5EF4-FFF2-40B4-BE49-F238E27FC236}">
                <a16:creationId xmlns:a16="http://schemas.microsoft.com/office/drawing/2014/main" id="{E6FA5096-949E-4AAD-BCF7-0B17F36DB00B}"/>
              </a:ext>
            </a:extLst>
          </p:cNvPr>
          <p:cNvSpPr>
            <a:spLocks noGrp="1"/>
          </p:cNvSpPr>
          <p:nvPr>
            <p:ph sz="half" idx="1"/>
          </p:nvPr>
        </p:nvSpPr>
        <p:spPr>
          <a:xfrm>
            <a:off x="836019" y="1369328"/>
            <a:ext cx="5676154" cy="4800298"/>
          </a:xfrm>
        </p:spPr>
        <p:txBody>
          <a:bodyPr>
            <a:noAutofit/>
          </a:bodyPr>
          <a:lstStyle/>
          <a:p>
            <a:pPr fontAlgn="base"/>
            <a:r>
              <a:rPr lang="et-EE" sz="2800" dirty="0"/>
              <a:t>Soojuse- ja elektrienergia tõhusa koostootmine täiendav arendamine </a:t>
            </a:r>
          </a:p>
          <a:p>
            <a:pPr fontAlgn="base"/>
            <a:r>
              <a:rPr lang="et-EE" sz="2800" dirty="0"/>
              <a:t>Taastuvenergia vähempakkumised </a:t>
            </a:r>
          </a:p>
          <a:p>
            <a:pPr fontAlgn="base"/>
            <a:r>
              <a:rPr lang="et-EE" sz="2800" dirty="0"/>
              <a:t>Tuuleparkide arendamine (sh merel) </a:t>
            </a:r>
          </a:p>
          <a:p>
            <a:pPr fontAlgn="base"/>
            <a:r>
              <a:rPr lang="et-EE" sz="2800" dirty="0"/>
              <a:t>Soojusmajanduse arendamine </a:t>
            </a:r>
          </a:p>
          <a:p>
            <a:pPr fontAlgn="base"/>
            <a:r>
              <a:rPr lang="et-EE" sz="2800" dirty="0"/>
              <a:t>Elektrivõrkude arendamine, sh sünkroniseerimine Kesk-Euroopa sagedusalaga </a:t>
            </a:r>
          </a:p>
          <a:p>
            <a:pPr fontAlgn="base"/>
            <a:r>
              <a:rPr lang="et-EE" sz="2800" dirty="0"/>
              <a:t>Energiamajanduse teadus- ja arendustegevuse programm</a:t>
            </a:r>
            <a:endParaRPr lang="et-EE" sz="2800" b="0" i="0" dirty="0">
              <a:effectLst/>
            </a:endParaRPr>
          </a:p>
        </p:txBody>
      </p:sp>
      <p:sp>
        <p:nvSpPr>
          <p:cNvPr id="4" name="Sisu kohatäide 3">
            <a:extLst>
              <a:ext uri="{FF2B5EF4-FFF2-40B4-BE49-F238E27FC236}">
                <a16:creationId xmlns:a16="http://schemas.microsoft.com/office/drawing/2014/main" id="{3E1CDF4F-2BC8-4EF3-908A-5102D7DF5609}"/>
              </a:ext>
            </a:extLst>
          </p:cNvPr>
          <p:cNvSpPr>
            <a:spLocks noGrp="1"/>
          </p:cNvSpPr>
          <p:nvPr>
            <p:ph sz="half" idx="2"/>
          </p:nvPr>
        </p:nvSpPr>
        <p:spPr>
          <a:xfrm>
            <a:off x="6736432" y="1380697"/>
            <a:ext cx="5168106" cy="4788929"/>
          </a:xfrm>
        </p:spPr>
        <p:txBody>
          <a:bodyPr>
            <a:noAutofit/>
          </a:bodyPr>
          <a:lstStyle/>
          <a:p>
            <a:pPr fontAlgn="base"/>
            <a:r>
              <a:rPr lang="et-EE" sz="2800" dirty="0"/>
              <a:t>Biokütuste kasutuse suurendamine </a:t>
            </a:r>
          </a:p>
          <a:p>
            <a:pPr fontAlgn="base"/>
            <a:r>
              <a:rPr lang="et-EE" sz="2800" dirty="0"/>
              <a:t>Sõidukite ökonoomsuse, energia- ja kütusesäästlikkuse suurendamine </a:t>
            </a:r>
          </a:p>
          <a:p>
            <a:pPr fontAlgn="base"/>
            <a:r>
              <a:rPr lang="et-EE" sz="2800" dirty="0"/>
              <a:t>Ühistranspordi arendamine </a:t>
            </a:r>
          </a:p>
          <a:p>
            <a:pPr fontAlgn="base"/>
            <a:r>
              <a:rPr lang="et-EE" sz="2800" dirty="0"/>
              <a:t>Raudteeinfrastruktuuri arendamine </a:t>
            </a:r>
          </a:p>
          <a:p>
            <a:pPr fontAlgn="base"/>
            <a:r>
              <a:rPr lang="et-EE" sz="2800" dirty="0"/>
              <a:t>Raudtee ja parvlaevade elektrifitseerimine</a:t>
            </a:r>
            <a:endParaRPr lang="et-EE" sz="2800" b="0" i="0" dirty="0">
              <a:effectLst/>
            </a:endParaRPr>
          </a:p>
        </p:txBody>
      </p:sp>
      <p:pic>
        <p:nvPicPr>
          <p:cNvPr id="5" name="Picture 1">
            <a:extLst>
              <a:ext uri="{FF2B5EF4-FFF2-40B4-BE49-F238E27FC236}">
                <a16:creationId xmlns:a16="http://schemas.microsoft.com/office/drawing/2014/main" id="{592E2622-C027-44EB-BEF7-8EA9BE1F4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85" y="352827"/>
            <a:ext cx="2520280" cy="1008112"/>
          </a:xfrm>
          <a:prstGeom prst="rect">
            <a:avLst/>
          </a:prstGeom>
        </p:spPr>
      </p:pic>
    </p:spTree>
    <p:extLst>
      <p:ext uri="{BB962C8B-B14F-4D97-AF65-F5344CB8AC3E}">
        <p14:creationId xmlns:p14="http://schemas.microsoft.com/office/powerpoint/2010/main" val="191668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F45D9C-CB03-44B0-9AEF-0DED0D5385DE}"/>
              </a:ext>
            </a:extLst>
          </p:cNvPr>
          <p:cNvSpPr>
            <a:spLocks noGrp="1"/>
          </p:cNvSpPr>
          <p:nvPr>
            <p:ph type="title"/>
          </p:nvPr>
        </p:nvSpPr>
        <p:spPr>
          <a:xfrm>
            <a:off x="836019" y="364196"/>
            <a:ext cx="10488215" cy="895833"/>
          </a:xfrm>
        </p:spPr>
        <p:txBody>
          <a:bodyPr/>
          <a:lstStyle/>
          <a:p>
            <a:r>
              <a:rPr lang="et-EE" sz="4000" b="1" dirty="0">
                <a:latin typeface="Roboto Condensed Light" panose="02000000000000000000" pitchFamily="2" charset="0"/>
                <a:ea typeface="Roboto Condensed Light" panose="02000000000000000000" pitchFamily="2" charset="0"/>
                <a:cs typeface="Helvetica" panose="020B0604020202020204" pitchFamily="34" charset="0"/>
              </a:rPr>
              <a:t>HOONED, TÖÖSTUS, </a:t>
            </a:r>
            <a:r>
              <a:rPr lang="et-EE" sz="4400" b="1" dirty="0">
                <a:latin typeface="Roboto Condensed Light" panose="02000000000000000000" pitchFamily="2" charset="0"/>
                <a:ea typeface="Roboto Condensed Light" panose="02000000000000000000" pitchFamily="2" charset="0"/>
                <a:cs typeface="Helvetica" panose="020B0604020202020204" pitchFamily="34" charset="0"/>
              </a:rPr>
              <a:t>JÄÄTMED </a:t>
            </a:r>
            <a:r>
              <a:rPr lang="et-EE" dirty="0">
                <a:latin typeface="Roboto Condensed Light" panose="02000000000000000000" pitchFamily="2" charset="0"/>
                <a:ea typeface="Roboto Condensed Light" panose="02000000000000000000" pitchFamily="2" charset="0"/>
              </a:rPr>
              <a:t>		</a:t>
            </a:r>
          </a:p>
        </p:txBody>
      </p:sp>
      <p:sp>
        <p:nvSpPr>
          <p:cNvPr id="3" name="Sisu kohatäide 2">
            <a:extLst>
              <a:ext uri="{FF2B5EF4-FFF2-40B4-BE49-F238E27FC236}">
                <a16:creationId xmlns:a16="http://schemas.microsoft.com/office/drawing/2014/main" id="{E6FA5096-949E-4AAD-BCF7-0B17F36DB00B}"/>
              </a:ext>
            </a:extLst>
          </p:cNvPr>
          <p:cNvSpPr>
            <a:spLocks noGrp="1"/>
          </p:cNvSpPr>
          <p:nvPr>
            <p:ph sz="half" idx="1"/>
          </p:nvPr>
        </p:nvSpPr>
        <p:spPr>
          <a:xfrm>
            <a:off x="836017" y="1360940"/>
            <a:ext cx="5168106" cy="4800298"/>
          </a:xfrm>
        </p:spPr>
        <p:txBody>
          <a:bodyPr>
            <a:noAutofit/>
          </a:bodyPr>
          <a:lstStyle/>
          <a:p>
            <a:pPr fontAlgn="base"/>
            <a:r>
              <a:rPr lang="et-EE" sz="2800" dirty="0"/>
              <a:t>Avaliku sekotri, äri- ja eluhoonete, koolimajade ja lasteaedade ning tänavavalgustuse rekonstrueerimine </a:t>
            </a:r>
          </a:p>
          <a:p>
            <a:pPr fontAlgn="base"/>
            <a:r>
              <a:rPr lang="et-EE" sz="2800" dirty="0"/>
              <a:t>Liginullenergiahoonete miinimumnõuete kehtestamine</a:t>
            </a:r>
          </a:p>
          <a:p>
            <a:pPr fontAlgn="base"/>
            <a:r>
              <a:rPr lang="et-EE" sz="2800" dirty="0"/>
              <a:t>Fluoritud gaaside heitkoguste vähendamine ja fluoritud gaaside asendamine teiste ainetega </a:t>
            </a:r>
          </a:p>
          <a:p>
            <a:pPr marL="0" indent="0" fontAlgn="base">
              <a:buNone/>
            </a:pPr>
            <a:r>
              <a:rPr lang="et-EE" sz="2800" dirty="0"/>
              <a:t> </a:t>
            </a:r>
          </a:p>
          <a:p>
            <a:pPr fontAlgn="base"/>
            <a:endParaRPr lang="et-EE" sz="2800" dirty="0"/>
          </a:p>
          <a:p>
            <a:pPr marL="0" indent="0" fontAlgn="base">
              <a:buNone/>
            </a:pPr>
            <a:endParaRPr lang="et-EE" sz="2800" b="0" i="0" dirty="0">
              <a:effectLst/>
            </a:endParaRPr>
          </a:p>
        </p:txBody>
      </p:sp>
      <p:sp>
        <p:nvSpPr>
          <p:cNvPr id="4" name="Sisu kohatäide 3">
            <a:extLst>
              <a:ext uri="{FF2B5EF4-FFF2-40B4-BE49-F238E27FC236}">
                <a16:creationId xmlns:a16="http://schemas.microsoft.com/office/drawing/2014/main" id="{3E1CDF4F-2BC8-4EF3-908A-5102D7DF5609}"/>
              </a:ext>
            </a:extLst>
          </p:cNvPr>
          <p:cNvSpPr>
            <a:spLocks noGrp="1"/>
          </p:cNvSpPr>
          <p:nvPr>
            <p:ph sz="half" idx="2"/>
          </p:nvPr>
        </p:nvSpPr>
        <p:spPr>
          <a:xfrm>
            <a:off x="6156127" y="1380698"/>
            <a:ext cx="5168106" cy="4788929"/>
          </a:xfrm>
        </p:spPr>
        <p:txBody>
          <a:bodyPr>
            <a:normAutofit/>
          </a:bodyPr>
          <a:lstStyle/>
          <a:p>
            <a:pPr fontAlgn="base"/>
            <a:r>
              <a:rPr lang="et-EE" sz="2800" dirty="0"/>
              <a:t>Biolagunevate jäätmete tekke vähendamine </a:t>
            </a:r>
          </a:p>
          <a:p>
            <a:pPr fontAlgn="base"/>
            <a:r>
              <a:rPr lang="et-EE" sz="2800" dirty="0"/>
              <a:t>Jäätmematerjalide korduskasutus ja ringlus </a:t>
            </a:r>
          </a:p>
          <a:p>
            <a:pPr fontAlgn="base"/>
            <a:r>
              <a:rPr lang="et-EE" sz="2800" dirty="0"/>
              <a:t>Prügilates ladestamise vähendamine </a:t>
            </a:r>
          </a:p>
          <a:p>
            <a:pPr fontAlgn="base"/>
            <a:r>
              <a:rPr lang="et-EE" sz="2800" dirty="0"/>
              <a:t>Jäätmete keskkonnaohtlikkuse vähendamine </a:t>
            </a:r>
          </a:p>
          <a:p>
            <a:pPr marL="0" indent="0" fontAlgn="base">
              <a:buNone/>
            </a:pPr>
            <a:endParaRPr lang="et-EE" sz="2800" dirty="0"/>
          </a:p>
        </p:txBody>
      </p:sp>
      <p:pic>
        <p:nvPicPr>
          <p:cNvPr id="5" name="Picture 1">
            <a:extLst>
              <a:ext uri="{FF2B5EF4-FFF2-40B4-BE49-F238E27FC236}">
                <a16:creationId xmlns:a16="http://schemas.microsoft.com/office/drawing/2014/main" id="{592E2622-C027-44EB-BEF7-8EA9BE1F4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85" y="352827"/>
            <a:ext cx="2520280" cy="1008112"/>
          </a:xfrm>
          <a:prstGeom prst="rect">
            <a:avLst/>
          </a:prstGeom>
        </p:spPr>
      </p:pic>
    </p:spTree>
    <p:extLst>
      <p:ext uri="{BB962C8B-B14F-4D97-AF65-F5344CB8AC3E}">
        <p14:creationId xmlns:p14="http://schemas.microsoft.com/office/powerpoint/2010/main" val="195450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F45D9C-CB03-44B0-9AEF-0DED0D5385DE}"/>
              </a:ext>
            </a:extLst>
          </p:cNvPr>
          <p:cNvSpPr>
            <a:spLocks noGrp="1"/>
          </p:cNvSpPr>
          <p:nvPr>
            <p:ph type="title"/>
          </p:nvPr>
        </p:nvSpPr>
        <p:spPr>
          <a:xfrm>
            <a:off x="836019" y="364196"/>
            <a:ext cx="10488215" cy="895833"/>
          </a:xfrm>
        </p:spPr>
        <p:txBody>
          <a:bodyPr/>
          <a:lstStyle/>
          <a:p>
            <a:r>
              <a:rPr lang="et-EE" sz="4000" b="1" dirty="0">
                <a:latin typeface="Roboto Condensed Light" panose="02000000000000000000" pitchFamily="2" charset="0"/>
                <a:ea typeface="Roboto Condensed Light" panose="02000000000000000000" pitchFamily="2" charset="0"/>
                <a:cs typeface="Helvetica" panose="020B0604020202020204" pitchFamily="34" charset="0"/>
              </a:rPr>
              <a:t>PÕLLU- JA METSAMAJANDUS</a:t>
            </a:r>
            <a:r>
              <a:rPr lang="et-EE" dirty="0">
                <a:latin typeface="Roboto Condensed Light" panose="02000000000000000000" pitchFamily="2" charset="0"/>
                <a:ea typeface="Roboto Condensed Light" panose="02000000000000000000" pitchFamily="2" charset="0"/>
              </a:rPr>
              <a:t>		</a:t>
            </a:r>
          </a:p>
        </p:txBody>
      </p:sp>
      <p:sp>
        <p:nvSpPr>
          <p:cNvPr id="3" name="Sisu kohatäide 2">
            <a:extLst>
              <a:ext uri="{FF2B5EF4-FFF2-40B4-BE49-F238E27FC236}">
                <a16:creationId xmlns:a16="http://schemas.microsoft.com/office/drawing/2014/main" id="{E6FA5096-949E-4AAD-BCF7-0B17F36DB00B}"/>
              </a:ext>
            </a:extLst>
          </p:cNvPr>
          <p:cNvSpPr>
            <a:spLocks noGrp="1"/>
          </p:cNvSpPr>
          <p:nvPr>
            <p:ph sz="half" idx="1"/>
          </p:nvPr>
        </p:nvSpPr>
        <p:spPr>
          <a:xfrm>
            <a:off x="471489" y="1418797"/>
            <a:ext cx="5684638" cy="4800298"/>
          </a:xfrm>
        </p:spPr>
        <p:txBody>
          <a:bodyPr>
            <a:noAutofit/>
          </a:bodyPr>
          <a:lstStyle/>
          <a:p>
            <a:pPr fontAlgn="base"/>
            <a:r>
              <a:rPr lang="et-EE" sz="2200" dirty="0"/>
              <a:t>Mahepõllumajandus </a:t>
            </a:r>
          </a:p>
          <a:p>
            <a:pPr fontAlgn="base"/>
            <a:r>
              <a:rPr lang="et-EE" sz="2200" dirty="0"/>
              <a:t>Keskkonnasõbralikud põllumajanduspraktikad </a:t>
            </a:r>
          </a:p>
          <a:p>
            <a:pPr fontAlgn="base"/>
            <a:r>
              <a:rPr lang="et-EE" sz="2200" dirty="0"/>
              <a:t>Sõnnikukäitluse parendamine </a:t>
            </a:r>
          </a:p>
          <a:p>
            <a:pPr fontAlgn="base"/>
            <a:r>
              <a:rPr lang="et-EE" sz="2200" dirty="0"/>
              <a:t>Investeeringud energiasäästu ja taastuvenergia sh bioenergia kasutuselevõtuks  </a:t>
            </a:r>
          </a:p>
          <a:p>
            <a:pPr fontAlgn="base"/>
            <a:r>
              <a:rPr lang="et-EE" sz="2200" dirty="0"/>
              <a:t>Süsinikuvaru säilitamine või suurendamine mullas </a:t>
            </a:r>
          </a:p>
          <a:p>
            <a:pPr fontAlgn="base"/>
            <a:r>
              <a:rPr lang="et-EE" sz="2200" dirty="0"/>
              <a:t>Loomade heaolu ja sööda kvaliteedi parandamine </a:t>
            </a:r>
          </a:p>
          <a:p>
            <a:pPr fontAlgn="base"/>
            <a:r>
              <a:rPr lang="et-EE" sz="2200" dirty="0"/>
              <a:t>Ettevõtjate nõustamine, teadmussiire ja teavitus </a:t>
            </a:r>
          </a:p>
          <a:p>
            <a:pPr fontAlgn="base"/>
            <a:r>
              <a:rPr lang="et-EE" sz="2200" dirty="0"/>
              <a:t>Põllumajandusettevõtete auditid</a:t>
            </a:r>
          </a:p>
          <a:p>
            <a:pPr marL="0" indent="0" fontAlgn="base">
              <a:buNone/>
            </a:pPr>
            <a:r>
              <a:rPr lang="et-EE" sz="2200" dirty="0"/>
              <a:t> </a:t>
            </a:r>
          </a:p>
          <a:p>
            <a:pPr fontAlgn="base"/>
            <a:endParaRPr lang="et-EE" sz="2200" dirty="0"/>
          </a:p>
          <a:p>
            <a:pPr marL="0" indent="0" fontAlgn="base">
              <a:buNone/>
            </a:pPr>
            <a:endParaRPr lang="et-EE" sz="2200" b="0" i="0" dirty="0">
              <a:effectLst/>
            </a:endParaRPr>
          </a:p>
        </p:txBody>
      </p:sp>
      <p:sp>
        <p:nvSpPr>
          <p:cNvPr id="4" name="Sisu kohatäide 3">
            <a:extLst>
              <a:ext uri="{FF2B5EF4-FFF2-40B4-BE49-F238E27FC236}">
                <a16:creationId xmlns:a16="http://schemas.microsoft.com/office/drawing/2014/main" id="{3E1CDF4F-2BC8-4EF3-908A-5102D7DF5609}"/>
              </a:ext>
            </a:extLst>
          </p:cNvPr>
          <p:cNvSpPr>
            <a:spLocks noGrp="1"/>
          </p:cNvSpPr>
          <p:nvPr>
            <p:ph sz="half" idx="2"/>
          </p:nvPr>
        </p:nvSpPr>
        <p:spPr>
          <a:xfrm>
            <a:off x="6156127" y="1372308"/>
            <a:ext cx="5684638" cy="4788929"/>
          </a:xfrm>
        </p:spPr>
        <p:txBody>
          <a:bodyPr>
            <a:noAutofit/>
          </a:bodyPr>
          <a:lstStyle/>
          <a:p>
            <a:pPr fontAlgn="base"/>
            <a:r>
              <a:rPr lang="et-EE" sz="2200" dirty="0"/>
              <a:t>Metsade õigeaegne uuendamine  </a:t>
            </a:r>
          </a:p>
          <a:p>
            <a:pPr fontAlgn="base"/>
            <a:r>
              <a:rPr lang="et-EE" sz="2200" dirty="0"/>
              <a:t>Erametsade uuendamine elupaigatüübiga sobivate puuliikidega </a:t>
            </a:r>
          </a:p>
          <a:p>
            <a:pPr fontAlgn="base"/>
            <a:r>
              <a:rPr lang="et-EE" sz="2200" dirty="0"/>
              <a:t>Metsade tervise ja elujõulisuse parandamine </a:t>
            </a:r>
          </a:p>
          <a:p>
            <a:pPr fontAlgn="base"/>
            <a:r>
              <a:rPr lang="et-EE" sz="2200" dirty="0"/>
              <a:t>Fossiilkütuste ja mittetaastuvate loodusvarade asendamine puidupõhiste toodetega </a:t>
            </a:r>
          </a:p>
          <a:p>
            <a:pPr fontAlgn="base"/>
            <a:r>
              <a:rPr lang="et-EE" sz="2200" dirty="0"/>
              <a:t>Natura 2000 toetus erametsamaale </a:t>
            </a:r>
          </a:p>
          <a:p>
            <a:pPr fontAlgn="base"/>
            <a:r>
              <a:rPr lang="et-EE" sz="2200" dirty="0"/>
              <a:t>Elupaikade kaitse ja Eestis levinud liikide populatsioonide kaitse</a:t>
            </a:r>
          </a:p>
          <a:p>
            <a:pPr marL="0" indent="0" fontAlgn="base">
              <a:buNone/>
            </a:pPr>
            <a:endParaRPr lang="et-EE" sz="2200" dirty="0"/>
          </a:p>
        </p:txBody>
      </p:sp>
      <p:pic>
        <p:nvPicPr>
          <p:cNvPr id="5" name="Picture 1">
            <a:extLst>
              <a:ext uri="{FF2B5EF4-FFF2-40B4-BE49-F238E27FC236}">
                <a16:creationId xmlns:a16="http://schemas.microsoft.com/office/drawing/2014/main" id="{592E2622-C027-44EB-BEF7-8EA9BE1F4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85" y="352827"/>
            <a:ext cx="2520280" cy="1008112"/>
          </a:xfrm>
          <a:prstGeom prst="rect">
            <a:avLst/>
          </a:prstGeom>
        </p:spPr>
      </p:pic>
    </p:spTree>
    <p:extLst>
      <p:ext uri="{BB962C8B-B14F-4D97-AF65-F5344CB8AC3E}">
        <p14:creationId xmlns:p14="http://schemas.microsoft.com/office/powerpoint/2010/main" val="141973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7920000"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REKK 2030</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stkülik 2">
            <a:extLst>
              <a:ext uri="{FF2B5EF4-FFF2-40B4-BE49-F238E27FC236}">
                <a16:creationId xmlns:a16="http://schemas.microsoft.com/office/drawing/2014/main" id="{46244971-8393-4AF4-8959-F359F352AF46}"/>
              </a:ext>
            </a:extLst>
          </p:cNvPr>
          <p:cNvSpPr/>
          <p:nvPr/>
        </p:nvSpPr>
        <p:spPr>
          <a:xfrm>
            <a:off x="751533" y="1764816"/>
            <a:ext cx="9937104" cy="4123436"/>
          </a:xfrm>
          <a:prstGeom prst="rect">
            <a:avLst/>
          </a:prstGeom>
        </p:spPr>
        <p:txBody>
          <a:bodyPr wrap="square">
            <a:spAutoFit/>
          </a:bodyPr>
          <a:lstStyle/>
          <a:p>
            <a:pPr marL="342900" indent="-342900" algn="just">
              <a:buFont typeface="Arial" panose="020B0604020202020204" pitchFamily="34" charset="0"/>
              <a:buChar char="•"/>
            </a:pPr>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Teatis Euroopa Komisjonile (otsekohalduv määrus (EL) 2018/1999)</a:t>
            </a:r>
          </a:p>
          <a:p>
            <a:pPr marL="342900" indent="-342900" algn="just">
              <a:buFont typeface="Arial" panose="020B0604020202020204" pitchFamily="34" charset="0"/>
              <a:buChar char="•"/>
            </a:pPr>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Ette antud sisukord</a:t>
            </a:r>
          </a:p>
          <a:p>
            <a:pPr marL="342900" indent="-342900" algn="just">
              <a:buFont typeface="Arial" panose="020B0604020202020204" pitchFamily="34" charset="0"/>
              <a:buChar char="•"/>
            </a:pPr>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Kehtivad arengudokumendid</a:t>
            </a:r>
          </a:p>
          <a:p>
            <a:pPr algn="just"/>
            <a:endParaRPr lang="et-EE" sz="2400" dirty="0">
              <a:latin typeface="Roboto Condensed Light" panose="02000000000000000000" pitchFamily="2" charset="0"/>
              <a:ea typeface="Roboto Condensed Light" panose="02000000000000000000" pitchFamily="2" charset="0"/>
              <a:cs typeface="Helvetica" panose="020B0604020202020204" pitchFamily="34" charset="0"/>
            </a:endParaRPr>
          </a:p>
          <a:p>
            <a:pPr algn="just"/>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Eesmärk:</a:t>
            </a:r>
          </a:p>
          <a:p>
            <a:pPr algn="just"/>
            <a:endParaRPr lang="et-EE" sz="2400" b="1" dirty="0">
              <a:latin typeface="Roboto Condensed Light" panose="02000000000000000000" pitchFamily="2" charset="0"/>
              <a:ea typeface="Roboto Condensed Light" panose="02000000000000000000" pitchFamily="2" charset="0"/>
              <a:cs typeface="Helvetica" panose="020B0604020202020204" pitchFamily="34" charset="0"/>
            </a:endParaRPr>
          </a:p>
          <a:p>
            <a:pPr marL="342900" indent="-342900" algn="just">
              <a:buFont typeface="Arial" panose="020B0604020202020204" pitchFamily="34" charset="0"/>
              <a:buChar char="•"/>
            </a:pPr>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Anda Eesti inimestele, ettevõtetele ning ka teistele liikmesriikidele võimalikult täpselt informatsiooni sellest, milliste meetmetega kavatseb Eesti riik saavutada Euroopa Liidus kokku lepitud energiat ning kliimat puudutavad eesmärgid. </a:t>
            </a:r>
          </a:p>
        </p:txBody>
      </p:sp>
    </p:spTree>
    <p:extLst>
      <p:ext uri="{BB962C8B-B14F-4D97-AF65-F5344CB8AC3E}">
        <p14:creationId xmlns:p14="http://schemas.microsoft.com/office/powerpoint/2010/main" val="340744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8568952"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REKK 2030 teatise koostamise protsess</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Ristkülik 2">
            <a:extLst>
              <a:ext uri="{FF2B5EF4-FFF2-40B4-BE49-F238E27FC236}">
                <a16:creationId xmlns:a16="http://schemas.microsoft.com/office/drawing/2014/main" id="{46244971-8393-4AF4-8959-F359F352AF46}"/>
              </a:ext>
            </a:extLst>
          </p:cNvPr>
          <p:cNvSpPr/>
          <p:nvPr/>
        </p:nvSpPr>
        <p:spPr>
          <a:xfrm>
            <a:off x="607517" y="1491381"/>
            <a:ext cx="10153128" cy="5342232"/>
          </a:xfrm>
          <a:prstGeom prst="rect">
            <a:avLst/>
          </a:prstGeom>
        </p:spPr>
        <p:txBody>
          <a:bodyPr wrap="square">
            <a:spAutoFit/>
          </a:bodyPr>
          <a:lstStyle/>
          <a:p>
            <a:pPr marL="285750" indent="-285750" algn="just">
              <a:buFont typeface="Arial" panose="020B0604020202020204" pitchFamily="34" charset="0"/>
              <a:buChar char="•"/>
            </a:pPr>
            <a:r>
              <a:rPr lang="et-EE" sz="2400" dirty="0"/>
              <a:t>24.09.2018 algus</a:t>
            </a:r>
          </a:p>
          <a:p>
            <a:pPr marL="285750" indent="-285750" algn="just">
              <a:buFont typeface="Arial" panose="020B0604020202020204" pitchFamily="34" charset="0"/>
              <a:buChar char="•"/>
            </a:pPr>
            <a:r>
              <a:rPr lang="et-EE" sz="2400" dirty="0"/>
              <a:t>2019 juuni Euroopa Komisjoni kommentaarid</a:t>
            </a:r>
          </a:p>
          <a:p>
            <a:pPr marL="285750" indent="-285750" algn="just">
              <a:buFont typeface="Arial" panose="020B0604020202020204" pitchFamily="34" charset="0"/>
              <a:buChar char="•"/>
            </a:pPr>
            <a:r>
              <a:rPr lang="et-EE" sz="2400" dirty="0"/>
              <a:t>Eesti turuosaliste kommentaarid (kuni 2019 november): Eestimaa Looduse Fond, Eesti Roheline Liikumine, Keskkonnaõiguse Keskus, Pärandkoosluste Kaitse Ühing, Eesti Elektritööstuse Liit, Elektrilevi OÜ, Eesti Taastuvenergia Koda, Fermi Energia OÜ, põlevkivitööstuse ettevõte Viru Keemia Grupp AS, Rahandusministeerium, Tiit Kallaste, Teet Randma, Siiri Lahe, Team Paldiski OÜ, Konkurentsiamet, keskkonnaorganisatsioonid</a:t>
            </a:r>
          </a:p>
          <a:p>
            <a:pPr marL="285750" indent="-285750" algn="just">
              <a:buFont typeface="Arial" panose="020B0604020202020204" pitchFamily="34" charset="0"/>
              <a:buChar char="•"/>
            </a:pPr>
            <a:r>
              <a:rPr lang="et-EE" sz="2400" dirty="0"/>
              <a:t>Kooskõlastused märkustega: Keskkonnaministeerium, Haridus- ja Teadusministeerium, Maaeluministeerium, Rahandusministeerium</a:t>
            </a:r>
          </a:p>
          <a:p>
            <a:pPr marL="285750" indent="-285750" algn="just">
              <a:buFont typeface="Arial" panose="020B0604020202020204" pitchFamily="34" charset="0"/>
              <a:buChar char="•"/>
            </a:pPr>
            <a:r>
              <a:rPr lang="et-EE" sz="2400" b="1" dirty="0"/>
              <a:t>REKK 2030 lõppversiooni tutvustamine Riigikogu komisjonidele ja esitamine Vabariigi Valitsusele heaks kiitmiseks november-detsember 2019</a:t>
            </a:r>
          </a:p>
          <a:p>
            <a:pPr algn="just"/>
            <a:endParaRPr lang="et-EE" sz="2400" b="1" dirty="0">
              <a:latin typeface="Roboto Condensed Light" panose="02000000000000000000" pitchFamily="2" charset="0"/>
              <a:ea typeface="Roboto Condensed Light" panose="02000000000000000000" pitchFamily="2" charset="0"/>
              <a:cs typeface="Helvetica" panose="020B0604020202020204" pitchFamily="34" charset="0"/>
            </a:endParaRPr>
          </a:p>
        </p:txBody>
      </p:sp>
    </p:spTree>
    <p:extLst>
      <p:ext uri="{BB962C8B-B14F-4D97-AF65-F5344CB8AC3E}">
        <p14:creationId xmlns:p14="http://schemas.microsoft.com/office/powerpoint/2010/main" val="232677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5F45D9C-CB03-44B0-9AEF-0DED0D5385DE}"/>
              </a:ext>
            </a:extLst>
          </p:cNvPr>
          <p:cNvSpPr>
            <a:spLocks noGrp="1"/>
          </p:cNvSpPr>
          <p:nvPr>
            <p:ph type="title"/>
          </p:nvPr>
        </p:nvSpPr>
        <p:spPr>
          <a:xfrm>
            <a:off x="836019" y="364196"/>
            <a:ext cx="10488215" cy="895833"/>
          </a:xfrm>
        </p:spPr>
        <p:txBody>
          <a:bodyPr/>
          <a:lstStyle/>
          <a:p>
            <a:r>
              <a:rPr lang="et-EE" sz="4000" b="1" dirty="0">
                <a:latin typeface="Roboto Condensed Light" panose="02000000000000000000" pitchFamily="2" charset="0"/>
                <a:ea typeface="Roboto Condensed Light" panose="02000000000000000000" pitchFamily="2" charset="0"/>
                <a:cs typeface="Helvetica" panose="020B0604020202020204" pitchFamily="34" charset="0"/>
              </a:rPr>
              <a:t>REKK 2030 alusdokumendid</a:t>
            </a:r>
            <a:r>
              <a:rPr lang="et-EE" dirty="0">
                <a:latin typeface="Roboto Condensed Light" panose="02000000000000000000" pitchFamily="2" charset="0"/>
                <a:ea typeface="Roboto Condensed Light" panose="02000000000000000000" pitchFamily="2" charset="0"/>
              </a:rPr>
              <a:t>				</a:t>
            </a:r>
          </a:p>
        </p:txBody>
      </p:sp>
      <p:sp>
        <p:nvSpPr>
          <p:cNvPr id="3" name="Sisu kohatäide 2">
            <a:extLst>
              <a:ext uri="{FF2B5EF4-FFF2-40B4-BE49-F238E27FC236}">
                <a16:creationId xmlns:a16="http://schemas.microsoft.com/office/drawing/2014/main" id="{E6FA5096-949E-4AAD-BCF7-0B17F36DB00B}"/>
              </a:ext>
            </a:extLst>
          </p:cNvPr>
          <p:cNvSpPr>
            <a:spLocks noGrp="1"/>
          </p:cNvSpPr>
          <p:nvPr>
            <p:ph sz="half" idx="1"/>
          </p:nvPr>
        </p:nvSpPr>
        <p:spPr>
          <a:xfrm>
            <a:off x="836016" y="1360939"/>
            <a:ext cx="6468243" cy="5299689"/>
          </a:xfrm>
        </p:spPr>
        <p:txBody>
          <a:bodyPr>
            <a:normAutofit fontScale="85000" lnSpcReduction="20000"/>
          </a:bodyPr>
          <a:lstStyle/>
          <a:p>
            <a:pPr marL="0" lvl="0" indent="0">
              <a:buNone/>
            </a:pPr>
            <a:r>
              <a:rPr lang="et-EE" sz="2800" b="1" dirty="0"/>
              <a:t>ARENGUDOKUMENDID</a:t>
            </a:r>
          </a:p>
          <a:p>
            <a:pPr marL="285750" lvl="0" indent="-285750"/>
            <a:r>
              <a:rPr lang="et-EE" sz="2800" b="1" dirty="0"/>
              <a:t>Eesti kliimapoliitika põhialused aastani 2050</a:t>
            </a:r>
          </a:p>
          <a:p>
            <a:pPr marL="285750" lvl="0" indent="-285750"/>
            <a:r>
              <a:rPr lang="et-EE" sz="2800" b="1" dirty="0"/>
              <a:t>Eesti energiamajanduse arengukava aastani 2030 </a:t>
            </a:r>
          </a:p>
          <a:p>
            <a:pPr marL="285750" lvl="0" indent="-285750"/>
            <a:r>
              <a:rPr lang="et-EE" sz="2800" b="1" dirty="0"/>
              <a:t>Kliimamuutustega kohanemise arengukava aastani 2030</a:t>
            </a:r>
          </a:p>
          <a:p>
            <a:pPr marL="285750" lvl="0" indent="-285750"/>
            <a:r>
              <a:rPr lang="et-EE" sz="2800" b="1" dirty="0"/>
              <a:t>Transpordi arengukava 2014-2020 </a:t>
            </a:r>
          </a:p>
          <a:p>
            <a:pPr marL="0" lvl="0" indent="0">
              <a:buNone/>
            </a:pPr>
            <a:r>
              <a:rPr lang="et-EE" sz="2800" dirty="0"/>
              <a:t>    (uus 2021+ kava koostamisel)</a:t>
            </a:r>
          </a:p>
          <a:p>
            <a:pPr marL="285750" lvl="0" indent="-285750"/>
            <a:r>
              <a:rPr lang="et-EE" sz="2800" b="1" dirty="0"/>
              <a:t>Metsanduse arengukava 2011-2020 </a:t>
            </a:r>
          </a:p>
          <a:p>
            <a:pPr marL="0" lvl="0" indent="0">
              <a:buNone/>
            </a:pPr>
            <a:r>
              <a:rPr lang="et-EE" sz="2800" dirty="0"/>
              <a:t>    (uus 2021+ kava koostamisel)</a:t>
            </a:r>
          </a:p>
          <a:p>
            <a:pPr marL="285750" lvl="0" indent="-285750"/>
            <a:r>
              <a:rPr lang="et-EE" sz="2800" b="1" dirty="0"/>
              <a:t>Riigi jäätmekava 2014-2020 </a:t>
            </a:r>
          </a:p>
          <a:p>
            <a:pPr marL="0" lvl="0" indent="0">
              <a:buNone/>
            </a:pPr>
            <a:r>
              <a:rPr lang="et-EE" sz="2800" b="1" dirty="0"/>
              <a:t>    </a:t>
            </a:r>
            <a:r>
              <a:rPr lang="et-EE" sz="2800" dirty="0"/>
              <a:t>(uus 2021+ kava koostamisel)</a:t>
            </a:r>
          </a:p>
          <a:p>
            <a:pPr marL="285750" lvl="0" indent="-285750" algn="just"/>
            <a:r>
              <a:rPr lang="et-EE" sz="2800" b="1" dirty="0"/>
              <a:t>Eesti maaelu arengukava 2014-2020 </a:t>
            </a:r>
          </a:p>
          <a:p>
            <a:pPr marL="0" lvl="0" indent="0" algn="just">
              <a:buNone/>
            </a:pPr>
            <a:r>
              <a:rPr lang="et-EE" sz="2800" b="1" dirty="0"/>
              <a:t>    </a:t>
            </a:r>
            <a:r>
              <a:rPr lang="et-EE" sz="2800" dirty="0"/>
              <a:t>(uus 2021+ kava koostamisel)</a:t>
            </a:r>
          </a:p>
        </p:txBody>
      </p:sp>
      <p:sp>
        <p:nvSpPr>
          <p:cNvPr id="4" name="Sisu kohatäide 3">
            <a:extLst>
              <a:ext uri="{FF2B5EF4-FFF2-40B4-BE49-F238E27FC236}">
                <a16:creationId xmlns:a16="http://schemas.microsoft.com/office/drawing/2014/main" id="{3E1CDF4F-2BC8-4EF3-908A-5102D7DF5609}"/>
              </a:ext>
            </a:extLst>
          </p:cNvPr>
          <p:cNvSpPr>
            <a:spLocks noGrp="1"/>
          </p:cNvSpPr>
          <p:nvPr>
            <p:ph sz="half" idx="2"/>
          </p:nvPr>
        </p:nvSpPr>
        <p:spPr>
          <a:xfrm>
            <a:off x="7304260" y="1372308"/>
            <a:ext cx="4600277" cy="4788929"/>
          </a:xfrm>
        </p:spPr>
        <p:txBody>
          <a:bodyPr>
            <a:normAutofit fontScale="85000" lnSpcReduction="20000"/>
          </a:bodyPr>
          <a:lstStyle/>
          <a:p>
            <a:pPr marL="0" lvl="0" indent="0">
              <a:buNone/>
            </a:pPr>
            <a:r>
              <a:rPr lang="et-EE" sz="2800" dirty="0"/>
              <a:t>UURINGUD</a:t>
            </a:r>
          </a:p>
          <a:p>
            <a:pPr marL="285750" lvl="0" indent="-285750"/>
            <a:r>
              <a:rPr lang="et-EE" sz="2800" dirty="0"/>
              <a:t>Riigi üldine energiatõhususkohustus aastatel 2021-2030 ning taastuvenergia eesmärkide täitmine (2018) </a:t>
            </a:r>
          </a:p>
          <a:p>
            <a:pPr marL="285750" lvl="0" indent="-285750"/>
            <a:r>
              <a:rPr lang="et-EE" sz="2800" dirty="0"/>
              <a:t>Uuring kulutõhusaimate meetmete leidmiseks kliimapoliitika ja jagatud kohustuse määruse eesmärkide saavutamiseks Eestis (2018) </a:t>
            </a:r>
          </a:p>
          <a:p>
            <a:pPr marL="285750" lvl="0" indent="-285750"/>
            <a:r>
              <a:rPr lang="et-EE" sz="2800" dirty="0"/>
              <a:t>Eesti kliimaambitsiooni võimaluste tõstmise analüüs (2019) (koostaja SEI Tallinn, Finantsakadeemia OÜ)</a:t>
            </a:r>
            <a:endParaRPr lang="et-EE" sz="2800" b="1" dirty="0">
              <a:latin typeface="Roboto Condensed Light" panose="02000000000000000000" pitchFamily="2" charset="0"/>
              <a:ea typeface="Roboto Condensed Light" panose="02000000000000000000" pitchFamily="2" charset="0"/>
              <a:cs typeface="Helvetica" panose="020B0604020202020204" pitchFamily="34" charset="0"/>
            </a:endParaRPr>
          </a:p>
        </p:txBody>
      </p:sp>
      <p:pic>
        <p:nvPicPr>
          <p:cNvPr id="5" name="Picture 1">
            <a:extLst>
              <a:ext uri="{FF2B5EF4-FFF2-40B4-BE49-F238E27FC236}">
                <a16:creationId xmlns:a16="http://schemas.microsoft.com/office/drawing/2014/main" id="{592E2622-C027-44EB-BEF7-8EA9BE1F4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20485" y="352827"/>
            <a:ext cx="2520280" cy="1008112"/>
          </a:xfrm>
          <a:prstGeom prst="rect">
            <a:avLst/>
          </a:prstGeom>
        </p:spPr>
      </p:pic>
    </p:spTree>
    <p:extLst>
      <p:ext uri="{BB962C8B-B14F-4D97-AF65-F5344CB8AC3E}">
        <p14:creationId xmlns:p14="http://schemas.microsoft.com/office/powerpoint/2010/main" val="142813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8784976"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Eesti energiapoliitika eesmärgid</a:t>
            </a:r>
            <a:endParaRPr lang="en-US" sz="4000" b="1" dirty="0">
              <a:latin typeface="Roboto Condensed Light" panose="02000000000000000000" pitchFamily="2" charset="0"/>
              <a:ea typeface="Roboto Condensed Light" panose="02000000000000000000" pitchFamily="2" charset="0"/>
              <a:cs typeface="Helvetica" charset="0"/>
            </a:endParaRPr>
          </a:p>
        </p:txBody>
      </p:sp>
      <p:sp>
        <p:nvSpPr>
          <p:cNvPr id="5" name="Content Placeholder 4"/>
          <p:cNvSpPr>
            <a:spLocks noGrp="1"/>
          </p:cNvSpPr>
          <p:nvPr>
            <p:ph idx="1"/>
          </p:nvPr>
        </p:nvSpPr>
        <p:spPr>
          <a:xfrm>
            <a:off x="463501" y="1584389"/>
            <a:ext cx="11377264" cy="4932215"/>
          </a:xfrm>
          <a:ln>
            <a:noFill/>
          </a:ln>
        </p:spPr>
        <p:txBody>
          <a:bodyPr>
            <a:normAutofit/>
          </a:bodyPr>
          <a:lstStyle/>
          <a:p>
            <a:r>
              <a:rPr lang="et-EE" sz="3200" b="1" dirty="0">
                <a:latin typeface="Roboto Condensed Light" panose="02000000000000000000" pitchFamily="2" charset="0"/>
                <a:ea typeface="Roboto Condensed Light" panose="02000000000000000000" pitchFamily="2" charset="0"/>
                <a:cs typeface="Helvetica" panose="020B0604020202020204" pitchFamily="34" charset="0"/>
              </a:rPr>
              <a:t>Taastuvenergia osakaal summaarsest lõpptarbimisest peab aastal 2030 olema vähemalt 42% (täna ~30%)</a:t>
            </a:r>
          </a:p>
          <a:p>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Taastuvelektri osakaal 40% (2017 - 18%)</a:t>
            </a:r>
          </a:p>
          <a:p>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Taastuvenergia osakaal soojusmajanduses 63% (2017 - 52%)</a:t>
            </a:r>
          </a:p>
          <a:p>
            <a:r>
              <a:rPr lang="et-EE" sz="2400" dirty="0">
                <a:latin typeface="Roboto Condensed Light" panose="02000000000000000000" pitchFamily="2" charset="0"/>
                <a:ea typeface="Roboto Condensed Light" panose="02000000000000000000" pitchFamily="2" charset="0"/>
                <a:cs typeface="Helvetica" panose="020B0604020202020204" pitchFamily="34" charset="0"/>
              </a:rPr>
              <a:t>Taastuvate transpordikütuste osakaal 14% (2017 - 3,5%)</a:t>
            </a:r>
          </a:p>
          <a:p>
            <a:r>
              <a:rPr lang="et-EE" sz="3200" b="1" dirty="0">
                <a:latin typeface="Roboto Condensed Light" panose="02000000000000000000" pitchFamily="2" charset="0"/>
                <a:ea typeface="Roboto Condensed Light" panose="02000000000000000000" pitchFamily="2" charset="0"/>
                <a:cs typeface="Helvetica" charset="0"/>
              </a:rPr>
              <a:t>Energiatõhususe suurenemine</a:t>
            </a:r>
          </a:p>
          <a:p>
            <a:r>
              <a:rPr lang="et-EE" sz="2400" dirty="0">
                <a:latin typeface="Roboto Condensed Light" panose="02000000000000000000" pitchFamily="2" charset="0"/>
                <a:ea typeface="Roboto Condensed Light" panose="02000000000000000000" pitchFamily="2" charset="0"/>
                <a:cs typeface="Helvetica" charset="0"/>
              </a:rPr>
              <a:t>Primaarenergia tarbimise vähendamine </a:t>
            </a:r>
          </a:p>
          <a:p>
            <a:r>
              <a:rPr lang="et-EE" sz="2400" dirty="0">
                <a:latin typeface="Roboto Condensed Light" panose="02000000000000000000" pitchFamily="2" charset="0"/>
                <a:ea typeface="Roboto Condensed Light" panose="02000000000000000000" pitchFamily="2" charset="0"/>
                <a:cs typeface="Helvetica" charset="0"/>
              </a:rPr>
              <a:t>Energia lõpptarbimine tänasel tasemel (32 </a:t>
            </a:r>
            <a:r>
              <a:rPr lang="et-EE" sz="2400" dirty="0" err="1">
                <a:latin typeface="Roboto Condensed Light" panose="02000000000000000000" pitchFamily="2" charset="0"/>
                <a:ea typeface="Roboto Condensed Light" panose="02000000000000000000" pitchFamily="2" charset="0"/>
                <a:cs typeface="Helvetica" charset="0"/>
              </a:rPr>
              <a:t>TWh</a:t>
            </a:r>
            <a:r>
              <a:rPr lang="et-EE" sz="2400" dirty="0">
                <a:latin typeface="Roboto Condensed Light" panose="02000000000000000000" pitchFamily="2" charset="0"/>
                <a:ea typeface="Roboto Condensed Light" panose="02000000000000000000" pitchFamily="2" charset="0"/>
                <a:cs typeface="Helvetica" charset="0"/>
              </a:rPr>
              <a:t>)</a:t>
            </a:r>
          </a:p>
          <a:p>
            <a:r>
              <a:rPr lang="et-EE" sz="3200" b="1" dirty="0">
                <a:latin typeface="Roboto Condensed Light" panose="02000000000000000000" pitchFamily="2" charset="0"/>
                <a:ea typeface="Roboto Condensed Light" panose="02000000000000000000" pitchFamily="2" charset="0"/>
                <a:cs typeface="Helvetica" charset="0"/>
              </a:rPr>
              <a:t>Energiajulgeoleku ning varustuskindluse säilitamine</a:t>
            </a:r>
          </a:p>
          <a:p>
            <a:endParaRPr lang="et-EE" sz="2400" dirty="0">
              <a:latin typeface="Roboto Condensed Light" panose="02000000000000000000" pitchFamily="2" charset="0"/>
              <a:ea typeface="Roboto Condensed Light" panose="02000000000000000000" pitchFamily="2" charset="0"/>
              <a:cs typeface="Helvetica" panose="020B0604020202020204" pitchFamily="34"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3616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8784976"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Eesti t</a:t>
            </a:r>
            <a:r>
              <a:rPr lang="en-US" sz="4000" b="1" dirty="0">
                <a:latin typeface="Roboto Condensed Light" panose="02000000000000000000" pitchFamily="2" charset="0"/>
                <a:ea typeface="Roboto Condensed Light" panose="02000000000000000000" pitchFamily="2" charset="0"/>
                <a:cs typeface="Helvetica" charset="0"/>
              </a:rPr>
              <a:t>aastuvenergia</a:t>
            </a:r>
            <a:r>
              <a:rPr lang="et-EE" sz="4000" b="1" dirty="0">
                <a:latin typeface="Roboto Condensed Light" panose="02000000000000000000" pitchFamily="2" charset="0"/>
                <a:ea typeface="Roboto Condensed Light" panose="02000000000000000000" pitchFamily="2" charset="0"/>
                <a:cs typeface="Helvetica" charset="0"/>
              </a:rPr>
              <a:t> sihttasemete</a:t>
            </a:r>
            <a:r>
              <a:rPr lang="en-US" sz="4000" b="1" dirty="0">
                <a:latin typeface="Roboto Condensed Light" panose="02000000000000000000" pitchFamily="2" charset="0"/>
                <a:ea typeface="Roboto Condensed Light" panose="02000000000000000000" pitchFamily="2" charset="0"/>
                <a:cs typeface="Helvetica" charset="0"/>
              </a:rPr>
              <a:t> </a:t>
            </a:r>
            <a:r>
              <a:rPr lang="et-EE" sz="4000" b="1" dirty="0">
                <a:latin typeface="Roboto Condensed Light" panose="02000000000000000000" pitchFamily="2" charset="0"/>
                <a:ea typeface="Roboto Condensed Light" panose="02000000000000000000" pitchFamily="2" charset="0"/>
                <a:cs typeface="Helvetica" charset="0"/>
              </a:rPr>
              <a:t>trajektoor</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Diagramm 7">
            <a:extLst>
              <a:ext uri="{FF2B5EF4-FFF2-40B4-BE49-F238E27FC236}">
                <a16:creationId xmlns:a16="http://schemas.microsoft.com/office/drawing/2014/main" id="{AEDA7E09-CDA6-4488-A763-3A88C2A6BB96}"/>
              </a:ext>
            </a:extLst>
          </p:cNvPr>
          <p:cNvGraphicFramePr>
            <a:graphicFrameLocks/>
          </p:cNvGraphicFramePr>
          <p:nvPr>
            <p:extLst>
              <p:ext uri="{D42A27DB-BD31-4B8C-83A1-F6EECF244321}">
                <p14:modId xmlns:p14="http://schemas.microsoft.com/office/powerpoint/2010/main" val="2163928233"/>
              </p:ext>
            </p:extLst>
          </p:nvPr>
        </p:nvGraphicFramePr>
        <p:xfrm>
          <a:off x="463501" y="1553340"/>
          <a:ext cx="11305256" cy="47433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9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10009114"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Helvetica" charset="0"/>
              </a:rPr>
              <a:t>Taastuvelektrienergia tootmise</a:t>
            </a:r>
            <a:r>
              <a:rPr lang="en-US" sz="4000" b="1" dirty="0">
                <a:latin typeface="Roboto Condensed Light" panose="02000000000000000000" pitchFamily="2" charset="0"/>
                <a:ea typeface="Roboto Condensed Light" panose="02000000000000000000" pitchFamily="2" charset="0"/>
                <a:cs typeface="Helvetica" charset="0"/>
              </a:rPr>
              <a:t> </a:t>
            </a:r>
            <a:r>
              <a:rPr lang="et-EE" sz="4000" b="1" dirty="0">
                <a:latin typeface="Roboto Condensed Light" panose="02000000000000000000" pitchFamily="2" charset="0"/>
                <a:ea typeface="Roboto Condensed Light" panose="02000000000000000000" pitchFamily="2" charset="0"/>
                <a:cs typeface="Helvetica" charset="0"/>
              </a:rPr>
              <a:t>allikate prognoos</a:t>
            </a:r>
            <a:endParaRPr lang="en-US" sz="40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 name="Tabel 4">
            <a:extLst>
              <a:ext uri="{FF2B5EF4-FFF2-40B4-BE49-F238E27FC236}">
                <a16:creationId xmlns:a16="http://schemas.microsoft.com/office/drawing/2014/main" id="{5F097BA8-B3E5-4DF3-B1EF-31834817D6AB}"/>
              </a:ext>
            </a:extLst>
          </p:cNvPr>
          <p:cNvGraphicFramePr>
            <a:graphicFrameLocks noGrp="1"/>
          </p:cNvGraphicFramePr>
          <p:nvPr/>
        </p:nvGraphicFramePr>
        <p:xfrm>
          <a:off x="1039565" y="1980109"/>
          <a:ext cx="9433050" cy="3666359"/>
        </p:xfrm>
        <a:graphic>
          <a:graphicData uri="http://schemas.openxmlformats.org/drawingml/2006/table">
            <a:tbl>
              <a:tblPr firstRow="1" firstCol="1">
                <a:tableStyleId>{5C22544A-7EE6-4342-B048-85BDC9FD1C3A}</a:tableStyleId>
              </a:tblPr>
              <a:tblGrid>
                <a:gridCol w="4858975">
                  <a:extLst>
                    <a:ext uri="{9D8B030D-6E8A-4147-A177-3AD203B41FA5}">
                      <a16:colId xmlns:a16="http://schemas.microsoft.com/office/drawing/2014/main" val="4216535801"/>
                    </a:ext>
                  </a:extLst>
                </a:gridCol>
                <a:gridCol w="913983">
                  <a:extLst>
                    <a:ext uri="{9D8B030D-6E8A-4147-A177-3AD203B41FA5}">
                      <a16:colId xmlns:a16="http://schemas.microsoft.com/office/drawing/2014/main" val="634679125"/>
                    </a:ext>
                  </a:extLst>
                </a:gridCol>
                <a:gridCol w="915023">
                  <a:extLst>
                    <a:ext uri="{9D8B030D-6E8A-4147-A177-3AD203B41FA5}">
                      <a16:colId xmlns:a16="http://schemas.microsoft.com/office/drawing/2014/main" val="3349407950"/>
                    </a:ext>
                  </a:extLst>
                </a:gridCol>
                <a:gridCol w="915023">
                  <a:extLst>
                    <a:ext uri="{9D8B030D-6E8A-4147-A177-3AD203B41FA5}">
                      <a16:colId xmlns:a16="http://schemas.microsoft.com/office/drawing/2014/main" val="3126920030"/>
                    </a:ext>
                  </a:extLst>
                </a:gridCol>
                <a:gridCol w="915023">
                  <a:extLst>
                    <a:ext uri="{9D8B030D-6E8A-4147-A177-3AD203B41FA5}">
                      <a16:colId xmlns:a16="http://schemas.microsoft.com/office/drawing/2014/main" val="695921780"/>
                    </a:ext>
                  </a:extLst>
                </a:gridCol>
                <a:gridCol w="915023">
                  <a:extLst>
                    <a:ext uri="{9D8B030D-6E8A-4147-A177-3AD203B41FA5}">
                      <a16:colId xmlns:a16="http://schemas.microsoft.com/office/drawing/2014/main" val="1253190645"/>
                    </a:ext>
                  </a:extLst>
                </a:gridCol>
              </a:tblGrid>
              <a:tr h="576065">
                <a:tc>
                  <a:txBody>
                    <a:bodyPr/>
                    <a:lstStyle/>
                    <a:p>
                      <a:pPr algn="ctr">
                        <a:lnSpc>
                          <a:spcPct val="200000"/>
                        </a:lnSpc>
                        <a:spcBef>
                          <a:spcPts val="600"/>
                        </a:spcBef>
                        <a:spcAft>
                          <a:spcPts val="0"/>
                        </a:spcAft>
                      </a:pP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Taastuvelektrienergia toodang (</a:t>
                      </a:r>
                      <a:r>
                        <a:rPr lang="et-EE" sz="2000" dirty="0" err="1">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GWh</a:t>
                      </a: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a:t>
                      </a:r>
                    </a:p>
                  </a:txBody>
                  <a:tcPr marL="67527" marR="67527" marT="0" marB="0">
                    <a:solidFill>
                      <a:schemeClr val="accent1">
                        <a:lumMod val="50000"/>
                      </a:schemeClr>
                    </a:solidFill>
                  </a:tcPr>
                </a:tc>
                <a:tc>
                  <a:txBody>
                    <a:bodyPr/>
                    <a:lstStyle/>
                    <a:p>
                      <a:pPr algn="ctr">
                        <a:lnSpc>
                          <a:spcPct val="200000"/>
                        </a:lnSpc>
                        <a:spcBef>
                          <a:spcPts val="600"/>
                        </a:spcBef>
                        <a:spcAft>
                          <a:spcPts val="0"/>
                        </a:spcAft>
                      </a:pP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2020</a:t>
                      </a:r>
                    </a:p>
                  </a:txBody>
                  <a:tcPr marL="67527" marR="67527" marT="0" marB="0">
                    <a:solidFill>
                      <a:schemeClr val="accent1">
                        <a:lumMod val="50000"/>
                      </a:schemeClr>
                    </a:solidFill>
                  </a:tcPr>
                </a:tc>
                <a:tc>
                  <a:txBody>
                    <a:bodyPr/>
                    <a:lstStyle/>
                    <a:p>
                      <a:pPr algn="ctr">
                        <a:lnSpc>
                          <a:spcPct val="200000"/>
                        </a:lnSpc>
                        <a:spcBef>
                          <a:spcPts val="600"/>
                        </a:spcBef>
                        <a:spcAft>
                          <a:spcPts val="0"/>
                        </a:spcAft>
                      </a:pP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2022</a:t>
                      </a:r>
                    </a:p>
                  </a:txBody>
                  <a:tcPr marL="67527" marR="67527" marT="0" marB="0">
                    <a:solidFill>
                      <a:schemeClr val="accent1">
                        <a:lumMod val="50000"/>
                      </a:schemeClr>
                    </a:solidFill>
                  </a:tcPr>
                </a:tc>
                <a:tc>
                  <a:txBody>
                    <a:bodyPr/>
                    <a:lstStyle/>
                    <a:p>
                      <a:pPr algn="ctr">
                        <a:lnSpc>
                          <a:spcPct val="200000"/>
                        </a:lnSpc>
                        <a:spcBef>
                          <a:spcPts val="600"/>
                        </a:spcBef>
                        <a:spcAft>
                          <a:spcPts val="0"/>
                        </a:spcAft>
                      </a:pPr>
                      <a:r>
                        <a:rPr lang="et-EE" sz="200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2025</a:t>
                      </a:r>
                    </a:p>
                  </a:txBody>
                  <a:tcPr marL="67527" marR="67527" marT="0" marB="0">
                    <a:solidFill>
                      <a:schemeClr val="accent1">
                        <a:lumMod val="50000"/>
                      </a:schemeClr>
                    </a:solidFill>
                  </a:tcPr>
                </a:tc>
                <a:tc>
                  <a:txBody>
                    <a:bodyPr/>
                    <a:lstStyle/>
                    <a:p>
                      <a:pPr algn="ctr">
                        <a:lnSpc>
                          <a:spcPct val="200000"/>
                        </a:lnSpc>
                        <a:spcBef>
                          <a:spcPts val="600"/>
                        </a:spcBef>
                        <a:spcAft>
                          <a:spcPts val="0"/>
                        </a:spcAft>
                      </a:pPr>
                      <a:r>
                        <a:rPr lang="et-EE" sz="200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2027</a:t>
                      </a:r>
                    </a:p>
                  </a:txBody>
                  <a:tcPr marL="67527" marR="67527" marT="0" marB="0">
                    <a:solidFill>
                      <a:schemeClr val="accent1">
                        <a:lumMod val="50000"/>
                      </a:schemeClr>
                    </a:solidFill>
                  </a:tcPr>
                </a:tc>
                <a:tc>
                  <a:txBody>
                    <a:bodyPr/>
                    <a:lstStyle/>
                    <a:p>
                      <a:pPr algn="ctr">
                        <a:lnSpc>
                          <a:spcPct val="200000"/>
                        </a:lnSpc>
                        <a:spcBef>
                          <a:spcPts val="600"/>
                        </a:spcBef>
                        <a:spcAft>
                          <a:spcPts val="0"/>
                        </a:spcAft>
                      </a:pP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2030</a:t>
                      </a:r>
                    </a:p>
                  </a:txBody>
                  <a:tcPr marL="67527" marR="67527" marT="0" marB="0">
                    <a:solidFill>
                      <a:schemeClr val="accent1">
                        <a:lumMod val="50000"/>
                      </a:schemeClr>
                    </a:solidFill>
                  </a:tcPr>
                </a:tc>
                <a:extLst>
                  <a:ext uri="{0D108BD9-81ED-4DB2-BD59-A6C34878D82A}">
                    <a16:rowId xmlns:a16="http://schemas.microsoft.com/office/drawing/2014/main" val="3971450741"/>
                  </a:ext>
                </a:extLst>
              </a:tr>
              <a:tr h="341715">
                <a:tc>
                  <a:txBody>
                    <a:bodyPr/>
                    <a:lstStyle/>
                    <a:p>
                      <a:pPr algn="just">
                        <a:lnSpc>
                          <a:spcPct val="200000"/>
                        </a:lnSpc>
                        <a:spcBef>
                          <a:spcPts val="600"/>
                        </a:spcBef>
                        <a:spcAft>
                          <a:spcPts val="0"/>
                        </a:spcAft>
                      </a:pPr>
                      <a:r>
                        <a:rPr lang="et-EE" sz="2000" dirty="0" err="1">
                          <a:effectLst/>
                          <a:latin typeface="Roboto Condensed Light" panose="02000000000000000000" pitchFamily="2" charset="0"/>
                          <a:ea typeface="Roboto Condensed Light" panose="02000000000000000000" pitchFamily="2" charset="0"/>
                          <a:cs typeface="Helvetica" panose="020B0604020202020204" pitchFamily="34" charset="0"/>
                        </a:rPr>
                        <a:t>Hüdroenergia</a:t>
                      </a:r>
                      <a:endPar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endParaRP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30</a:t>
                      </a:r>
                    </a:p>
                  </a:txBody>
                  <a:tcPr marL="67527" marR="67527" marT="0" marB="0"/>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30</a:t>
                      </a:r>
                    </a:p>
                  </a:txBody>
                  <a:tcPr marL="67527" marR="67527" marT="0" marB="0"/>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30</a:t>
                      </a:r>
                    </a:p>
                  </a:txBody>
                  <a:tcPr marL="67527" marR="67527" marT="0" marB="0"/>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30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30</a:t>
                      </a:r>
                    </a:p>
                  </a:txBody>
                  <a:tcPr marL="67527" marR="67527" marT="0" marB="0"/>
                </a:tc>
                <a:extLst>
                  <a:ext uri="{0D108BD9-81ED-4DB2-BD59-A6C34878D82A}">
                    <a16:rowId xmlns:a16="http://schemas.microsoft.com/office/drawing/2014/main" val="2928420858"/>
                  </a:ext>
                </a:extLst>
              </a:tr>
              <a:tr h="378365">
                <a:tc>
                  <a:txBody>
                    <a:bodyPr/>
                    <a:lstStyle/>
                    <a:p>
                      <a:pPr algn="just">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Tuuleenergia</a:t>
                      </a: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670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700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1 150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1 800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2 640</a:t>
                      </a:r>
                    </a:p>
                  </a:txBody>
                  <a:tcPr marL="67527" marR="67527" marT="0" marB="0"/>
                </a:tc>
                <a:extLst>
                  <a:ext uri="{0D108BD9-81ED-4DB2-BD59-A6C34878D82A}">
                    <a16:rowId xmlns:a16="http://schemas.microsoft.com/office/drawing/2014/main" val="412038718"/>
                  </a:ext>
                </a:extLst>
              </a:tr>
              <a:tr h="341715">
                <a:tc>
                  <a:txBody>
                    <a:bodyPr/>
                    <a:lstStyle/>
                    <a:p>
                      <a:pPr algn="just">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Päikeseenergia</a:t>
                      </a: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100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157</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260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322</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415</a:t>
                      </a:r>
                    </a:p>
                  </a:txBody>
                  <a:tcPr marL="67527" marR="67527" marT="0" marB="0"/>
                </a:tc>
                <a:extLst>
                  <a:ext uri="{0D108BD9-81ED-4DB2-BD59-A6C34878D82A}">
                    <a16:rowId xmlns:a16="http://schemas.microsoft.com/office/drawing/2014/main" val="1162609519"/>
                  </a:ext>
                </a:extLst>
              </a:tr>
              <a:tr h="306357">
                <a:tc>
                  <a:txBody>
                    <a:bodyPr/>
                    <a:lstStyle/>
                    <a:p>
                      <a:pPr algn="just">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Biomass</a:t>
                      </a: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1 150</a:t>
                      </a:r>
                    </a:p>
                  </a:txBody>
                  <a:tcPr marL="67527" marR="67527" marT="0" marB="0"/>
                </a:tc>
                <a:tc>
                  <a:txBody>
                    <a:bodyPr/>
                    <a:lstStyle/>
                    <a:p>
                      <a:pPr algn="r">
                        <a:lnSpc>
                          <a:spcPct val="200000"/>
                        </a:lnSpc>
                        <a:spcBef>
                          <a:spcPts val="600"/>
                        </a:spcBef>
                        <a:spcAft>
                          <a:spcPts val="0"/>
                        </a:spcAft>
                      </a:pPr>
                      <a:r>
                        <a:rPr lang="et-EE" sz="2000">
                          <a:effectLst/>
                          <a:latin typeface="Roboto Condensed Light" panose="02000000000000000000" pitchFamily="2" charset="0"/>
                          <a:ea typeface="Roboto Condensed Light" panose="02000000000000000000" pitchFamily="2" charset="0"/>
                          <a:cs typeface="Helvetica" panose="020B0604020202020204" pitchFamily="34" charset="0"/>
                        </a:rPr>
                        <a:t>1 200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1 200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1 200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1 200</a:t>
                      </a:r>
                    </a:p>
                  </a:txBody>
                  <a:tcPr marL="67527" marR="67527" marT="0" marB="0"/>
                </a:tc>
                <a:extLst>
                  <a:ext uri="{0D108BD9-81ED-4DB2-BD59-A6C34878D82A}">
                    <a16:rowId xmlns:a16="http://schemas.microsoft.com/office/drawing/2014/main" val="4094378049"/>
                  </a:ext>
                </a:extLst>
              </a:tr>
              <a:tr h="341715">
                <a:tc>
                  <a:txBody>
                    <a:bodyPr/>
                    <a:lstStyle/>
                    <a:p>
                      <a:pPr algn="just">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Muud taastuvad</a:t>
                      </a: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40</a:t>
                      </a:r>
                    </a:p>
                  </a:txBody>
                  <a:tcPr marL="67527" marR="67527" marT="0" marB="0"/>
                </a:tc>
                <a:tc>
                  <a:txBody>
                    <a:bodyPr/>
                    <a:lstStyle/>
                    <a:p>
                      <a:pPr algn="r">
                        <a:lnSpc>
                          <a:spcPct val="200000"/>
                        </a:lnSpc>
                        <a:spcBef>
                          <a:spcPts val="600"/>
                        </a:spcBef>
                        <a:spcAft>
                          <a:spcPts val="0"/>
                        </a:spcAft>
                      </a:pPr>
                      <a:r>
                        <a:rPr lang="et-EE" sz="2000" dirty="0">
                          <a:effectLst/>
                          <a:latin typeface="Roboto Condensed Light" panose="02000000000000000000" pitchFamily="2" charset="0"/>
                          <a:ea typeface="Roboto Condensed Light" panose="02000000000000000000" pitchFamily="2" charset="0"/>
                          <a:cs typeface="Helvetica" panose="020B0604020202020204" pitchFamily="34" charset="0"/>
                        </a:rPr>
                        <a:t>40</a:t>
                      </a:r>
                    </a:p>
                  </a:txBody>
                  <a:tcPr marL="67527" marR="67527" marT="0" marB="0"/>
                </a:tc>
                <a:extLst>
                  <a:ext uri="{0D108BD9-81ED-4DB2-BD59-A6C34878D82A}">
                    <a16:rowId xmlns:a16="http://schemas.microsoft.com/office/drawing/2014/main" val="2763454469"/>
                  </a:ext>
                </a:extLst>
              </a:tr>
              <a:tr h="341715">
                <a:tc>
                  <a:txBody>
                    <a:bodyPr/>
                    <a:lstStyle/>
                    <a:p>
                      <a:pPr algn="r">
                        <a:lnSpc>
                          <a:spcPct val="200000"/>
                        </a:lnSpc>
                        <a:spcBef>
                          <a:spcPts val="600"/>
                        </a:spcBef>
                        <a:spcAft>
                          <a:spcPts val="0"/>
                        </a:spcAft>
                      </a:pPr>
                      <a:r>
                        <a:rPr lang="et-EE" sz="2000" dirty="0">
                          <a:solidFill>
                            <a:srgbClr val="FFFF00"/>
                          </a:solidFill>
                          <a:effectLst/>
                          <a:latin typeface="Roboto Condensed Light" panose="02000000000000000000" pitchFamily="2" charset="0"/>
                          <a:ea typeface="Roboto Condensed Light" panose="02000000000000000000" pitchFamily="2" charset="0"/>
                          <a:cs typeface="Helvetica" panose="020B0604020202020204" pitchFamily="34" charset="0"/>
                        </a:rPr>
                        <a:t>Taastuvelektrienergia kokku:</a:t>
                      </a:r>
                    </a:p>
                  </a:txBody>
                  <a:tcPr marL="67527" marR="67527" marT="0" marB="0">
                    <a:solidFill>
                      <a:schemeClr val="accent1">
                        <a:lumMod val="75000"/>
                      </a:schemeClr>
                    </a:solidFill>
                  </a:tcPr>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1 990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2 127</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2 680</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3 392</a:t>
                      </a:r>
                    </a:p>
                  </a:txBody>
                  <a:tcPr marL="67527" marR="67527" marT="0" marB="0"/>
                </a:tc>
                <a:tc>
                  <a:txBody>
                    <a:bodyPr/>
                    <a:lstStyle/>
                    <a:p>
                      <a:pPr algn="r">
                        <a:lnSpc>
                          <a:spcPct val="200000"/>
                        </a:lnSpc>
                        <a:spcBef>
                          <a:spcPts val="600"/>
                        </a:spcBef>
                        <a:spcAft>
                          <a:spcPts val="0"/>
                        </a:spcAft>
                      </a:pPr>
                      <a:r>
                        <a:rPr lang="et-EE" sz="2000" b="1" dirty="0">
                          <a:effectLst/>
                          <a:latin typeface="Roboto Condensed Light" panose="02000000000000000000" pitchFamily="2" charset="0"/>
                          <a:ea typeface="Roboto Condensed Light" panose="02000000000000000000" pitchFamily="2" charset="0"/>
                          <a:cs typeface="Helvetica" panose="020B0604020202020204" pitchFamily="34" charset="0"/>
                        </a:rPr>
                        <a:t>4 325</a:t>
                      </a:r>
                    </a:p>
                  </a:txBody>
                  <a:tcPr marL="67527" marR="67527" marT="0" marB="0"/>
                </a:tc>
                <a:extLst>
                  <a:ext uri="{0D108BD9-81ED-4DB2-BD59-A6C34878D82A}">
                    <a16:rowId xmlns:a16="http://schemas.microsoft.com/office/drawing/2014/main" val="2741047427"/>
                  </a:ext>
                </a:extLst>
              </a:tr>
            </a:tbl>
          </a:graphicData>
        </a:graphic>
      </p:graphicFrame>
    </p:spTree>
    <p:extLst>
      <p:ext uri="{BB962C8B-B14F-4D97-AF65-F5344CB8AC3E}">
        <p14:creationId xmlns:p14="http://schemas.microsoft.com/office/powerpoint/2010/main" val="121301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7"/>
            <a:ext cx="10297144" cy="616559"/>
          </a:xfrm>
        </p:spPr>
        <p:txBody>
          <a:bodyPr>
            <a:noAutofit/>
          </a:bodyPr>
          <a:lstStyle/>
          <a:p>
            <a:r>
              <a:rPr lang="et-EE" sz="4000" b="1" dirty="0">
                <a:latin typeface="Roboto Condensed Light" panose="02000000000000000000" pitchFamily="2" charset="0"/>
                <a:ea typeface="Roboto Condensed Light" panose="02000000000000000000" pitchFamily="2" charset="0"/>
                <a:cs typeface="Segoe UI Light" panose="020B0502040204020203" pitchFamily="34" charset="0"/>
              </a:rPr>
              <a:t>Tuuleenergia potentsiaal lähiaastail ja tulevikus</a:t>
            </a:r>
            <a:endParaRPr lang="en-US" sz="4000" b="1" dirty="0">
              <a:latin typeface="Roboto Condensed Light" panose="02000000000000000000" pitchFamily="2" charset="0"/>
              <a:ea typeface="Roboto Condensed Light" panose="02000000000000000000" pitchFamily="2" charset="0"/>
              <a:cs typeface="Segoe UI Light" panose="020B0502040204020203" pitchFamily="34" charset="0"/>
            </a:endParaRPr>
          </a:p>
        </p:txBody>
      </p:sp>
      <p:sp>
        <p:nvSpPr>
          <p:cNvPr id="5" name="Content Placeholder 4"/>
          <p:cNvSpPr>
            <a:spLocks noGrp="1"/>
          </p:cNvSpPr>
          <p:nvPr>
            <p:ph idx="1"/>
          </p:nvPr>
        </p:nvSpPr>
        <p:spPr>
          <a:xfrm>
            <a:off x="463501" y="1593911"/>
            <a:ext cx="5616624" cy="4932215"/>
          </a:xfrm>
          <a:ln>
            <a:noFill/>
          </a:ln>
        </p:spPr>
        <p:txBody>
          <a:bodyPr>
            <a:normAutofit/>
          </a:bodyPr>
          <a:lstStyle/>
          <a:p>
            <a:r>
              <a:rPr lang="et-EE" sz="3200" dirty="0">
                <a:latin typeface="Roboto Condensed Light" panose="02000000000000000000" pitchFamily="2" charset="0"/>
                <a:ea typeface="Roboto Condensed Light" panose="02000000000000000000" pitchFamily="2" charset="0"/>
                <a:cs typeface="Helvetica" charset="0"/>
              </a:rPr>
              <a:t>Maismaal 310MW + 290MW Kirde-Eestis (=1,5 </a:t>
            </a:r>
            <a:r>
              <a:rPr lang="et-EE" sz="3200" dirty="0" err="1">
                <a:latin typeface="Roboto Condensed Light" panose="02000000000000000000" pitchFamily="2" charset="0"/>
                <a:ea typeface="Roboto Condensed Light" panose="02000000000000000000" pitchFamily="2" charset="0"/>
                <a:cs typeface="Helvetica" charset="0"/>
              </a:rPr>
              <a:t>TWh</a:t>
            </a:r>
            <a:r>
              <a:rPr lang="et-EE" sz="3200" dirty="0">
                <a:latin typeface="Roboto Condensed Light" panose="02000000000000000000" pitchFamily="2" charset="0"/>
                <a:ea typeface="Roboto Condensed Light" panose="02000000000000000000" pitchFamily="2" charset="0"/>
                <a:cs typeface="Helvetica" charset="0"/>
              </a:rPr>
              <a:t>)</a:t>
            </a:r>
          </a:p>
          <a:p>
            <a:pPr marL="0" indent="0">
              <a:buNone/>
            </a:pPr>
            <a:endParaRPr lang="et-EE" sz="3200" dirty="0">
              <a:latin typeface="Roboto Condensed Light" panose="02000000000000000000" pitchFamily="2" charset="0"/>
              <a:ea typeface="Roboto Condensed Light" panose="02000000000000000000" pitchFamily="2" charset="0"/>
              <a:cs typeface="Helvetica" charset="0"/>
            </a:endParaRPr>
          </a:p>
          <a:p>
            <a:r>
              <a:rPr lang="et-EE" sz="3200" b="1" dirty="0">
                <a:latin typeface="Roboto Condensed Light" panose="02000000000000000000" pitchFamily="2" charset="0"/>
                <a:ea typeface="Roboto Condensed Light" panose="02000000000000000000" pitchFamily="2" charset="0"/>
                <a:cs typeface="Helvetica" charset="0"/>
              </a:rPr>
              <a:t>Potentsiaal :15-16 </a:t>
            </a:r>
            <a:r>
              <a:rPr lang="et-EE" sz="3200" b="1" dirty="0" err="1">
                <a:latin typeface="Roboto Condensed Light" panose="02000000000000000000" pitchFamily="2" charset="0"/>
                <a:ea typeface="Roboto Condensed Light" panose="02000000000000000000" pitchFamily="2" charset="0"/>
                <a:cs typeface="Helvetica" charset="0"/>
              </a:rPr>
              <a:t>TWh</a:t>
            </a:r>
            <a:endParaRPr lang="et-EE" sz="3200" b="1" dirty="0">
              <a:latin typeface="Roboto Condensed Light" panose="02000000000000000000" pitchFamily="2" charset="0"/>
              <a:ea typeface="Roboto Condensed Light" panose="02000000000000000000" pitchFamily="2" charset="0"/>
              <a:cs typeface="Helvetica" charset="0"/>
            </a:endParaRPr>
          </a:p>
          <a:p>
            <a:pPr marL="0" indent="0">
              <a:buNone/>
            </a:pPr>
            <a:r>
              <a:rPr lang="et-EE" sz="2400" dirty="0">
                <a:latin typeface="Roboto Condensed Light" panose="02000000000000000000" pitchFamily="2" charset="0"/>
                <a:ea typeface="Roboto Condensed Light" panose="02000000000000000000" pitchFamily="2" charset="0"/>
                <a:cs typeface="Helvetica" charset="0"/>
              </a:rPr>
              <a:t>maismaal &gt;1 GW </a:t>
            </a:r>
          </a:p>
          <a:p>
            <a:pPr marL="0" indent="0">
              <a:buNone/>
            </a:pPr>
            <a:r>
              <a:rPr lang="et-EE" sz="2400" dirty="0">
                <a:latin typeface="Roboto Condensed Light" panose="02000000000000000000" pitchFamily="2" charset="0"/>
                <a:ea typeface="Roboto Condensed Light" panose="02000000000000000000" pitchFamily="2" charset="0"/>
                <a:cs typeface="Helvetica" charset="0"/>
              </a:rPr>
              <a:t>(&gt; 2,2 </a:t>
            </a:r>
            <a:r>
              <a:rPr lang="et-EE" sz="2400" dirty="0" err="1">
                <a:latin typeface="Roboto Condensed Light" panose="02000000000000000000" pitchFamily="2" charset="0"/>
                <a:ea typeface="Roboto Condensed Light" panose="02000000000000000000" pitchFamily="2" charset="0"/>
                <a:cs typeface="Helvetica" charset="0"/>
              </a:rPr>
              <a:t>TWh</a:t>
            </a:r>
            <a:r>
              <a:rPr lang="et-EE" sz="2400" dirty="0">
                <a:latin typeface="Roboto Condensed Light" panose="02000000000000000000" pitchFamily="2" charset="0"/>
                <a:ea typeface="Roboto Condensed Light" panose="02000000000000000000" pitchFamily="2" charset="0"/>
                <a:cs typeface="Helvetica" charset="0"/>
              </a:rPr>
              <a:t>/a)</a:t>
            </a:r>
          </a:p>
          <a:p>
            <a:pPr marL="0" indent="0">
              <a:buNone/>
            </a:pPr>
            <a:endParaRPr lang="et-EE" sz="2400" dirty="0">
              <a:latin typeface="Roboto Condensed Light" panose="02000000000000000000" pitchFamily="2" charset="0"/>
              <a:ea typeface="Roboto Condensed Light" panose="02000000000000000000" pitchFamily="2" charset="0"/>
              <a:cs typeface="Helvetica" charset="0"/>
            </a:endParaRPr>
          </a:p>
          <a:p>
            <a:pPr marL="0" indent="0">
              <a:buNone/>
            </a:pPr>
            <a:r>
              <a:rPr lang="et-EE" sz="2400" dirty="0">
                <a:latin typeface="Roboto Condensed Light" panose="02000000000000000000" pitchFamily="2" charset="0"/>
                <a:ea typeface="Roboto Condensed Light" panose="02000000000000000000" pitchFamily="2" charset="0"/>
                <a:cs typeface="Helvetica" charset="0"/>
              </a:rPr>
              <a:t>merel &gt;3 GW</a:t>
            </a:r>
            <a:r>
              <a:rPr lang="et-EE" sz="2400" b="1" dirty="0">
                <a:latin typeface="Roboto Condensed Light" panose="02000000000000000000" pitchFamily="2" charset="0"/>
                <a:ea typeface="Roboto Condensed Light" panose="02000000000000000000" pitchFamily="2" charset="0"/>
                <a:cs typeface="Helvetica" charset="0"/>
              </a:rPr>
              <a:t> </a:t>
            </a:r>
          </a:p>
          <a:p>
            <a:pPr marL="0" indent="0">
              <a:buNone/>
            </a:pPr>
            <a:r>
              <a:rPr lang="et-EE" sz="2400" dirty="0">
                <a:latin typeface="Roboto Condensed Light" panose="02000000000000000000" pitchFamily="2" charset="0"/>
                <a:ea typeface="Roboto Condensed Light" panose="02000000000000000000" pitchFamily="2" charset="0"/>
                <a:cs typeface="Helvetica" charset="0"/>
              </a:rPr>
              <a:t>(&gt;13,2 </a:t>
            </a:r>
            <a:r>
              <a:rPr lang="et-EE" sz="2400" dirty="0" err="1">
                <a:latin typeface="Roboto Condensed Light" panose="02000000000000000000" pitchFamily="2" charset="0"/>
                <a:ea typeface="Roboto Condensed Light" panose="02000000000000000000" pitchFamily="2" charset="0"/>
                <a:cs typeface="Helvetica" charset="0"/>
              </a:rPr>
              <a:t>TWh</a:t>
            </a:r>
            <a:r>
              <a:rPr lang="et-EE" sz="2400" dirty="0">
                <a:latin typeface="Roboto Condensed Light" panose="02000000000000000000" pitchFamily="2" charset="0"/>
                <a:ea typeface="Roboto Condensed Light" panose="02000000000000000000" pitchFamily="2" charset="0"/>
                <a:cs typeface="Helvetica" charset="0"/>
              </a:rPr>
              <a:t>/a)</a:t>
            </a:r>
          </a:p>
          <a:p>
            <a:pPr marL="0" indent="0">
              <a:buNone/>
            </a:pPr>
            <a:endParaRPr lang="en-US"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8557" y="25893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a:extLst>
              <a:ext uri="{FF2B5EF4-FFF2-40B4-BE49-F238E27FC236}">
                <a16:creationId xmlns:a16="http://schemas.microsoft.com/office/drawing/2014/main" id="{146F0396-7339-4645-B5EB-B0737C196E77}"/>
              </a:ext>
            </a:extLst>
          </p:cNvPr>
          <p:cNvPicPr>
            <a:picLocks noChangeAspect="1"/>
          </p:cNvPicPr>
          <p:nvPr/>
        </p:nvPicPr>
        <p:blipFill>
          <a:blip r:embed="rId4"/>
          <a:stretch>
            <a:fillRect/>
          </a:stretch>
        </p:blipFill>
        <p:spPr>
          <a:xfrm>
            <a:off x="6353277" y="1991420"/>
            <a:ext cx="5343471" cy="3373066"/>
          </a:xfrm>
          <a:prstGeom prst="rect">
            <a:avLst/>
          </a:prstGeom>
        </p:spPr>
      </p:pic>
    </p:spTree>
    <p:extLst>
      <p:ext uri="{BB962C8B-B14F-4D97-AF65-F5344CB8AC3E}">
        <p14:creationId xmlns:p14="http://schemas.microsoft.com/office/powerpoint/2010/main" val="143227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3501" y="454708"/>
            <a:ext cx="8784976" cy="616559"/>
          </a:xfrm>
        </p:spPr>
        <p:txBody>
          <a:bodyPr>
            <a:noAutofit/>
          </a:bodyPr>
          <a:lstStyle/>
          <a:p>
            <a:r>
              <a:rPr lang="et-EE" sz="3600" b="1" dirty="0">
                <a:latin typeface="Roboto Condensed Light" panose="02000000000000000000" pitchFamily="2" charset="0"/>
                <a:ea typeface="Roboto Condensed Light" panose="02000000000000000000" pitchFamily="2" charset="0"/>
                <a:cs typeface="Helvetica" charset="0"/>
              </a:rPr>
              <a:t>Energia tarbimise prognoos aastani 2030</a:t>
            </a:r>
            <a:endParaRPr lang="en-US" sz="3600" b="1" dirty="0">
              <a:latin typeface="Roboto Condensed Light" panose="02000000000000000000" pitchFamily="2" charset="0"/>
              <a:ea typeface="Roboto Condensed Light" panose="02000000000000000000" pitchFamily="2" charset="0"/>
              <a:cs typeface="Helvetica"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8557" y="99201"/>
            <a:ext cx="2520280" cy="1008112"/>
          </a:xfrm>
          <a:prstGeom prst="rect">
            <a:avLst/>
          </a:prstGeom>
        </p:spPr>
      </p:pic>
      <p:cxnSp>
        <p:nvCxnSpPr>
          <p:cNvPr id="6" name="Straight Connector 5"/>
          <p:cNvCxnSpPr/>
          <p:nvPr/>
        </p:nvCxnSpPr>
        <p:spPr bwMode="auto">
          <a:xfrm>
            <a:off x="463501" y="1327828"/>
            <a:ext cx="7128792"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Chart 3">
            <a:extLst>
              <a:ext uri="{FF2B5EF4-FFF2-40B4-BE49-F238E27FC236}">
                <a16:creationId xmlns:a16="http://schemas.microsoft.com/office/drawing/2014/main" id="{0359C090-B312-E348-8D53-0ADD539C1CD3}"/>
              </a:ext>
            </a:extLst>
          </p:cNvPr>
          <p:cNvGraphicFramePr>
            <a:graphicFrameLocks/>
          </p:cNvGraphicFramePr>
          <p:nvPr>
            <p:extLst>
              <p:ext uri="{D42A27DB-BD31-4B8C-83A1-F6EECF244321}">
                <p14:modId xmlns:p14="http://schemas.microsoft.com/office/powerpoint/2010/main" val="563499600"/>
              </p:ext>
            </p:extLst>
          </p:nvPr>
        </p:nvGraphicFramePr>
        <p:xfrm>
          <a:off x="319485" y="1378543"/>
          <a:ext cx="11521280" cy="5007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30245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631</Words>
  <Application>Microsoft Office PowerPoint</Application>
  <PresentationFormat>Kohandatud</PresentationFormat>
  <Paragraphs>187</Paragraphs>
  <Slides>16</Slides>
  <Notes>11</Notes>
  <HiddenSlides>0</HiddenSlides>
  <MMClips>0</MMClips>
  <ScaleCrop>false</ScaleCrop>
  <HeadingPairs>
    <vt:vector size="6" baseType="variant">
      <vt:variant>
        <vt:lpstr>Kasutatud fondid</vt:lpstr>
      </vt:variant>
      <vt:variant>
        <vt:i4>10</vt:i4>
      </vt:variant>
      <vt:variant>
        <vt:lpstr>Kujundus</vt:lpstr>
      </vt:variant>
      <vt:variant>
        <vt:i4>1</vt:i4>
      </vt:variant>
      <vt:variant>
        <vt:lpstr>Slaidipealkirjad</vt:lpstr>
      </vt:variant>
      <vt:variant>
        <vt:i4>16</vt:i4>
      </vt:variant>
    </vt:vector>
  </HeadingPairs>
  <TitlesOfParts>
    <vt:vector size="27" baseType="lpstr">
      <vt:lpstr>Microsoft YaHei</vt:lpstr>
      <vt:lpstr>Arial</vt:lpstr>
      <vt:lpstr>Arial Unicode MS</vt:lpstr>
      <vt:lpstr>Calibri</vt:lpstr>
      <vt:lpstr>Calibri Light</vt:lpstr>
      <vt:lpstr>Helvetica</vt:lpstr>
      <vt:lpstr>Roboto Condensed</vt:lpstr>
      <vt:lpstr>Roboto Condensed Light</vt:lpstr>
      <vt:lpstr>Segoe UI Light</vt:lpstr>
      <vt:lpstr>Times New Roman</vt:lpstr>
      <vt:lpstr>Office Theme</vt:lpstr>
      <vt:lpstr>Riikliku energia- ja kliimakava aastani 2030 ülevaade</vt:lpstr>
      <vt:lpstr>REKK 2030</vt:lpstr>
      <vt:lpstr>REKK 2030 teatise koostamise protsess</vt:lpstr>
      <vt:lpstr>REKK 2030 alusdokumendid    </vt:lpstr>
      <vt:lpstr>Eesti energiapoliitika eesmärgid</vt:lpstr>
      <vt:lpstr>Eesti taastuvenergia sihttasemete trajektoor</vt:lpstr>
      <vt:lpstr>Taastuvelektrienergia tootmise allikate prognoos</vt:lpstr>
      <vt:lpstr>Tuuleenergia potentsiaal lähiaastail ja tulevikus</vt:lpstr>
      <vt:lpstr>Energia tarbimise prognoos aastani 2030</vt:lpstr>
      <vt:lpstr>Tänan kuulamast!  Lisainfo: irje.moldre@mkm.ee</vt:lpstr>
      <vt:lpstr>REKK 2030 ulatus    </vt:lpstr>
      <vt:lpstr>Meetmete oodatavad tulemused</vt:lpstr>
      <vt:lpstr>Uued sisustatavad teemad lisaks meetmetele</vt:lpstr>
      <vt:lpstr>ENERGEETIKA JA TRANSPORT  </vt:lpstr>
      <vt:lpstr>HOONED, TÖÖSTUS, JÄÄTMED   </vt:lpstr>
      <vt:lpstr>PÕLLU- JA METSAMAJANDUS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2017-05-30T04:06:00Z</cp:lastPrinted>
  <dcterms:created xsi:type="dcterms:W3CDTF">2014-05-22T10:54:41Z</dcterms:created>
  <dcterms:modified xsi:type="dcterms:W3CDTF">2019-11-19T06:49:19Z</dcterms:modified>
</cp:coreProperties>
</file>