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302" r:id="rId3"/>
    <p:sldId id="295" r:id="rId4"/>
    <p:sldId id="298" r:id="rId5"/>
    <p:sldId id="282" r:id="rId6"/>
    <p:sldId id="299" r:id="rId7"/>
    <p:sldId id="300" r:id="rId8"/>
    <p:sldId id="297" r:id="rId9"/>
    <p:sldId id="301" r:id="rId10"/>
    <p:sldId id="303" r:id="rId11"/>
    <p:sldId id="286" r:id="rId12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ika Laht" initials="JL" lastIdx="1" clrIdx="0">
    <p:extLst>
      <p:ext uri="{19B8F6BF-5375-455C-9EA6-DF929625EA0E}">
        <p15:presenceInfo xmlns:p15="http://schemas.microsoft.com/office/powerpoint/2012/main" userId="S-1-5-21-3696806401-2255899557-1704188946-251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5627" autoAdjust="0"/>
  </p:normalViewPr>
  <p:slideViewPr>
    <p:cSldViewPr snapToGrid="0">
      <p:cViewPr varScale="1">
        <p:scale>
          <a:sx n="82" d="100"/>
          <a:sy n="82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Diagramm%20Microsoft%20Wordi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Vihi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Vihi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Vihi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se.envir.ee\Kasutajad$\KeM\48311182714\Desktop\VV%20memo%2025.07.2019\Graafikud%20kliimameetmete%20ettekande%20jaoks_24.07.20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74081364829396"/>
          <c:y val="4.3093966566482032E-2"/>
          <c:w val="0.87659916338582677"/>
          <c:h val="0.821863527953930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'[Diagramm Microsoft Wordis]Sheet1'!$A$22</c:f>
              <c:strCache>
                <c:ptCount val="1"/>
                <c:pt idx="0">
                  <c:v>Energeetika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'[Diagramm Microsoft Wordis]Sheet1'!$B$20:$AC$21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'[Diagramm Microsoft Wordis]Sheet1'!$B$22:$AC$22</c:f>
              <c:numCache>
                <c:formatCode>0.00</c:formatCode>
                <c:ptCount val="28"/>
                <c:pt idx="0">
                  <c:v>36397.386608156805</c:v>
                </c:pt>
                <c:pt idx="1">
                  <c:v>33354.396868709417</c:v>
                </c:pt>
                <c:pt idx="2">
                  <c:v>24150.067278111226</c:v>
                </c:pt>
                <c:pt idx="3">
                  <c:v>18896.476384756395</c:v>
                </c:pt>
                <c:pt idx="4">
                  <c:v>19512.18230752628</c:v>
                </c:pt>
                <c:pt idx="5">
                  <c:v>17855.155511980556</c:v>
                </c:pt>
                <c:pt idx="6">
                  <c:v>18605.733387552591</c:v>
                </c:pt>
                <c:pt idx="7">
                  <c:v>18113.363781888831</c:v>
                </c:pt>
                <c:pt idx="8">
                  <c:v>16432.660016966569</c:v>
                </c:pt>
                <c:pt idx="9">
                  <c:v>15318.696434638159</c:v>
                </c:pt>
                <c:pt idx="10">
                  <c:v>14974.852651926114</c:v>
                </c:pt>
                <c:pt idx="11">
                  <c:v>15319.757982028425</c:v>
                </c:pt>
                <c:pt idx="12">
                  <c:v>15029.542738164524</c:v>
                </c:pt>
                <c:pt idx="13">
                  <c:v>16831.06243294448</c:v>
                </c:pt>
                <c:pt idx="14">
                  <c:v>16923.367061785695</c:v>
                </c:pt>
                <c:pt idx="15">
                  <c:v>16790.324786173267</c:v>
                </c:pt>
                <c:pt idx="16">
                  <c:v>16065.819085273175</c:v>
                </c:pt>
                <c:pt idx="17">
                  <c:v>19549.766237210955</c:v>
                </c:pt>
                <c:pt idx="18">
                  <c:v>17324.795090089898</c:v>
                </c:pt>
                <c:pt idx="19">
                  <c:v>14562.818502155917</c:v>
                </c:pt>
                <c:pt idx="20">
                  <c:v>18940.322828075517</c:v>
                </c:pt>
                <c:pt idx="21">
                  <c:v>18889.825324553552</c:v>
                </c:pt>
                <c:pt idx="22">
                  <c:v>17497.214287565414</c:v>
                </c:pt>
                <c:pt idx="23">
                  <c:v>19183.921213266334</c:v>
                </c:pt>
                <c:pt idx="24">
                  <c:v>18687.466434803933</c:v>
                </c:pt>
                <c:pt idx="25">
                  <c:v>15872.589094956413</c:v>
                </c:pt>
                <c:pt idx="26">
                  <c:v>17486.212956967869</c:v>
                </c:pt>
                <c:pt idx="27">
                  <c:v>18532.349198652581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26-4248-8DE5-DAC476C1A1DF}"/>
            </c:ext>
          </c:extLst>
        </c:ser>
        <c:ser>
          <c:idx val="1"/>
          <c:order val="1"/>
          <c:tx>
            <c:strRef>
              <c:f>'[Diagramm Microsoft Wordis]Sheet1'!$A$23</c:f>
              <c:strCache>
                <c:ptCount val="1"/>
                <c:pt idx="0">
                  <c:v>Tööstuslikud protsessid ja toodete kasutamine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strRef>
              <c:f>'[Diagramm Microsoft Wordis]Sheet1'!$B$20:$AC$21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'[Diagramm Microsoft Wordis]Sheet1'!$B$23:$AC$23</c:f>
              <c:numCache>
                <c:formatCode>0.00</c:formatCode>
                <c:ptCount val="28"/>
                <c:pt idx="0">
                  <c:v>963.2861456491454</c:v>
                </c:pt>
                <c:pt idx="1">
                  <c:v>965.74723098356412</c:v>
                </c:pt>
                <c:pt idx="2">
                  <c:v>573.67861571542051</c:v>
                </c:pt>
                <c:pt idx="3">
                  <c:v>352.71308095962956</c:v>
                </c:pt>
                <c:pt idx="4">
                  <c:v>598.91506116430662</c:v>
                </c:pt>
                <c:pt idx="5">
                  <c:v>634.22696673986673</c:v>
                </c:pt>
                <c:pt idx="6">
                  <c:v>650.04026705096464</c:v>
                </c:pt>
                <c:pt idx="7">
                  <c:v>700.98708065862593</c:v>
                </c:pt>
                <c:pt idx="8">
                  <c:v>754.13718359629092</c:v>
                </c:pt>
                <c:pt idx="9">
                  <c:v>689.47463965576833</c:v>
                </c:pt>
                <c:pt idx="10">
                  <c:v>694.88283258538627</c:v>
                </c:pt>
                <c:pt idx="11">
                  <c:v>730.08293893620578</c:v>
                </c:pt>
                <c:pt idx="12">
                  <c:v>552.29239175625116</c:v>
                </c:pt>
                <c:pt idx="13">
                  <c:v>600.15566011275928</c:v>
                </c:pt>
                <c:pt idx="14">
                  <c:v>740.45637003763795</c:v>
                </c:pt>
                <c:pt idx="15">
                  <c:v>725.50169886319122</c:v>
                </c:pt>
                <c:pt idx="16">
                  <c:v>763.69116287100417</c:v>
                </c:pt>
                <c:pt idx="17">
                  <c:v>956.72863819633699</c:v>
                </c:pt>
                <c:pt idx="18">
                  <c:v>964.14320820082742</c:v>
                </c:pt>
                <c:pt idx="19">
                  <c:v>475.44785384334193</c:v>
                </c:pt>
                <c:pt idx="20">
                  <c:v>537.00647953736745</c:v>
                </c:pt>
                <c:pt idx="21">
                  <c:v>660.43661501903784</c:v>
                </c:pt>
                <c:pt idx="22">
                  <c:v>904.67074780434871</c:v>
                </c:pt>
                <c:pt idx="23">
                  <c:v>996.37149323611334</c:v>
                </c:pt>
                <c:pt idx="24">
                  <c:v>708.06578888146419</c:v>
                </c:pt>
                <c:pt idx="25">
                  <c:v>512.56365485395986</c:v>
                </c:pt>
                <c:pt idx="26">
                  <c:v>500.60530957276893</c:v>
                </c:pt>
                <c:pt idx="27">
                  <c:v>639.53000629278301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26-4248-8DE5-DAC476C1A1DF}"/>
            </c:ext>
          </c:extLst>
        </c:ser>
        <c:ser>
          <c:idx val="2"/>
          <c:order val="2"/>
          <c:tx>
            <c:strRef>
              <c:f>'[Diagramm Microsoft Wordis]Sheet1'!$A$24</c:f>
              <c:strCache>
                <c:ptCount val="1"/>
                <c:pt idx="0">
                  <c:v>Põllumajandus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strRef>
              <c:f>'[Diagramm Microsoft Wordis]Sheet1'!$B$20:$AC$21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'[Diagramm Microsoft Wordis]Sheet1'!$B$24:$AC$24</c:f>
              <c:numCache>
                <c:formatCode>0.00</c:formatCode>
                <c:ptCount val="28"/>
                <c:pt idx="0">
                  <c:v>2700.9071734303311</c:v>
                </c:pt>
                <c:pt idx="1">
                  <c:v>2580.7297094861292</c:v>
                </c:pt>
                <c:pt idx="2">
                  <c:v>2174.1786369849528</c:v>
                </c:pt>
                <c:pt idx="3">
                  <c:v>1689.6418800913286</c:v>
                </c:pt>
                <c:pt idx="4">
                  <c:v>1537.2438691228044</c:v>
                </c:pt>
                <c:pt idx="5">
                  <c:v>1371.1927027238539</c:v>
                </c:pt>
                <c:pt idx="6">
                  <c:v>1268.7624745211913</c:v>
                </c:pt>
                <c:pt idx="7">
                  <c:v>1278.9017686370109</c:v>
                </c:pt>
                <c:pt idx="8">
                  <c:v>1300.2469302056354</c:v>
                </c:pt>
                <c:pt idx="9">
                  <c:v>1128.3868672274391</c:v>
                </c:pt>
                <c:pt idx="10">
                  <c:v>1127.4299376457052</c:v>
                </c:pt>
                <c:pt idx="11">
                  <c:v>1140.480725294269</c:v>
                </c:pt>
                <c:pt idx="12">
                  <c:v>1081.4137475345071</c:v>
                </c:pt>
                <c:pt idx="13">
                  <c:v>1132.364259999053</c:v>
                </c:pt>
                <c:pt idx="14">
                  <c:v>1170.7331263625481</c:v>
                </c:pt>
                <c:pt idx="15">
                  <c:v>1172.2250030163152</c:v>
                </c:pt>
                <c:pt idx="16">
                  <c:v>1168.7717889601422</c:v>
                </c:pt>
                <c:pt idx="17">
                  <c:v>1223.7622898211807</c:v>
                </c:pt>
                <c:pt idx="18">
                  <c:v>1278.5833532802912</c:v>
                </c:pt>
                <c:pt idx="19">
                  <c:v>1219.0661316358078</c:v>
                </c:pt>
                <c:pt idx="20">
                  <c:v>1242.0361483859708</c:v>
                </c:pt>
                <c:pt idx="21">
                  <c:v>1252.1063376644684</c:v>
                </c:pt>
                <c:pt idx="22">
                  <c:v>1327.5547840276431</c:v>
                </c:pt>
                <c:pt idx="23">
                  <c:v>1353.8972058423501</c:v>
                </c:pt>
                <c:pt idx="24">
                  <c:v>1388.0520985064049</c:v>
                </c:pt>
                <c:pt idx="25">
                  <c:v>1384.8575593724759</c:v>
                </c:pt>
                <c:pt idx="26">
                  <c:v>1337.7509461406739</c:v>
                </c:pt>
                <c:pt idx="27">
                  <c:v>1379.3042998714027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26-4248-8DE5-DAC476C1A1DF}"/>
            </c:ext>
          </c:extLst>
        </c:ser>
        <c:ser>
          <c:idx val="3"/>
          <c:order val="3"/>
          <c:tx>
            <c:strRef>
              <c:f>'[Diagramm Microsoft Wordis]Sheet1'!$A$25</c:f>
              <c:strCache>
                <c:ptCount val="1"/>
                <c:pt idx="0">
                  <c:v>Maakasutus ja metsandus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cat>
            <c:strRef>
              <c:f>'[Diagramm Microsoft Wordis]Sheet1'!$B$20:$AC$21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'[Diagramm Microsoft Wordis]Sheet1'!$B$25:$AC$25</c:f>
              <c:numCache>
                <c:formatCode>0.00</c:formatCode>
                <c:ptCount val="28"/>
                <c:pt idx="0">
                  <c:v>-1489.5395508928732</c:v>
                </c:pt>
                <c:pt idx="1">
                  <c:v>-1368.2320379966043</c:v>
                </c:pt>
                <c:pt idx="2">
                  <c:v>-861.67472583455469</c:v>
                </c:pt>
                <c:pt idx="3">
                  <c:v>-1876.570564673953</c:v>
                </c:pt>
                <c:pt idx="4">
                  <c:v>-1367.4539453811726</c:v>
                </c:pt>
                <c:pt idx="5">
                  <c:v>-1695.6295296828603</c:v>
                </c:pt>
                <c:pt idx="6">
                  <c:v>-1766.5292441777444</c:v>
                </c:pt>
                <c:pt idx="7">
                  <c:v>-2027.9498587992705</c:v>
                </c:pt>
                <c:pt idx="8">
                  <c:v>-2734.806932189234</c:v>
                </c:pt>
                <c:pt idx="9">
                  <c:v>-2884.2457144337163</c:v>
                </c:pt>
                <c:pt idx="10">
                  <c:v>-3391.6219988054509</c:v>
                </c:pt>
                <c:pt idx="11">
                  <c:v>-1663.5745802523475</c:v>
                </c:pt>
                <c:pt idx="12">
                  <c:v>-2422.364090217387</c:v>
                </c:pt>
                <c:pt idx="13">
                  <c:v>-2776.2469267270844</c:v>
                </c:pt>
                <c:pt idx="14">
                  <c:v>-2839.5674170591087</c:v>
                </c:pt>
                <c:pt idx="15">
                  <c:v>-2931.6555852799288</c:v>
                </c:pt>
                <c:pt idx="16">
                  <c:v>-3189.5386922303005</c:v>
                </c:pt>
                <c:pt idx="17">
                  <c:v>-3559.0222183110291</c:v>
                </c:pt>
                <c:pt idx="18">
                  <c:v>-3382.1068832203741</c:v>
                </c:pt>
                <c:pt idx="19">
                  <c:v>-3245.1212980824184</c:v>
                </c:pt>
                <c:pt idx="20">
                  <c:v>-2144.7540292902895</c:v>
                </c:pt>
                <c:pt idx="21">
                  <c:v>-2516.2407536126229</c:v>
                </c:pt>
                <c:pt idx="22">
                  <c:v>-2623.7617661199051</c:v>
                </c:pt>
                <c:pt idx="23">
                  <c:v>-1654.0229835458779</c:v>
                </c:pt>
                <c:pt idx="24">
                  <c:v>-1831.7670740148656</c:v>
                </c:pt>
                <c:pt idx="25">
                  <c:v>-2382.1988244576041</c:v>
                </c:pt>
                <c:pt idx="26">
                  <c:v>-2745.2072307283124</c:v>
                </c:pt>
                <c:pt idx="27">
                  <c:v>-1792.7405751183771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26-4248-8DE5-DAC476C1A1DF}"/>
            </c:ext>
          </c:extLst>
        </c:ser>
        <c:ser>
          <c:idx val="4"/>
          <c:order val="4"/>
          <c:tx>
            <c:strRef>
              <c:f>'[Diagramm Microsoft Wordis]Sheet1'!$A$26</c:f>
              <c:strCache>
                <c:ptCount val="1"/>
                <c:pt idx="0">
                  <c:v>Jäätmed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'[Diagramm Microsoft Wordis]Sheet1'!$B$20:$AC$21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'[Diagramm Microsoft Wordis]Sheet1'!$B$26:$AC$26</c:f>
              <c:numCache>
                <c:formatCode>0.00</c:formatCode>
                <c:ptCount val="28"/>
                <c:pt idx="0">
                  <c:v>369.92776970908659</c:v>
                </c:pt>
                <c:pt idx="1">
                  <c:v>382.78188682764431</c:v>
                </c:pt>
                <c:pt idx="2">
                  <c:v>394.20563777524831</c:v>
                </c:pt>
                <c:pt idx="3">
                  <c:v>411.90941817772551</c:v>
                </c:pt>
                <c:pt idx="4">
                  <c:v>410.40141548328455</c:v>
                </c:pt>
                <c:pt idx="5">
                  <c:v>397.97060439629905</c:v>
                </c:pt>
                <c:pt idx="6">
                  <c:v>435.63547858691055</c:v>
                </c:pt>
                <c:pt idx="7">
                  <c:v>491.47119656187516</c:v>
                </c:pt>
                <c:pt idx="8">
                  <c:v>508.51253431182027</c:v>
                </c:pt>
                <c:pt idx="9">
                  <c:v>515.43797473543543</c:v>
                </c:pt>
                <c:pt idx="10">
                  <c:v>562.45085730769131</c:v>
                </c:pt>
                <c:pt idx="11">
                  <c:v>570.02923993641082</c:v>
                </c:pt>
                <c:pt idx="12">
                  <c:v>557.94281164394988</c:v>
                </c:pt>
                <c:pt idx="13">
                  <c:v>546.46341182074389</c:v>
                </c:pt>
                <c:pt idx="14">
                  <c:v>540.17917440526912</c:v>
                </c:pt>
                <c:pt idx="15">
                  <c:v>515.18746726061511</c:v>
                </c:pt>
                <c:pt idx="16">
                  <c:v>499.76689768981726</c:v>
                </c:pt>
                <c:pt idx="17">
                  <c:v>494.42813707268505</c:v>
                </c:pt>
                <c:pt idx="18">
                  <c:v>478.62143863061806</c:v>
                </c:pt>
                <c:pt idx="19">
                  <c:v>500.59294240647341</c:v>
                </c:pt>
                <c:pt idx="20">
                  <c:v>494.3089356695275</c:v>
                </c:pt>
                <c:pt idx="21">
                  <c:v>456.56477408541571</c:v>
                </c:pt>
                <c:pt idx="22">
                  <c:v>441.41020125686623</c:v>
                </c:pt>
                <c:pt idx="23">
                  <c:v>407.71711809762957</c:v>
                </c:pt>
                <c:pt idx="24">
                  <c:v>363.79521884700171</c:v>
                </c:pt>
                <c:pt idx="25">
                  <c:v>356.68908826682934</c:v>
                </c:pt>
                <c:pt idx="26">
                  <c:v>340.40479038914322</c:v>
                </c:pt>
                <c:pt idx="27">
                  <c:v>328.69542569243509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26-4248-8DE5-DAC476C1A1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7337248"/>
        <c:axId val="1607337792"/>
      </c:barChart>
      <c:catAx>
        <c:axId val="160733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pPr>
            <a:endParaRPr lang="et-EE"/>
          </a:p>
        </c:txPr>
        <c:crossAx val="1607337792"/>
        <c:crosses val="autoZero"/>
        <c:auto val="1"/>
        <c:lblAlgn val="ctr"/>
        <c:lblOffset val="100"/>
        <c:noMultiLvlLbl val="0"/>
      </c:catAx>
      <c:valAx>
        <c:axId val="160733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r>
                  <a:rPr lang="et-EE" dirty="0"/>
                  <a:t>miljon tonni CO</a:t>
                </a:r>
                <a:r>
                  <a:rPr lang="et-EE" baseline="-25000" dirty="0"/>
                  <a:t>2</a:t>
                </a:r>
                <a:r>
                  <a:rPr lang="et-EE" dirty="0"/>
                  <a:t>-ekv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04650233938149E-2"/>
              <c:y val="0.251741648201082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pPr>
              <a:endParaRPr lang="et-E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pPr>
            <a:endParaRPr lang="et-EE"/>
          </a:p>
        </c:txPr>
        <c:crossAx val="160733724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pPr>
            <a:endParaRPr lang="et-EE"/>
          </a:p>
        </c:txPr>
      </c:legendEntry>
      <c:layout>
        <c:manualLayout>
          <c:xMode val="edge"/>
          <c:yMode val="edge"/>
          <c:x val="1.35026056525543E-2"/>
          <c:y val="0.89087379560034174"/>
          <c:w val="0.97299480418806583"/>
          <c:h val="8.54049949693634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663272222232697E-2"/>
          <c:y val="2.414314091203169E-2"/>
          <c:w val="0.89075293326146787"/>
          <c:h val="0.775760618440882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Leht1!$A$4</c:f>
              <c:strCache>
                <c:ptCount val="1"/>
                <c:pt idx="0">
                  <c:v>Energeetika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8D084D4-21D7-4BBF-A741-C653B3912E90}" type="CELLRANGE">
                      <a:rPr lang="en-US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A567-4000-B668-F928B5B7888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ED10D6D-271E-41A5-BD61-BC3BC786AAEF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A567-4000-B668-F928B5B7888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CA77A3F-6028-4442-9718-1B4ECCCAB000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567-4000-B668-F928B5B7888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8A362D4-53D6-4A90-A1A5-745E05D3F30C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A567-4000-B668-F928B5B7888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AB46FF4-7EEE-40FE-9763-60B288B21A01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567-4000-B668-F928B5B7888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5AF4625-1351-4D2D-9DE6-DA56D65CE893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567-4000-B668-F928B5B7888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46D74A9-2281-4AE5-9462-D6374BEF84B9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567-4000-B668-F928B5B7888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8E12D83-50D6-43C9-A6A6-3528F26AAE53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A567-4000-B668-F928B5B7888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DD16B53D-2294-44C7-822B-0E4545E89DA7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A567-4000-B668-F928B5B7888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7F1A62C2-97B6-4321-9229-E1F4FBF1783B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A567-4000-B668-F928B5B7888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21F232E2-6AB0-4093-835F-4A8889598CD9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A567-4000-B668-F928B5B7888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990E8BF5-ED61-4EA8-BA39-87C2F8692C8D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A567-4000-B668-F928B5B7888B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64016C9E-19CC-400B-9243-565E6790EF2C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A567-4000-B668-F928B5B7888B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42732177-9355-4032-8E2F-53F2EBC02D8F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A567-4000-B668-F928B5B7888B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94C17C04-09E4-4F94-9282-5BDB1E79BBA0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A567-4000-B668-F928B5B7888B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97D5C4D9-A5DA-40B5-B423-C20FE66B08B0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A567-4000-B668-F928B5B788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endParaRPr lang="et-E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Leht1!$B$2:$Q$2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Leht1!$B$4:$Q$4</c:f>
              <c:numCache>
                <c:formatCode>#,##0</c:formatCode>
                <c:ptCount val="16"/>
                <c:pt idx="0">
                  <c:v>13545.848447691549</c:v>
                </c:pt>
                <c:pt idx="1">
                  <c:v>15147.848060406392</c:v>
                </c:pt>
                <c:pt idx="2">
                  <c:v>16029.776538554786</c:v>
                </c:pt>
                <c:pt idx="3">
                  <c:v>15708.50965493301</c:v>
                </c:pt>
                <c:pt idx="4">
                  <c:v>15387.242771311236</c:v>
                </c:pt>
                <c:pt idx="5">
                  <c:v>15065.975887689461</c:v>
                </c:pt>
                <c:pt idx="6">
                  <c:v>14735.016518289418</c:v>
                </c:pt>
                <c:pt idx="7">
                  <c:v>14404.057148889393</c:v>
                </c:pt>
                <c:pt idx="8">
                  <c:v>14073.097779489362</c:v>
                </c:pt>
                <c:pt idx="9">
                  <c:v>13742.138410089354</c:v>
                </c:pt>
                <c:pt idx="10">
                  <c:v>13411.179040689312</c:v>
                </c:pt>
                <c:pt idx="11">
                  <c:v>12721.612546327062</c:v>
                </c:pt>
                <c:pt idx="12">
                  <c:v>12032.046051964842</c:v>
                </c:pt>
                <c:pt idx="13">
                  <c:v>11342.47955760261</c:v>
                </c:pt>
                <c:pt idx="14">
                  <c:v>10652.913063240365</c:v>
                </c:pt>
                <c:pt idx="15">
                  <c:v>9963.3465688780962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Leht1!$B$5:$Q$5</c15:f>
                <c15:dlblRangeCache>
                  <c:ptCount val="16"/>
                  <c:pt idx="0">
                    <c:v>75%</c:v>
                  </c:pt>
                  <c:pt idx="1">
                    <c:v>77%</c:v>
                  </c:pt>
                  <c:pt idx="2">
                    <c:v>77%</c:v>
                  </c:pt>
                  <c:pt idx="3">
                    <c:v>77%</c:v>
                  </c:pt>
                  <c:pt idx="4">
                    <c:v>77%</c:v>
                  </c:pt>
                  <c:pt idx="5">
                    <c:v>77%</c:v>
                  </c:pt>
                  <c:pt idx="6">
                    <c:v>76%</c:v>
                  </c:pt>
                  <c:pt idx="7">
                    <c:v>75%</c:v>
                  </c:pt>
                  <c:pt idx="8">
                    <c:v>75%</c:v>
                  </c:pt>
                  <c:pt idx="9">
                    <c:v>74%</c:v>
                  </c:pt>
                  <c:pt idx="10">
                    <c:v>74%</c:v>
                  </c:pt>
                  <c:pt idx="11">
                    <c:v>73%</c:v>
                  </c:pt>
                  <c:pt idx="12">
                    <c:v>71%</c:v>
                  </c:pt>
                  <c:pt idx="13">
                    <c:v>70%</c:v>
                  </c:pt>
                  <c:pt idx="14">
                    <c:v>69%</c:v>
                  </c:pt>
                  <c:pt idx="15">
                    <c:v>67%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A567-4000-B668-F928B5B7888B}"/>
            </c:ext>
          </c:extLst>
        </c:ser>
        <c:ser>
          <c:idx val="1"/>
          <c:order val="1"/>
          <c:tx>
            <c:strRef>
              <c:f>Leht1!$A$6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B10294F-E55F-4378-92FA-9443B259421F}" type="CELLRANGE">
                      <a:rPr lang="en-US"/>
                      <a:pPr/>
                      <a:t>[LAHTRIVAHEMIK]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A567-4000-B668-F928B5B7888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070088D-3F50-48F6-A474-77E30768CA30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A567-4000-B668-F928B5B7888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BF921FB-6632-427B-9FA2-DD7CF4A82403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A567-4000-B668-F928B5B7888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75E066B-5299-43A2-A7FF-64131D482A2A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A567-4000-B668-F928B5B7888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D9A0514-49A1-437E-B092-4B7E10CE0969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A567-4000-B668-F928B5B7888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1FB37ED-CDBF-4204-A877-92B6EBC0362F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A567-4000-B668-F928B5B7888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CBA4D9F-6F6E-4B4F-945A-4C9C20459D73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A567-4000-B668-F928B5B7888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F392895-1F3B-4406-A76F-BCD21DD09801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A567-4000-B668-F928B5B7888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0620462-9C03-4E97-8C1B-846495717712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A567-4000-B668-F928B5B7888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2F4ED779-840F-4CA0-A06D-3DB165821160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A567-4000-B668-F928B5B7888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03EBC6DB-C06F-40C5-9F80-018B54E9D16E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A567-4000-B668-F928B5B7888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0ECF2883-37C1-40E9-AC67-88ABE7C023E5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A567-4000-B668-F928B5B7888B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5CD524CE-B305-43BB-AFE2-1EBC3C33A978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A567-4000-B668-F928B5B7888B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DFE91E0E-E375-46D9-AF41-DEECB8BAB19C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A567-4000-B668-F928B5B7888B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771B2733-8C54-4C62-B7A8-D26A5D63F97F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A567-4000-B668-F928B5B7888B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27620EAE-D5F5-4404-A010-9ADA8C25086A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A567-4000-B668-F928B5B788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endParaRPr lang="et-EE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Leht1!$B$2:$Q$2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Leht1!$B$6:$Q$6</c:f>
              <c:numCache>
                <c:formatCode>#,##0</c:formatCode>
                <c:ptCount val="16"/>
                <c:pt idx="0">
                  <c:v>2323.8162734257508</c:v>
                </c:pt>
                <c:pt idx="1">
                  <c:v>2376.9086224074085</c:v>
                </c:pt>
                <c:pt idx="2">
                  <c:v>2443.1509210112117</c:v>
                </c:pt>
                <c:pt idx="3">
                  <c:v>2355.7560498547887</c:v>
                </c:pt>
                <c:pt idx="4">
                  <c:v>2268.3611786983652</c:v>
                </c:pt>
                <c:pt idx="5">
                  <c:v>2180.9663075419398</c:v>
                </c:pt>
                <c:pt idx="6">
                  <c:v>2217.5434115374833</c:v>
                </c:pt>
                <c:pt idx="7">
                  <c:v>2254.7458826210081</c:v>
                </c:pt>
                <c:pt idx="8">
                  <c:v>2279.6806974717383</c:v>
                </c:pt>
                <c:pt idx="9">
                  <c:v>2303.914350849745</c:v>
                </c:pt>
                <c:pt idx="10">
                  <c:v>2327.1826357119885</c:v>
                </c:pt>
                <c:pt idx="11">
                  <c:v>2343.8195092489395</c:v>
                </c:pt>
                <c:pt idx="12">
                  <c:v>2359.0077225236582</c:v>
                </c:pt>
                <c:pt idx="13">
                  <c:v>2372.6746175733892</c:v>
                </c:pt>
                <c:pt idx="14">
                  <c:v>2384.8837704687348</c:v>
                </c:pt>
                <c:pt idx="15">
                  <c:v>2395.0483143407037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Leht1!$B$7:$Q$7</c15:f>
                <c15:dlblRangeCache>
                  <c:ptCount val="16"/>
                  <c:pt idx="0">
                    <c:v>13%</c:v>
                  </c:pt>
                  <c:pt idx="1">
                    <c:v>12%</c:v>
                  </c:pt>
                  <c:pt idx="2">
                    <c:v>12%</c:v>
                  </c:pt>
                  <c:pt idx="3">
                    <c:v>12%</c:v>
                  </c:pt>
                  <c:pt idx="4">
                    <c:v>11%</c:v>
                  </c:pt>
                  <c:pt idx="5">
                    <c:v>11%</c:v>
                  </c:pt>
                  <c:pt idx="6">
                    <c:v>11%</c:v>
                  </c:pt>
                  <c:pt idx="7">
                    <c:v>12%</c:v>
                  </c:pt>
                  <c:pt idx="8">
                    <c:v>12%</c:v>
                  </c:pt>
                  <c:pt idx="9">
                    <c:v>12%</c:v>
                  </c:pt>
                  <c:pt idx="10">
                    <c:v>13%</c:v>
                  </c:pt>
                  <c:pt idx="11">
                    <c:v>13%</c:v>
                  </c:pt>
                  <c:pt idx="12">
                    <c:v>14%</c:v>
                  </c:pt>
                  <c:pt idx="13">
                    <c:v>15%</c:v>
                  </c:pt>
                  <c:pt idx="14">
                    <c:v>15%</c:v>
                  </c:pt>
                  <c:pt idx="15">
                    <c:v>16%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A567-4000-B668-F928B5B7888B}"/>
            </c:ext>
          </c:extLst>
        </c:ser>
        <c:ser>
          <c:idx val="2"/>
          <c:order val="2"/>
          <c:tx>
            <c:strRef>
              <c:f>Leht1!$A$8</c:f>
              <c:strCache>
                <c:ptCount val="1"/>
                <c:pt idx="0">
                  <c:v>Tööstuslikud protsessid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cat>
            <c:numRef>
              <c:f>Leht1!$B$2:$Q$2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Leht1!$B$8:$Q$8</c:f>
              <c:numCache>
                <c:formatCode>#,##0</c:formatCode>
                <c:ptCount val="16"/>
                <c:pt idx="0">
                  <c:v>513.23985557295794</c:v>
                </c:pt>
                <c:pt idx="1">
                  <c:v>500.14741921716427</c:v>
                </c:pt>
                <c:pt idx="2">
                  <c:v>639.53000629278301</c:v>
                </c:pt>
                <c:pt idx="3">
                  <c:v>644.90226120485204</c:v>
                </c:pt>
                <c:pt idx="4">
                  <c:v>661.76480555590661</c:v>
                </c:pt>
                <c:pt idx="5">
                  <c:v>680.59204816802298</c:v>
                </c:pt>
                <c:pt idx="6">
                  <c:v>688.95476564305829</c:v>
                </c:pt>
                <c:pt idx="7">
                  <c:v>697.72563476799644</c:v>
                </c:pt>
                <c:pt idx="8">
                  <c:v>706.03318011715282</c:v>
                </c:pt>
                <c:pt idx="9">
                  <c:v>714.25581138238874</c:v>
                </c:pt>
                <c:pt idx="10">
                  <c:v>719.11511676109785</c:v>
                </c:pt>
                <c:pt idx="11">
                  <c:v>709.30592233852894</c:v>
                </c:pt>
                <c:pt idx="12">
                  <c:v>694.89677170962955</c:v>
                </c:pt>
                <c:pt idx="13">
                  <c:v>685.612739784008</c:v>
                </c:pt>
                <c:pt idx="14">
                  <c:v>676.55167673796836</c:v>
                </c:pt>
                <c:pt idx="15">
                  <c:v>666.87872506306007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A567-4000-B668-F928B5B7888B}"/>
            </c:ext>
          </c:extLst>
        </c:ser>
        <c:ser>
          <c:idx val="3"/>
          <c:order val="3"/>
          <c:tx>
            <c:strRef>
              <c:f>Leht1!$A$10</c:f>
              <c:strCache>
                <c:ptCount val="1"/>
                <c:pt idx="0">
                  <c:v>Põllumajandus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5536B5D-5741-4C7C-85DC-9240FE2DFED9}" type="CELLRANGE">
                      <a:rPr lang="en-US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A567-4000-B668-F928B5B7888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2A423EE-433B-4B5E-91EC-3DF767815978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A567-4000-B668-F928B5B7888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BDA53BE-793B-433C-A2C2-BE53F1F15217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A567-4000-B668-F928B5B7888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6F91C86-D30C-4E02-AE1A-6D3294FEFAAA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A567-4000-B668-F928B5B7888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5AC0858-53D2-481D-B794-8AB6CD827F9A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A567-4000-B668-F928B5B7888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5BBD976-9B9D-41D1-A643-908742D3FE6B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A567-4000-B668-F928B5B7888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55302AB-CCAB-41C6-A8E1-081DC72130B4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A567-4000-B668-F928B5B7888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9743ABC-E67A-4C8E-979C-973546B727E1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A567-4000-B668-F928B5B7888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6A0DA54E-9FA5-452C-9011-DB544FF0F458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A567-4000-B668-F928B5B7888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B4C8D405-6BA3-4B5A-95A1-2B32453586C4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A567-4000-B668-F928B5B7888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2484D08E-79D4-4FAA-9558-098E263698E6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A567-4000-B668-F928B5B7888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AB6DD8A9-C816-4C44-87A1-A07D1E3542EB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A567-4000-B668-F928B5B7888B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DA0124D3-DBF0-4E2E-BFAC-A249E8EAF027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A567-4000-B668-F928B5B7888B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D2AC6FDB-768B-4305-BF1A-F016EA1FB495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A567-4000-B668-F928B5B7888B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7312ECA1-3704-40C4-9C26-B286EE309F63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A567-4000-B668-F928B5B7888B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40CE6ACE-0182-441A-977E-F80B51C2094E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A567-4000-B668-F928B5B788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endParaRPr lang="et-E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Leht1!$B$2:$Q$2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Leht1!$B$10:$Q$10</c:f>
              <c:numCache>
                <c:formatCode>#,##0</c:formatCode>
                <c:ptCount val="16"/>
                <c:pt idx="0">
                  <c:v>1384.2693561127103</c:v>
                </c:pt>
                <c:pt idx="1">
                  <c:v>1336.1119747941198</c:v>
                </c:pt>
                <c:pt idx="2">
                  <c:v>1379.3052020216178</c:v>
                </c:pt>
                <c:pt idx="3">
                  <c:v>1399.2900336748826</c:v>
                </c:pt>
                <c:pt idx="4">
                  <c:v>1419.2682783835012</c:v>
                </c:pt>
                <c:pt idx="5">
                  <c:v>1439.2465230921198</c:v>
                </c:pt>
                <c:pt idx="6">
                  <c:v>1454.5982693703554</c:v>
                </c:pt>
                <c:pt idx="7">
                  <c:v>1469.950015648591</c:v>
                </c:pt>
                <c:pt idx="8">
                  <c:v>1485.3017619268262</c:v>
                </c:pt>
                <c:pt idx="9">
                  <c:v>1500.6535082050621</c:v>
                </c:pt>
                <c:pt idx="10">
                  <c:v>1516.0052544832974</c:v>
                </c:pt>
                <c:pt idx="11">
                  <c:v>1527.2327101479898</c:v>
                </c:pt>
                <c:pt idx="12">
                  <c:v>1538.4601658126821</c:v>
                </c:pt>
                <c:pt idx="13">
                  <c:v>1549.6876214773745</c:v>
                </c:pt>
                <c:pt idx="14">
                  <c:v>1560.9150771420673</c:v>
                </c:pt>
                <c:pt idx="15">
                  <c:v>1572.1425328067592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Leht1!$B$11:$Q$11</c15:f>
                <c15:dlblRangeCache>
                  <c:ptCount val="16"/>
                  <c:pt idx="0">
                    <c:v>8%</c:v>
                  </c:pt>
                  <c:pt idx="1">
                    <c:v>7%</c:v>
                  </c:pt>
                  <c:pt idx="2">
                    <c:v>7%</c:v>
                  </c:pt>
                  <c:pt idx="3">
                    <c:v>7%</c:v>
                  </c:pt>
                  <c:pt idx="4">
                    <c:v>7%</c:v>
                  </c:pt>
                  <c:pt idx="5">
                    <c:v>7%</c:v>
                  </c:pt>
                  <c:pt idx="6">
                    <c:v>8%</c:v>
                  </c:pt>
                  <c:pt idx="7">
                    <c:v>8%</c:v>
                  </c:pt>
                  <c:pt idx="8">
                    <c:v>8%</c:v>
                  </c:pt>
                  <c:pt idx="9">
                    <c:v>8%</c:v>
                  </c:pt>
                  <c:pt idx="10">
                    <c:v>8%</c:v>
                  </c:pt>
                  <c:pt idx="11">
                    <c:v>9%</c:v>
                  </c:pt>
                  <c:pt idx="12">
                    <c:v>9%</c:v>
                  </c:pt>
                  <c:pt idx="13">
                    <c:v>10%</c:v>
                  </c:pt>
                  <c:pt idx="14">
                    <c:v>10%</c:v>
                  </c:pt>
                  <c:pt idx="15">
                    <c:v>11%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3-A567-4000-B668-F928B5B7888B}"/>
            </c:ext>
          </c:extLst>
        </c:ser>
        <c:ser>
          <c:idx val="4"/>
          <c:order val="4"/>
          <c:tx>
            <c:strRef>
              <c:f>Leht1!$A$12</c:f>
              <c:strCache>
                <c:ptCount val="1"/>
                <c:pt idx="0">
                  <c:v>Maakasutus ja metsandus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cat>
            <c:numRef>
              <c:f>Leht1!$B$2:$Q$2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Leht1!$B$12:$Q$12</c:f>
              <c:numCache>
                <c:formatCode>#,##0</c:formatCode>
                <c:ptCount val="16"/>
                <c:pt idx="0">
                  <c:v>-2255.7389546794193</c:v>
                </c:pt>
                <c:pt idx="1">
                  <c:v>-2724.4435388001398</c:v>
                </c:pt>
                <c:pt idx="2">
                  <c:v>-1268.6438449172551</c:v>
                </c:pt>
                <c:pt idx="3">
                  <c:v>-1514.6479678030469</c:v>
                </c:pt>
                <c:pt idx="4">
                  <c:v>-1457.4739440410606</c:v>
                </c:pt>
                <c:pt idx="5">
                  <c:v>-1402.5603610104968</c:v>
                </c:pt>
                <c:pt idx="6">
                  <c:v>-1066.8416281358041</c:v>
                </c:pt>
                <c:pt idx="7">
                  <c:v>-810.28267270507581</c:v>
                </c:pt>
                <c:pt idx="8">
                  <c:v>-554.48975835512454</c:v>
                </c:pt>
                <c:pt idx="9">
                  <c:v>-299.30770121189062</c:v>
                </c:pt>
                <c:pt idx="10">
                  <c:v>-70.937510872349094</c:v>
                </c:pt>
                <c:pt idx="11">
                  <c:v>-58.948437763710956</c:v>
                </c:pt>
                <c:pt idx="12">
                  <c:v>-96.722899187892367</c:v>
                </c:pt>
                <c:pt idx="13">
                  <c:v>-134.08754944022317</c:v>
                </c:pt>
                <c:pt idx="14">
                  <c:v>-171.21973472516206</c:v>
                </c:pt>
                <c:pt idx="15">
                  <c:v>-208.24363355700095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A567-4000-B668-F928B5B7888B}"/>
            </c:ext>
          </c:extLst>
        </c:ser>
        <c:ser>
          <c:idx val="5"/>
          <c:order val="5"/>
          <c:tx>
            <c:strRef>
              <c:f>Leht1!$A$13</c:f>
              <c:strCache>
                <c:ptCount val="1"/>
                <c:pt idx="0">
                  <c:v>Jäätmekäitlus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  <a:effectLst/>
          </c:spPr>
          <c:invertIfNegative val="0"/>
          <c:cat>
            <c:numRef>
              <c:f>Leht1!$B$2:$Q$2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Leht1!$B$13:$Q$13</c:f>
              <c:numCache>
                <c:formatCode>#,##0</c:formatCode>
                <c:ptCount val="16"/>
                <c:pt idx="0">
                  <c:v>322.55503216919612</c:v>
                </c:pt>
                <c:pt idx="1">
                  <c:v>306.23271737137253</c:v>
                </c:pt>
                <c:pt idx="2">
                  <c:v>328.69542569243526</c:v>
                </c:pt>
                <c:pt idx="3">
                  <c:v>325.12748661759031</c:v>
                </c:pt>
                <c:pt idx="4">
                  <c:v>308.03288570001018</c:v>
                </c:pt>
                <c:pt idx="5">
                  <c:v>293.22663193968117</c:v>
                </c:pt>
                <c:pt idx="6">
                  <c:v>281.68589106519426</c:v>
                </c:pt>
                <c:pt idx="7">
                  <c:v>271.20789079747328</c:v>
                </c:pt>
                <c:pt idx="8">
                  <c:v>262.29024409337592</c:v>
                </c:pt>
                <c:pt idx="9">
                  <c:v>254.53150876082367</c:v>
                </c:pt>
                <c:pt idx="10">
                  <c:v>247.68264796050897</c:v>
                </c:pt>
                <c:pt idx="11">
                  <c:v>239.86515353273302</c:v>
                </c:pt>
                <c:pt idx="12">
                  <c:v>232.80394111293063</c:v>
                </c:pt>
                <c:pt idx="13">
                  <c:v>226.38716086167457</c:v>
                </c:pt>
                <c:pt idx="14">
                  <c:v>220.55022222364073</c:v>
                </c:pt>
                <c:pt idx="15">
                  <c:v>215.21345757808379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A567-4000-B668-F928B5B78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8919104"/>
        <c:axId val="1608914208"/>
      </c:barChart>
      <c:lineChart>
        <c:grouping val="standard"/>
        <c:varyColors val="0"/>
        <c:ser>
          <c:idx val="6"/>
          <c:order val="6"/>
          <c:tx>
            <c:strRef>
              <c:f>Leht1!$A$15</c:f>
              <c:strCache>
                <c:ptCount val="1"/>
                <c:pt idx="0">
                  <c:v>KPP 2050 eesmärk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defRPr>
                    </a:pPr>
                    <a:fld id="{04D31932-6B46-49C0-B47D-648081D1EEBB}" type="VALUE">
                      <a:rPr lang="en-US" b="0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[VÄÄRTUS]</a:t>
                    </a:fld>
                    <a:endParaRPr lang="et-EE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  <a:cs typeface="Roboto Condensed" panose="02000000000000000000" pitchFamily="2" charset="0"/>
                    </a:defRPr>
                  </a:pPr>
                  <a:endParaRPr lang="et-E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6-A567-4000-B668-F928B5B7888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A567-4000-B668-F928B5B7888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A567-4000-B668-F928B5B7888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A567-4000-B668-F928B5B7888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A567-4000-B668-F928B5B7888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A567-4000-B668-F928B5B7888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A567-4000-B668-F928B5B7888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A567-4000-B668-F928B5B7888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A567-4000-B668-F928B5B7888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A567-4000-B668-F928B5B7888B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A567-4000-B668-F928B5B7888B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A567-4000-B668-F928B5B7888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A567-4000-B668-F928B5B7888B}"/>
                </c:ext>
              </c:extLst>
            </c:dLbl>
            <c:dLbl>
              <c:idx val="15"/>
              <c:layout>
                <c:manualLayout>
                  <c:x val="-6.2663596554347152E-3"/>
                  <c:y val="8.213466680938573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defRPr>
                    </a:pPr>
                    <a:fld id="{C6F0580E-87E7-4381-847C-7702F80B19B3}" type="VALUE">
                      <a:rPr lang="en-US" b="0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[VÄÄRTUS]</a:t>
                    </a:fld>
                    <a:endParaRPr lang="et-EE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  <a:cs typeface="Roboto Condensed" panose="02000000000000000000" pitchFamily="2" charset="0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383770892868148E-2"/>
                      <c:h val="5.87067947222993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43-A567-4000-B668-F928B5B788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endParaRPr lang="et-E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Leht1!$B$15:$Q$15</c:f>
              <c:numCache>
                <c:formatCode>General</c:formatCode>
                <c:ptCount val="16"/>
                <c:pt idx="2" formatCode="#,##0">
                  <c:v>20820.458093572834</c:v>
                </c:pt>
                <c:pt idx="3" formatCode="#,##0">
                  <c:v>20206.77</c:v>
                </c:pt>
                <c:pt idx="4" formatCode="#,##0">
                  <c:v>19533.66</c:v>
                </c:pt>
                <c:pt idx="5" formatCode="#,##0">
                  <c:v>18860.55</c:v>
                </c:pt>
                <c:pt idx="6" formatCode="#,##0">
                  <c:v>18187.439999999999</c:v>
                </c:pt>
                <c:pt idx="7" formatCode="#,##0">
                  <c:v>17514.330000000002</c:v>
                </c:pt>
                <c:pt idx="8" formatCode="#,##0">
                  <c:v>16841.22</c:v>
                </c:pt>
                <c:pt idx="9" formatCode="#,##0">
                  <c:v>16168.11</c:v>
                </c:pt>
                <c:pt idx="10" formatCode="#,##0">
                  <c:v>15495</c:v>
                </c:pt>
                <c:pt idx="11" formatCode="#,##0">
                  <c:v>14821.89</c:v>
                </c:pt>
                <c:pt idx="12" formatCode="#,##0">
                  <c:v>14148.78</c:v>
                </c:pt>
                <c:pt idx="13" formatCode="#,##0">
                  <c:v>13475.67</c:v>
                </c:pt>
                <c:pt idx="14" formatCode="#,##0">
                  <c:v>12802.56</c:v>
                </c:pt>
                <c:pt idx="15" formatCode="#,##0">
                  <c:v>12129.45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4-A567-4000-B668-F928B5B78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8919104"/>
        <c:axId val="1608914208"/>
      </c:lineChart>
      <c:catAx>
        <c:axId val="160891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pPr>
            <a:endParaRPr lang="et-EE"/>
          </a:p>
        </c:txPr>
        <c:crossAx val="1608914208"/>
        <c:crossesAt val="-5000000000"/>
        <c:auto val="1"/>
        <c:lblAlgn val="ctr"/>
        <c:lblOffset val="100"/>
        <c:noMultiLvlLbl val="0"/>
      </c:catAx>
      <c:valAx>
        <c:axId val="160891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r>
                  <a:rPr lang="et-EE" dirty="0"/>
                  <a:t>miljon</a:t>
                </a:r>
                <a:r>
                  <a:rPr lang="et-EE" baseline="0" dirty="0"/>
                  <a:t> tonni</a:t>
                </a:r>
                <a:r>
                  <a:rPr lang="en-US" dirty="0"/>
                  <a:t> CO</a:t>
                </a:r>
                <a:r>
                  <a:rPr lang="en-US" baseline="-25000" dirty="0"/>
                  <a:t>2</a:t>
                </a:r>
                <a:r>
                  <a:rPr lang="en-US" dirty="0"/>
                  <a:t>-ekv</a:t>
                </a:r>
              </a:p>
            </c:rich>
          </c:tx>
          <c:layout>
            <c:manualLayout>
              <c:xMode val="edge"/>
              <c:yMode val="edge"/>
              <c:x val="1.3201552944384159E-2"/>
              <c:y val="0.265737701510418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pPr>
              <a:endParaRPr lang="et-E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pPr>
            <a:endParaRPr lang="et-EE"/>
          </a:p>
        </c:txPr>
        <c:crossAx val="160891910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16010498687665E-3"/>
          <c:y val="0.89071720393870246"/>
          <c:w val="0.99716797900262466"/>
          <c:h val="0.101583045348786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pPr>
      <a:endParaRPr lang="et-E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138949494528601E-2"/>
          <c:y val="2.498619382449533E-2"/>
          <c:w val="0.88730547284853201"/>
          <c:h val="0.775132401933527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Leht1!$A$37</c:f>
              <c:strCache>
                <c:ptCount val="1"/>
                <c:pt idx="0">
                  <c:v>Elektri- ja soojusetootmine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5F26640-CB14-45B8-A8D3-3D61F27B1BA9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A73-4256-887C-0EB10EF67C8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3461E87-C1F7-4E75-9AD4-88C342DF6B7F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A73-4256-887C-0EB10EF67C8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34EED33-9089-4079-A974-2ECE5A4197E8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A73-4256-887C-0EB10EF67C8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E79A033-AE02-467A-B767-1EE2FFD9F0F0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A73-4256-887C-0EB10EF67C8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D3EA4D7-8755-401A-9A16-F708C8846EA8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A73-4256-887C-0EB10EF67C8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6075874-38C0-4DAF-88F3-7F053A36E9A1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A73-4256-887C-0EB10EF67C8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C69F2FF-85EF-4343-BA53-CB747E60F2E0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A73-4256-887C-0EB10EF67C8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A78D787-0705-4E91-A3FE-8FF195323B35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A73-4256-887C-0EB10EF67C8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29C5E12-E758-4266-BAF6-285E87B358BE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BA73-4256-887C-0EB10EF67C8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B5AB58FE-18C7-4784-9D31-D4C9A4FFC7E2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A73-4256-887C-0EB10EF67C8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262E0467-8B37-4256-8D39-0535E3EA1D20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A73-4256-887C-0EB10EF67C8D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6C642D25-C716-4D60-9B11-A6F13874BFD9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A73-4256-887C-0EB10EF67C8D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2D3B6861-6568-4CA2-9F89-F9E003180676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A73-4256-887C-0EB10EF67C8D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9303FAD6-91CD-4F51-9BE4-D0DA3AE0A34B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A73-4256-887C-0EB10EF67C8D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A8D6A080-2460-4DFE-8540-B9C78EC0B907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BA73-4256-887C-0EB10EF67C8D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19205A45-5963-4B9B-A25B-5AA567374066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BA73-4256-887C-0EB10EF67C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endParaRPr lang="et-E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Leht1!$B$35:$Q$35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Leht1!$B$37:$Q$37</c:f>
              <c:numCache>
                <c:formatCode>#,##0</c:formatCode>
                <c:ptCount val="16"/>
                <c:pt idx="0">
                  <c:v>10181.404373000001</c:v>
                </c:pt>
                <c:pt idx="1">
                  <c:v>11699.646608000006</c:v>
                </c:pt>
                <c:pt idx="2">
                  <c:v>12569.047519503323</c:v>
                </c:pt>
                <c:pt idx="3">
                  <c:v>12073.671487939197</c:v>
                </c:pt>
                <c:pt idx="4">
                  <c:v>11669.658870257517</c:v>
                </c:pt>
                <c:pt idx="5">
                  <c:v>11265.64625257584</c:v>
                </c:pt>
                <c:pt idx="6">
                  <c:v>10834.260844566259</c:v>
                </c:pt>
                <c:pt idx="7">
                  <c:v>10402.875436556678</c:v>
                </c:pt>
                <c:pt idx="8">
                  <c:v>9971.4900285470976</c:v>
                </c:pt>
                <c:pt idx="9">
                  <c:v>9540.1046205375187</c:v>
                </c:pt>
                <c:pt idx="10">
                  <c:v>9108.7192125279344</c:v>
                </c:pt>
                <c:pt idx="11">
                  <c:v>8185.2925016455538</c:v>
                </c:pt>
                <c:pt idx="12">
                  <c:v>7261.8657907631741</c:v>
                </c:pt>
                <c:pt idx="13">
                  <c:v>6338.4390798807945</c:v>
                </c:pt>
                <c:pt idx="14">
                  <c:v>5415.0123689984148</c:v>
                </c:pt>
                <c:pt idx="15">
                  <c:v>4491.5856581160351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Leht1!$B$38:$Q$38</c15:f>
                <c15:dlblRangeCache>
                  <c:ptCount val="16"/>
                  <c:pt idx="0">
                    <c:v>86%</c:v>
                  </c:pt>
                  <c:pt idx="1">
                    <c:v>87%</c:v>
                  </c:pt>
                  <c:pt idx="2">
                    <c:v>86%</c:v>
                  </c:pt>
                  <c:pt idx="3">
                    <c:v>85%</c:v>
                  </c:pt>
                  <c:pt idx="4">
                    <c:v>83%</c:v>
                  </c:pt>
                  <c:pt idx="5">
                    <c:v>82%</c:v>
                  </c:pt>
                  <c:pt idx="6">
                    <c:v>81%</c:v>
                  </c:pt>
                  <c:pt idx="7">
                    <c:v>79%</c:v>
                  </c:pt>
                  <c:pt idx="8">
                    <c:v>78%</c:v>
                  </c:pt>
                  <c:pt idx="9">
                    <c:v>76%</c:v>
                  </c:pt>
                  <c:pt idx="10">
                    <c:v>75%</c:v>
                  </c:pt>
                  <c:pt idx="11">
                    <c:v>71%</c:v>
                  </c:pt>
                  <c:pt idx="12">
                    <c:v>67%</c:v>
                  </c:pt>
                  <c:pt idx="13">
                    <c:v>63%</c:v>
                  </c:pt>
                  <c:pt idx="14">
                    <c:v>57%</c:v>
                  </c:pt>
                  <c:pt idx="15">
                    <c:v>51%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BA73-4256-887C-0EB10EF67C8D}"/>
            </c:ext>
          </c:extLst>
        </c:ser>
        <c:ser>
          <c:idx val="1"/>
          <c:order val="1"/>
          <c:tx>
            <c:strRef>
              <c:f>Leht1!$A$39</c:f>
              <c:strCache>
                <c:ptCount val="1"/>
                <c:pt idx="0">
                  <c:v>Põlevkiviõli tootmine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E6B2555-517A-4001-A2BB-C46736F66BCD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BA73-4256-887C-0EB10EF67C8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05EF795-49A3-4E49-895C-0212A601F485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BA73-4256-887C-0EB10EF67C8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35ACD1D-ECC8-4698-94BF-263F08C1476E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BA73-4256-887C-0EB10EF67C8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211B9DB-49CE-4666-B526-2DC7A7504A75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BA73-4256-887C-0EB10EF67C8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4640AB2-7CA1-482D-B8AE-E3951FEB15E7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A73-4256-887C-0EB10EF67C8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2657BA0-D358-45A5-BD5F-DEA19F0CCCAA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BA73-4256-887C-0EB10EF67C8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94879DC-8530-4E65-9AE9-071D901782D1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BA73-4256-887C-0EB10EF67C8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93DC1A8-09FB-4CBD-B25C-DDD6A434399B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BA73-4256-887C-0EB10EF67C8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1E2B01B-4FB5-4BCF-BCA8-68829A98596B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BA73-4256-887C-0EB10EF67C8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8F1B09C5-2232-4C28-921F-9504F672E762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BA73-4256-887C-0EB10EF67C8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E620739D-2429-4F07-B1D1-F5E4C1218BC7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BA73-4256-887C-0EB10EF67C8D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13A55B29-5A0E-4C40-966D-8FF82FA32AC1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BA73-4256-887C-0EB10EF67C8D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48CD243A-98E6-4155-91EF-23EE756F0207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BA73-4256-887C-0EB10EF67C8D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7373789B-BE66-48D5-9F82-4E9683960116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BA73-4256-887C-0EB10EF67C8D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B26C9110-4C3C-409D-81E7-C34C222AD7C2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BA73-4256-887C-0EB10EF67C8D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65185BB7-AD2D-4898-8902-5DC7BF056478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BA73-4256-887C-0EB10EF67C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FFFF0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endParaRPr lang="et-EE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Leht1!$B$35:$Q$35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Leht1!$B$39:$Q$39</c:f>
              <c:numCache>
                <c:formatCode>#,##0</c:formatCode>
                <c:ptCount val="16"/>
                <c:pt idx="0">
                  <c:v>1176.2842000000001</c:v>
                </c:pt>
                <c:pt idx="1">
                  <c:v>1266.0695056000002</c:v>
                </c:pt>
                <c:pt idx="2">
                  <c:v>1375.6787725046086</c:v>
                </c:pt>
                <c:pt idx="3">
                  <c:v>1481.9389535381772</c:v>
                </c:pt>
                <c:pt idx="4">
                  <c:v>1610.7675404469458</c:v>
                </c:pt>
                <c:pt idx="5">
                  <c:v>1735.8347263765143</c:v>
                </c:pt>
                <c:pt idx="6">
                  <c:v>1837.6652670658345</c:v>
                </c:pt>
                <c:pt idx="7">
                  <c:v>1939.4958077551548</c:v>
                </c:pt>
                <c:pt idx="8">
                  <c:v>2041.3263484444751</c:v>
                </c:pt>
                <c:pt idx="9">
                  <c:v>2143.1568891337952</c:v>
                </c:pt>
                <c:pt idx="10">
                  <c:v>2244.9874298231152</c:v>
                </c:pt>
                <c:pt idx="11">
                  <c:v>2480.8055240510148</c:v>
                </c:pt>
                <c:pt idx="12">
                  <c:v>2716.6236182789144</c:v>
                </c:pt>
                <c:pt idx="13">
                  <c:v>2952.4417125068139</c:v>
                </c:pt>
                <c:pt idx="14">
                  <c:v>3188.2598067347135</c:v>
                </c:pt>
                <c:pt idx="15">
                  <c:v>3424.0779009626121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Leht1!$B$40:$Q$40</c15:f>
                <c15:dlblRangeCache>
                  <c:ptCount val="16"/>
                  <c:pt idx="0">
                    <c:v>10%</c:v>
                  </c:pt>
                  <c:pt idx="1">
                    <c:v>9%</c:v>
                  </c:pt>
                  <c:pt idx="2">
                    <c:v>9%</c:v>
                  </c:pt>
                  <c:pt idx="3">
                    <c:v>10%</c:v>
                  </c:pt>
                  <c:pt idx="4">
                    <c:v>11%</c:v>
                  </c:pt>
                  <c:pt idx="5">
                    <c:v>13%</c:v>
                  </c:pt>
                  <c:pt idx="6">
                    <c:v>14%</c:v>
                  </c:pt>
                  <c:pt idx="7">
                    <c:v>15%</c:v>
                  </c:pt>
                  <c:pt idx="8">
                    <c:v>16%</c:v>
                  </c:pt>
                  <c:pt idx="9">
                    <c:v>17%</c:v>
                  </c:pt>
                  <c:pt idx="10">
                    <c:v>18%</c:v>
                  </c:pt>
                  <c:pt idx="11">
                    <c:v>22%</c:v>
                  </c:pt>
                  <c:pt idx="12">
                    <c:v>25%</c:v>
                  </c:pt>
                  <c:pt idx="13">
                    <c:v>29%</c:v>
                  </c:pt>
                  <c:pt idx="14">
                    <c:v>34%</c:v>
                  </c:pt>
                  <c:pt idx="15">
                    <c:v>39%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BA73-4256-887C-0EB10EF67C8D}"/>
            </c:ext>
          </c:extLst>
        </c:ser>
        <c:ser>
          <c:idx val="2"/>
          <c:order val="2"/>
          <c:tx>
            <c:strRef>
              <c:f>Leht1!$A$41</c:f>
              <c:strCache>
                <c:ptCount val="1"/>
                <c:pt idx="0">
                  <c:v>Muu tööstus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elete val="1"/>
          </c:dLbls>
          <c:cat>
            <c:numRef>
              <c:f>Leht1!$B$35:$Q$35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Leht1!$B$41:$Q$41</c:f>
              <c:numCache>
                <c:formatCode>#,##0</c:formatCode>
                <c:ptCount val="16"/>
                <c:pt idx="0">
                  <c:v>541.99069958437212</c:v>
                </c:pt>
                <c:pt idx="1">
                  <c:v>482.14105795243836</c:v>
                </c:pt>
                <c:pt idx="2">
                  <c:v>726.74343534724926</c:v>
                </c:pt>
                <c:pt idx="3">
                  <c:v>721.44359762209274</c:v>
                </c:pt>
                <c:pt idx="4">
                  <c:v>726.50278420697282</c:v>
                </c:pt>
                <c:pt idx="5">
                  <c:v>728.68557619350327</c:v>
                </c:pt>
                <c:pt idx="6">
                  <c:v>747.17536975582743</c:v>
                </c:pt>
                <c:pt idx="7">
                  <c:v>765.66882160307773</c:v>
                </c:pt>
                <c:pt idx="8">
                  <c:v>784.16148844002146</c:v>
                </c:pt>
                <c:pt idx="9">
                  <c:v>802.65345918885805</c:v>
                </c:pt>
                <c:pt idx="10">
                  <c:v>820.14615566653629</c:v>
                </c:pt>
                <c:pt idx="11">
                  <c:v>821.6145042652588</c:v>
                </c:pt>
                <c:pt idx="12">
                  <c:v>823.08277881427148</c:v>
                </c:pt>
                <c:pt idx="13">
                  <c:v>824.55118665970986</c:v>
                </c:pt>
                <c:pt idx="14">
                  <c:v>826.01953032410074</c:v>
                </c:pt>
                <c:pt idx="15">
                  <c:v>827.48787234371684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BA73-4256-887C-0EB10EF67C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60680192"/>
        <c:axId val="1660684000"/>
      </c:barChart>
      <c:lineChart>
        <c:grouping val="standard"/>
        <c:varyColors val="0"/>
        <c:ser>
          <c:idx val="3"/>
          <c:order val="3"/>
          <c:tx>
            <c:strRef>
              <c:f>Leht1!$A$42</c:f>
              <c:strCache>
                <c:ptCount val="1"/>
                <c:pt idx="0">
                  <c:v>ETS heite vähendamise trajektoor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3.5922393029269417E-2"/>
                  <c:y val="-8.8146203755464725E-2"/>
                </c:manualLayout>
              </c:layout>
              <c:tx>
                <c:rich>
                  <a:bodyPr/>
                  <a:lstStyle/>
                  <a:p>
                    <a:fld id="{F50DDF80-8545-4E91-B738-CC5C9F45C6C4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[VÄÄRTUS]</a:t>
                    </a:fld>
                    <a:endParaRPr lang="et-EE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3-BA73-4256-887C-0EB10EF67C8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BA73-4256-887C-0EB10EF67C8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A73-4256-887C-0EB10EF67C8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BA73-4256-887C-0EB10EF67C8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A73-4256-887C-0EB10EF67C8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BA73-4256-887C-0EB10EF67C8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BA73-4256-887C-0EB10EF67C8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BA73-4256-887C-0EB10EF67C8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BA73-4256-887C-0EB10EF67C8D}"/>
                </c:ext>
              </c:extLst>
            </c:dLbl>
            <c:dLbl>
              <c:idx val="15"/>
              <c:layout>
                <c:manualLayout>
                  <c:x val="1.0343523464660196E-2"/>
                  <c:y val="1.8995126142659978E-3"/>
                </c:manualLayout>
              </c:layout>
              <c:tx>
                <c:rich>
                  <a:bodyPr/>
                  <a:lstStyle/>
                  <a:p>
                    <a:fld id="{9E020E37-C46D-426D-A54E-3A5E6A3A853F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[VÄÄRTUS]</a:t>
                    </a:fld>
                    <a:endParaRPr lang="et-EE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C-BA73-4256-887C-0EB10EF67C8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endParaRPr lang="et-E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Leht1!$B$35:$Q$35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Leht1!$B$42:$Q$42</c:f>
              <c:numCache>
                <c:formatCode>General</c:formatCode>
                <c:ptCount val="16"/>
                <c:pt idx="6" formatCode="#,##0">
                  <c:v>12097.97734959706</c:v>
                </c:pt>
                <c:pt idx="7" formatCode="#,##0">
                  <c:v>11489.633277419613</c:v>
                </c:pt>
                <c:pt idx="8" formatCode="#,##0">
                  <c:v>10881.289205242159</c:v>
                </c:pt>
                <c:pt idx="9" formatCode="#,##0">
                  <c:v>10272.945133064706</c:v>
                </c:pt>
                <c:pt idx="10" formatCode="#,##0">
                  <c:v>9664.6010608872548</c:v>
                </c:pt>
                <c:pt idx="11" formatCode="#,##0">
                  <c:v>9056.2569887098034</c:v>
                </c:pt>
                <c:pt idx="12" formatCode="#,##0">
                  <c:v>8447.912916532352</c:v>
                </c:pt>
                <c:pt idx="13" formatCode="#,##0">
                  <c:v>7839.5688443548997</c:v>
                </c:pt>
                <c:pt idx="14" formatCode="#,##0">
                  <c:v>7231.2247721774474</c:v>
                </c:pt>
                <c:pt idx="15" formatCode="#,##0">
                  <c:v>6622.8807000000006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BA73-4256-887C-0EB10EF67C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60680192"/>
        <c:axId val="1660684000"/>
      </c:lineChart>
      <c:catAx>
        <c:axId val="166068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pPr>
            <a:endParaRPr lang="et-EE"/>
          </a:p>
        </c:txPr>
        <c:crossAx val="1660684000"/>
        <c:crosses val="autoZero"/>
        <c:auto val="1"/>
        <c:lblAlgn val="ctr"/>
        <c:lblOffset val="100"/>
        <c:noMultiLvlLbl val="0"/>
      </c:catAx>
      <c:valAx>
        <c:axId val="166068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r>
                  <a:rPr lang="et-EE" dirty="0"/>
                  <a:t>miljon</a:t>
                </a:r>
                <a:r>
                  <a:rPr lang="et-EE" baseline="0" dirty="0"/>
                  <a:t> tonni</a:t>
                </a:r>
                <a:r>
                  <a:rPr lang="et-EE" dirty="0"/>
                  <a:t> CO</a:t>
                </a:r>
                <a:r>
                  <a:rPr lang="et-EE" baseline="-25000" dirty="0"/>
                  <a:t>2</a:t>
                </a:r>
                <a:r>
                  <a:rPr lang="et-EE" dirty="0"/>
                  <a:t>-ekv</a:t>
                </a:r>
              </a:p>
            </c:rich>
          </c:tx>
          <c:layout>
            <c:manualLayout>
              <c:xMode val="edge"/>
              <c:yMode val="edge"/>
              <c:x val="7.2071928711745338E-3"/>
              <c:y val="0.269893100978663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pPr>
              <a:endParaRPr lang="et-E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pPr>
            <a:endParaRPr lang="et-EE"/>
          </a:p>
        </c:txPr>
        <c:crossAx val="1660680192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295955269434977E-3"/>
          <c:y val="0.85702162714647911"/>
          <c:w val="0.99507042869641293"/>
          <c:h val="0.132084259215560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pPr>
      <a:endParaRPr lang="et-E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165077568064353E-2"/>
          <c:y val="2.5843455493910601E-2"/>
          <c:w val="0.88227934477499637"/>
          <c:h val="0.782717036394310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Leht1!$A$47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6F8E293-C40B-4C13-8BD2-D910EC6EB661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0FFA-4519-9C1C-50F50E56A26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3173149-EEF6-4278-BEE8-9E3438FE4F69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0FFA-4519-9C1C-50F50E56A26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02AC9CC-A004-4601-A949-69008542C7DB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0FFA-4519-9C1C-50F50E56A26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29D53A9-02E3-473D-9D5F-C4316DF561E8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0FFA-4519-9C1C-50F50E56A26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49FB276-D9F8-4507-A821-EC3ECA449BB0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0FFA-4519-9C1C-50F50E56A26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E9780EA-88BB-437E-A65C-CBBDE207BF89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FFA-4519-9C1C-50F50E56A26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31BCF99-02AF-4A82-B602-B68EBA2D6FB1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0FFA-4519-9C1C-50F50E56A26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69D4463-6BA8-4F61-B652-B1876194356A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0FFA-4519-9C1C-50F50E56A26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A4A560F-5905-460E-B7C1-439656DCD809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0FFA-4519-9C1C-50F50E56A26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88A0343C-2347-4ED6-86B5-F690891E9A1E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0FFA-4519-9C1C-50F50E56A26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B82A11D4-3E58-4AF3-9D2F-6FF0511F2AFF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0FFA-4519-9C1C-50F50E56A26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D44F3728-2857-4947-9F5E-9C5C7C3FD24E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0FFA-4519-9C1C-50F50E56A26B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2AA86F86-7E21-4D09-9AA7-82FF55E77351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0FFA-4519-9C1C-50F50E56A26B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B43CCB73-F6AA-49B0-A73A-A2688CDFD12C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0FFA-4519-9C1C-50F50E56A26B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B082D1CB-89FB-47DF-A0F5-A052E2BA10A4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0FFA-4519-9C1C-50F50E56A26B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9314A3CE-0E5F-4E6A-AC43-3E4E7309330D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0FFA-4519-9C1C-50F50E56A2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endParaRPr lang="et-E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Leht1!$B$45:$Q$45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Leht1!$B$47:$Q$47</c:f>
              <c:numCache>
                <c:formatCode>#,##0</c:formatCode>
                <c:ptCount val="16"/>
                <c:pt idx="0">
                  <c:v>2322.5611576535903</c:v>
                </c:pt>
                <c:pt idx="1">
                  <c:v>2375.4963953624078</c:v>
                </c:pt>
                <c:pt idx="2">
                  <c:v>2439.569587830722</c:v>
                </c:pt>
                <c:pt idx="3">
                  <c:v>2352.0798700272139</c:v>
                </c:pt>
                <c:pt idx="4">
                  <c:v>2264.5901522237059</c:v>
                </c:pt>
                <c:pt idx="5">
                  <c:v>2177.1004344201983</c:v>
                </c:pt>
                <c:pt idx="6">
                  <c:v>2213.677538415739</c:v>
                </c:pt>
                <c:pt idx="7">
                  <c:v>2250.8800094992639</c:v>
                </c:pt>
                <c:pt idx="8">
                  <c:v>2275.8148243499941</c:v>
                </c:pt>
                <c:pt idx="9">
                  <c:v>2300.0484777280008</c:v>
                </c:pt>
                <c:pt idx="10">
                  <c:v>2323.3167625902443</c:v>
                </c:pt>
                <c:pt idx="11">
                  <c:v>2339.9536361271953</c:v>
                </c:pt>
                <c:pt idx="12">
                  <c:v>2355.141849401914</c:v>
                </c:pt>
                <c:pt idx="13">
                  <c:v>2368.808744451645</c:v>
                </c:pt>
                <c:pt idx="14">
                  <c:v>2381.0178973469906</c:v>
                </c:pt>
                <c:pt idx="15">
                  <c:v>2391.1824412189594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Leht1!$B$48:$Q$48</c15:f>
                <c15:dlblRangeCache>
                  <c:ptCount val="16"/>
                  <c:pt idx="0">
                    <c:v>38%</c:v>
                  </c:pt>
                  <c:pt idx="1">
                    <c:v>38%</c:v>
                  </c:pt>
                  <c:pt idx="2">
                    <c:v>40%</c:v>
                  </c:pt>
                  <c:pt idx="3">
                    <c:v>38%</c:v>
                  </c:pt>
                  <c:pt idx="4">
                    <c:v>38%</c:v>
                  </c:pt>
                  <c:pt idx="5">
                    <c:v>37%</c:v>
                  </c:pt>
                  <c:pt idx="6">
                    <c:v>37%</c:v>
                  </c:pt>
                  <c:pt idx="7">
                    <c:v>38%</c:v>
                  </c:pt>
                  <c:pt idx="8">
                    <c:v>38%</c:v>
                  </c:pt>
                  <c:pt idx="9">
                    <c:v>38%</c:v>
                  </c:pt>
                  <c:pt idx="10">
                    <c:v>38%</c:v>
                  </c:pt>
                  <c:pt idx="11">
                    <c:v>39%</c:v>
                  </c:pt>
                  <c:pt idx="12">
                    <c:v>39%</c:v>
                  </c:pt>
                  <c:pt idx="13">
                    <c:v>39%</c:v>
                  </c:pt>
                  <c:pt idx="14">
                    <c:v>39%</c:v>
                  </c:pt>
                  <c:pt idx="15">
                    <c:v>39%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0FFA-4519-9C1C-50F50E56A26B}"/>
            </c:ext>
          </c:extLst>
        </c:ser>
        <c:ser>
          <c:idx val="1"/>
          <c:order val="1"/>
          <c:tx>
            <c:strRef>
              <c:f>Leht1!$A$49</c:f>
              <c:strCache>
                <c:ptCount val="1"/>
                <c:pt idx="0">
                  <c:v>Põllumajandus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6EAE982-F004-45AF-A97E-9887DB157967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0FFA-4519-9C1C-50F50E56A26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98E3AFC-D56E-44EB-9959-998A9AA6E9CD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0FFA-4519-9C1C-50F50E56A26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EF0396B-E7C5-4D74-80D5-76207E5E6D9A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0FFA-4519-9C1C-50F50E56A26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759F8F5-465E-4073-8B62-44EFF3B1209A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0FFA-4519-9C1C-50F50E56A26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77BDACE-EE70-4BE0-9BC6-EB4A341CFC93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0FFA-4519-9C1C-50F50E56A26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F15B052-FCC3-4DE9-8F26-905A31E7471C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0FFA-4519-9C1C-50F50E56A26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98F01BD-D2BA-43BE-938A-D54A4EF94CB0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0FFA-4519-9C1C-50F50E56A26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51FA7FA-12B7-467F-8621-4556FDB845D7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0FFA-4519-9C1C-50F50E56A26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C3B237C-03DF-46EC-B17C-9A332B54928D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0FFA-4519-9C1C-50F50E56A26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FEFE859A-ED49-442B-99B2-7DA37066169C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0FFA-4519-9C1C-50F50E56A26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DEA0E2CB-6D14-4064-983E-119F89DFB3B8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0FFA-4519-9C1C-50F50E56A26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1913C78D-AFCB-4338-8176-8F941B9DB61B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0FFA-4519-9C1C-50F50E56A26B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EE24B1EA-8917-4A5C-B247-F90326ECB563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0FFA-4519-9C1C-50F50E56A26B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871CD3AD-F4BB-478F-BD9B-8C89541937B5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0FFA-4519-9C1C-50F50E56A26B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A710E03E-F577-4DF2-B0E2-37CA75DB9279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0FFA-4519-9C1C-50F50E56A26B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56694A3F-8BE8-4455-873C-35DAEF6D8331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0FFA-4519-9C1C-50F50E56A2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endParaRPr lang="et-E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Leht1!$B$45:$Q$45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Leht1!$B$49:$Q$49</c:f>
              <c:numCache>
                <c:formatCode>#,##0</c:formatCode>
                <c:ptCount val="16"/>
                <c:pt idx="0">
                  <c:v>1384.2693561127103</c:v>
                </c:pt>
                <c:pt idx="1">
                  <c:v>1336.1119747941198</c:v>
                </c:pt>
                <c:pt idx="2">
                  <c:v>1379.3052020216178</c:v>
                </c:pt>
                <c:pt idx="3">
                  <c:v>1399.2900336748826</c:v>
                </c:pt>
                <c:pt idx="4">
                  <c:v>1419.2682783835012</c:v>
                </c:pt>
                <c:pt idx="5">
                  <c:v>1439.2465230921198</c:v>
                </c:pt>
                <c:pt idx="6">
                  <c:v>1454.5982693703554</c:v>
                </c:pt>
                <c:pt idx="7">
                  <c:v>1469.950015648591</c:v>
                </c:pt>
                <c:pt idx="8">
                  <c:v>1485.3017619268262</c:v>
                </c:pt>
                <c:pt idx="9">
                  <c:v>1500.6535082050621</c:v>
                </c:pt>
                <c:pt idx="10">
                  <c:v>1516.0052544832974</c:v>
                </c:pt>
                <c:pt idx="11">
                  <c:v>1527.2327101479898</c:v>
                </c:pt>
                <c:pt idx="12">
                  <c:v>1538.4601658126821</c:v>
                </c:pt>
                <c:pt idx="13">
                  <c:v>1549.6876214773745</c:v>
                </c:pt>
                <c:pt idx="14">
                  <c:v>1560.9150771420673</c:v>
                </c:pt>
                <c:pt idx="15">
                  <c:v>1572.1425328067592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Leht1!$B$50:$Q$50</c15:f>
                <c15:dlblRangeCache>
                  <c:ptCount val="16"/>
                  <c:pt idx="0">
                    <c:v>22%</c:v>
                  </c:pt>
                  <c:pt idx="1">
                    <c:v>21%</c:v>
                  </c:pt>
                  <c:pt idx="2">
                    <c:v>22%</c:v>
                  </c:pt>
                  <c:pt idx="3">
                    <c:v>23%</c:v>
                  </c:pt>
                  <c:pt idx="4">
                    <c:v>24%</c:v>
                  </c:pt>
                  <c:pt idx="5">
                    <c:v>24%</c:v>
                  </c:pt>
                  <c:pt idx="6">
                    <c:v>24%</c:v>
                  </c:pt>
                  <c:pt idx="7">
                    <c:v>25%</c:v>
                  </c:pt>
                  <c:pt idx="8">
                    <c:v>25%</c:v>
                  </c:pt>
                  <c:pt idx="9">
                    <c:v>25%</c:v>
                  </c:pt>
                  <c:pt idx="10">
                    <c:v>25%</c:v>
                  </c:pt>
                  <c:pt idx="11">
                    <c:v>25%</c:v>
                  </c:pt>
                  <c:pt idx="12">
                    <c:v>25%</c:v>
                  </c:pt>
                  <c:pt idx="13">
                    <c:v>26%</c:v>
                  </c:pt>
                  <c:pt idx="14">
                    <c:v>26%</c:v>
                  </c:pt>
                  <c:pt idx="15">
                    <c:v>26%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0FFA-4519-9C1C-50F50E56A26B}"/>
            </c:ext>
          </c:extLst>
        </c:ser>
        <c:ser>
          <c:idx val="2"/>
          <c:order val="2"/>
          <c:tx>
            <c:strRef>
              <c:f>Leht1!$A$51</c:f>
              <c:strCache>
                <c:ptCount val="1"/>
                <c:pt idx="0">
                  <c:v>Väikeenergeetika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77E58A6-CDEF-4910-AA1C-789331815748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0FFA-4519-9C1C-50F50E56A26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7331054-AA93-428F-9627-35AFD09612B8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0FFA-4519-9C1C-50F50E56A26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174688E-AAA4-420C-A520-3A13BD839807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0FFA-4519-9C1C-50F50E56A26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6842C89-755A-474C-9049-708BFABD354B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0FFA-4519-9C1C-50F50E56A26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77B2B24-B9D2-4136-B361-33BC4DA1153A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0FFA-4519-9C1C-50F50E56A26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938DCCA-4F29-4F24-944F-276B5CC67A6E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0FFA-4519-9C1C-50F50E56A26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607DC7D-7BD5-4B23-B7D0-AF10C0B51CB8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0FFA-4519-9C1C-50F50E56A26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FDCA575-5C35-46D7-B70F-5ED480949F6A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0FFA-4519-9C1C-50F50E56A26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DAB2D548-215A-4613-AB55-2418EFE40D8C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0FFA-4519-9C1C-50F50E56A26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3FB5FFE1-0060-41C7-872D-2C621F3E7DD9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0FFA-4519-9C1C-50F50E56A26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4885E0C0-E4B0-4A78-87BA-82523DBA435C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0FFA-4519-9C1C-50F50E56A26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41A00865-E485-4317-855A-A6FEFA2F2874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0FFA-4519-9C1C-50F50E56A26B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01516494-EDD6-4DFC-B3E6-192CD0446DA8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0FFA-4519-9C1C-50F50E56A26B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9A652610-8D24-49AC-9449-4B4EA311CB1C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0FFA-4519-9C1C-50F50E56A26B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20BA7B96-C192-4362-9F15-6115863BCE9A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0FFA-4519-9C1C-50F50E56A26B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D714DB61-A829-49CD-A868-4C5C78275727}" type="CELLRANGE">
                      <a:rPr lang="et-EE"/>
                      <a:pPr/>
                      <a:t>[LAHTRIVAHEMIK]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0FFA-4519-9C1C-50F50E56A2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endParaRPr lang="et-E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Leht1!$B$45:$Q$45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Leht1!$B$51:$Q$51</c:f>
              <c:numCache>
                <c:formatCode>#,##0</c:formatCode>
                <c:ptCount val="16"/>
                <c:pt idx="0">
                  <c:v>1908.5948446915515</c:v>
                </c:pt>
                <c:pt idx="1">
                  <c:v>1936.7103868063759</c:v>
                </c:pt>
                <c:pt idx="2">
                  <c:v>1732.9723346099966</c:v>
                </c:pt>
                <c:pt idx="3">
                  <c:v>1815.4428450943428</c:v>
                </c:pt>
                <c:pt idx="4">
                  <c:v>1783.9815358210394</c:v>
                </c:pt>
                <c:pt idx="5">
                  <c:v>1756.2816275269417</c:v>
                </c:pt>
                <c:pt idx="6">
                  <c:v>1753.1867059080444</c:v>
                </c:pt>
                <c:pt idx="7">
                  <c:v>1750.0917842891454</c:v>
                </c:pt>
                <c:pt idx="8">
                  <c:v>1746.9968626702475</c:v>
                </c:pt>
                <c:pt idx="9">
                  <c:v>1743.9019410513488</c:v>
                </c:pt>
                <c:pt idx="10">
                  <c:v>1740.8070194324509</c:v>
                </c:pt>
                <c:pt idx="11">
                  <c:v>1737.3807881858429</c:v>
                </c:pt>
                <c:pt idx="12">
                  <c:v>1733.9545569392346</c:v>
                </c:pt>
                <c:pt idx="13">
                  <c:v>1730.5283256926277</c:v>
                </c:pt>
                <c:pt idx="14">
                  <c:v>1727.1020944460206</c:v>
                </c:pt>
                <c:pt idx="15">
                  <c:v>1723.6758631994112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Leht1!$B$52:$Q$52</c15:f>
                <c15:dlblRangeCache>
                  <c:ptCount val="16"/>
                  <c:pt idx="0">
                    <c:v>31%</c:v>
                  </c:pt>
                  <c:pt idx="1">
                    <c:v>31%</c:v>
                  </c:pt>
                  <c:pt idx="2">
                    <c:v>28%</c:v>
                  </c:pt>
                  <c:pt idx="3">
                    <c:v>30%</c:v>
                  </c:pt>
                  <c:pt idx="4">
                    <c:v>30%</c:v>
                  </c:pt>
                  <c:pt idx="5">
                    <c:v>30%</c:v>
                  </c:pt>
                  <c:pt idx="6">
                    <c:v>29%</c:v>
                  </c:pt>
                  <c:pt idx="7">
                    <c:v>29%</c:v>
                  </c:pt>
                  <c:pt idx="8">
                    <c:v>29%</c:v>
                  </c:pt>
                  <c:pt idx="9">
                    <c:v>29%</c:v>
                  </c:pt>
                  <c:pt idx="10">
                    <c:v>29%</c:v>
                  </c:pt>
                  <c:pt idx="11">
                    <c:v>29%</c:v>
                  </c:pt>
                  <c:pt idx="12">
                    <c:v>29%</c:v>
                  </c:pt>
                  <c:pt idx="13">
                    <c:v>29%</c:v>
                  </c:pt>
                  <c:pt idx="14">
                    <c:v>28%</c:v>
                  </c:pt>
                  <c:pt idx="15">
                    <c:v>28%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2-0FFA-4519-9C1C-50F50E56A26B}"/>
            </c:ext>
          </c:extLst>
        </c:ser>
        <c:ser>
          <c:idx val="4"/>
          <c:order val="4"/>
          <c:tx>
            <c:strRef>
              <c:f>Leht1!$A$53</c:f>
              <c:strCache>
                <c:ptCount val="1"/>
                <c:pt idx="0">
                  <c:v>Jäätmekäitlus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val>
            <c:numRef>
              <c:f>Leht1!$B$53:$Q$53</c:f>
              <c:numCache>
                <c:formatCode>#,##0</c:formatCode>
                <c:ptCount val="16"/>
                <c:pt idx="0">
                  <c:v>322.55503216919612</c:v>
                </c:pt>
                <c:pt idx="1">
                  <c:v>306.23271737137253</c:v>
                </c:pt>
                <c:pt idx="2">
                  <c:v>328.69542569243526</c:v>
                </c:pt>
                <c:pt idx="3">
                  <c:v>325.12748661759031</c:v>
                </c:pt>
                <c:pt idx="4">
                  <c:v>308.03288570001018</c:v>
                </c:pt>
                <c:pt idx="5">
                  <c:v>293.22663193968117</c:v>
                </c:pt>
                <c:pt idx="6">
                  <c:v>281.68589106519426</c:v>
                </c:pt>
                <c:pt idx="7">
                  <c:v>271.20789079747328</c:v>
                </c:pt>
                <c:pt idx="8">
                  <c:v>262.29024409337592</c:v>
                </c:pt>
                <c:pt idx="9">
                  <c:v>254.53150876082367</c:v>
                </c:pt>
                <c:pt idx="10">
                  <c:v>247.68264796050897</c:v>
                </c:pt>
                <c:pt idx="11">
                  <c:v>239.86515353273302</c:v>
                </c:pt>
                <c:pt idx="12">
                  <c:v>232.80394111293063</c:v>
                </c:pt>
                <c:pt idx="13">
                  <c:v>226.38716086167457</c:v>
                </c:pt>
                <c:pt idx="14">
                  <c:v>220.55022222364073</c:v>
                </c:pt>
                <c:pt idx="15">
                  <c:v>215.21345757808379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3-0FFA-4519-9C1C-50F50E56A26B}"/>
            </c:ext>
          </c:extLst>
        </c:ser>
        <c:ser>
          <c:idx val="5"/>
          <c:order val="5"/>
          <c:tx>
            <c:strRef>
              <c:f>Leht1!$A$55</c:f>
              <c:strCache>
                <c:ptCount val="1"/>
                <c:pt idx="0">
                  <c:v>Tööstuslikud protsessid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  <a:effectLst/>
          </c:spPr>
          <c:invertIfNegative val="0"/>
          <c:val>
            <c:numRef>
              <c:f>Leht1!$B$55:$Q$55</c:f>
              <c:numCache>
                <c:formatCode>#,##0</c:formatCode>
                <c:ptCount val="16"/>
                <c:pt idx="0">
                  <c:v>250.81418598858789</c:v>
                </c:pt>
                <c:pt idx="1">
                  <c:v>263.42792126472671</c:v>
                </c:pt>
                <c:pt idx="2">
                  <c:v>264.864482882429</c:v>
                </c:pt>
                <c:pt idx="3">
                  <c:v>260.91503194407193</c:v>
                </c:pt>
                <c:pt idx="4">
                  <c:v>258.09684613466351</c:v>
                </c:pt>
                <c:pt idx="5">
                  <c:v>260.11975318466449</c:v>
                </c:pt>
                <c:pt idx="6">
                  <c:v>251.68309663651328</c:v>
                </c:pt>
                <c:pt idx="7">
                  <c:v>243.65093345333742</c:v>
                </c:pt>
                <c:pt idx="8">
                  <c:v>235.15623150468861</c:v>
                </c:pt>
                <c:pt idx="9">
                  <c:v>226.57731156022243</c:v>
                </c:pt>
                <c:pt idx="10">
                  <c:v>215.63434000039081</c:v>
                </c:pt>
                <c:pt idx="11">
                  <c:v>205.82515051794459</c:v>
                </c:pt>
                <c:pt idx="12">
                  <c:v>191.41607887887525</c:v>
                </c:pt>
                <c:pt idx="13">
                  <c:v>182.13199264665948</c:v>
                </c:pt>
                <c:pt idx="14">
                  <c:v>173.07093947507269</c:v>
                </c:pt>
                <c:pt idx="15">
                  <c:v>163.3979993193939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0FFA-4519-9C1C-50F50E56A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7338336"/>
        <c:axId val="1607335072"/>
      </c:barChart>
      <c:lineChart>
        <c:grouping val="standard"/>
        <c:varyColors val="0"/>
        <c:ser>
          <c:idx val="3"/>
          <c:order val="3"/>
          <c:tx>
            <c:strRef>
              <c:f>Leht1!$A$17</c:f>
              <c:strCache>
                <c:ptCount val="1"/>
                <c:pt idx="0">
                  <c:v>ESR heite vähendamise trajektoor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3.0313929785790564E-2"/>
                  <c:y val="-2.863975388848260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0" i="0" u="none" strike="noStrike" kern="1200" baseline="0">
                        <a:solidFill>
                          <a:sysClr val="windowText" lastClr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defRPr>
                    </a:pPr>
                    <a:fld id="{926F224D-7711-4AFE-A13F-B495C24129ED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[VÄÄRTUS]</a:t>
                    </a:fld>
                    <a:endParaRPr lang="et-EE"/>
                  </a:p>
                </c:rich>
              </c:tx>
              <c:numFmt formatCode="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ysClr val="windowText" lastClr="000000"/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  <a:cs typeface="Roboto Condensed" panose="02000000000000000000" pitchFamily="2" charset="0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258685686579757E-2"/>
                      <c:h val="5.904937914665971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5-0FFA-4519-9C1C-50F50E56A26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0FFA-4519-9C1C-50F50E56A26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0FFA-4519-9C1C-50F50E56A26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0FFA-4519-9C1C-50F50E56A26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0FFA-4519-9C1C-50F50E56A26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0FFA-4519-9C1C-50F50E56A26B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0FFA-4519-9C1C-50F50E56A26B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0FFA-4519-9C1C-50F50E56A26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0FFA-4519-9C1C-50F50E56A26B}"/>
                </c:ext>
              </c:extLst>
            </c:dLbl>
            <c:dLbl>
              <c:idx val="15"/>
              <c:layout>
                <c:manualLayout>
                  <c:x val="5.5570461955178358E-3"/>
                  <c:y val="1.8995126142659978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0" i="0" u="none" strike="noStrike" kern="1200" baseline="0">
                        <a:solidFill>
                          <a:sysClr val="windowText" lastClr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defRPr>
                    </a:pPr>
                    <a:fld id="{E8E5C2D2-DC38-4623-9B15-B8BD6F010798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[VÄÄRTUS]</a:t>
                    </a:fld>
                    <a:endParaRPr lang="et-EE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ysClr val="windowText" lastClr="000000"/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  <a:cs typeface="Roboto Condensed" panose="02000000000000000000" pitchFamily="2" charset="0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E-0FFA-4519-9C1C-50F50E56A2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endParaRPr lang="et-E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Leht1!$B$35:$Q$35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Leht1!$B$17:$Q$17</c:f>
              <c:numCache>
                <c:formatCode>General</c:formatCode>
                <c:ptCount val="16"/>
                <c:pt idx="6" formatCode="#,##0">
                  <c:v>6089.4626504029384</c:v>
                </c:pt>
                <c:pt idx="7" formatCode="#,##0">
                  <c:v>6024.6967225803901</c:v>
                </c:pt>
                <c:pt idx="8" formatCode="#,##0">
                  <c:v>5959.9307947578418</c:v>
                </c:pt>
                <c:pt idx="9" formatCode="#,##0">
                  <c:v>5895.1648669352935</c:v>
                </c:pt>
                <c:pt idx="10" formatCode="#,##0">
                  <c:v>5830.3989391127452</c:v>
                </c:pt>
                <c:pt idx="11" formatCode="#,##0">
                  <c:v>5765.6330112901969</c:v>
                </c:pt>
                <c:pt idx="12" formatCode="#,##0">
                  <c:v>5700.8670834676486</c:v>
                </c:pt>
                <c:pt idx="13" formatCode="#,##0">
                  <c:v>5636.1011556451003</c:v>
                </c:pt>
                <c:pt idx="14" formatCode="#,##0">
                  <c:v>5571.335227822552</c:v>
                </c:pt>
                <c:pt idx="15" formatCode="#,##0">
                  <c:v>5506.5693000000001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F-0FFA-4519-9C1C-50F50E56A2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07338336"/>
        <c:axId val="1607335072"/>
      </c:lineChart>
      <c:catAx>
        <c:axId val="160733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pPr>
            <a:endParaRPr lang="et-EE"/>
          </a:p>
        </c:txPr>
        <c:crossAx val="1607335072"/>
        <c:crosses val="autoZero"/>
        <c:auto val="1"/>
        <c:lblAlgn val="ctr"/>
        <c:lblOffset val="100"/>
        <c:noMultiLvlLbl val="0"/>
      </c:catAx>
      <c:valAx>
        <c:axId val="160733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r>
                  <a:rPr lang="et-EE" dirty="0"/>
                  <a:t>miljon tonni CO</a:t>
                </a:r>
                <a:r>
                  <a:rPr lang="et-EE" baseline="-25000" dirty="0"/>
                  <a:t>2</a:t>
                </a:r>
                <a:r>
                  <a:rPr lang="et-EE" dirty="0"/>
                  <a:t>-ekv</a:t>
                </a:r>
              </a:p>
            </c:rich>
          </c:tx>
          <c:layout>
            <c:manualLayout>
              <c:xMode val="edge"/>
              <c:yMode val="edge"/>
              <c:x val="7.7459380231448775E-3"/>
              <c:y val="0.295120665317437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pPr>
              <a:endParaRPr lang="et-EE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pPr>
            <a:endParaRPr lang="et-EE"/>
          </a:p>
        </c:txPr>
        <c:crossAx val="1607338336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552743379429699"/>
          <c:w val="0.99980435735737461"/>
          <c:h val="0.11447256620570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pPr>
      <a:endParaRPr lang="et-E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424107234637429E-2"/>
          <c:y val="2.414314091203169E-2"/>
          <c:w val="0.89165971094344265"/>
          <c:h val="0.810969160366661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Leht1!$A$71</c:f>
              <c:strCache>
                <c:ptCount val="1"/>
                <c:pt idx="0">
                  <c:v>Sidumine metsades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cat>
            <c:numRef>
              <c:f>Leht1!$B$69:$Q$69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Leht1!$B$71:$Q$71</c:f>
              <c:numCache>
                <c:formatCode>#,##0</c:formatCode>
                <c:ptCount val="16"/>
                <c:pt idx="0">
                  <c:v>-2986.8917063238055</c:v>
                </c:pt>
                <c:pt idx="1">
                  <c:v>-3148.3760552844801</c:v>
                </c:pt>
                <c:pt idx="2">
                  <c:v>-2098.966911887378</c:v>
                </c:pt>
                <c:pt idx="3">
                  <c:v>-2355.73042606319</c:v>
                </c:pt>
                <c:pt idx="4">
                  <c:v>-2355.79667657349</c:v>
                </c:pt>
                <c:pt idx="5">
                  <c:v>-2355.8629270837896</c:v>
                </c:pt>
                <c:pt idx="6">
                  <c:v>-2140.2785635510572</c:v>
                </c:pt>
                <c:pt idx="7">
                  <c:v>-1924.6942000183249</c:v>
                </c:pt>
                <c:pt idx="8">
                  <c:v>-1709.1098364855925</c:v>
                </c:pt>
                <c:pt idx="9">
                  <c:v>-1493.5254729528599</c:v>
                </c:pt>
                <c:pt idx="10">
                  <c:v>-1277.9411094201278</c:v>
                </c:pt>
                <c:pt idx="11">
                  <c:v>-1344.2199606615764</c:v>
                </c:pt>
                <c:pt idx="12">
                  <c:v>-1410.4988119030252</c:v>
                </c:pt>
                <c:pt idx="13">
                  <c:v>-1476.7776631444738</c:v>
                </c:pt>
                <c:pt idx="14">
                  <c:v>-1543.0565143859226</c:v>
                </c:pt>
                <c:pt idx="15">
                  <c:v>-1609.3353656273712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25-4E6F-97FF-58D3C56A31C7}"/>
            </c:ext>
          </c:extLst>
        </c:ser>
        <c:ser>
          <c:idx val="1"/>
          <c:order val="1"/>
          <c:tx>
            <c:strRef>
              <c:f>Leht1!$A$72</c:f>
              <c:strCache>
                <c:ptCount val="1"/>
                <c:pt idx="0">
                  <c:v>Sidumine puittoodetes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cat>
            <c:numRef>
              <c:f>Leht1!$B$69:$Q$69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Leht1!$B$72:$Q$72</c:f>
              <c:numCache>
                <c:formatCode>#,##0</c:formatCode>
                <c:ptCount val="16"/>
                <c:pt idx="0">
                  <c:v>-1058.4271101582642</c:v>
                </c:pt>
                <c:pt idx="1">
                  <c:v>-1139.5373117399058</c:v>
                </c:pt>
                <c:pt idx="2">
                  <c:v>-783.1644604778262</c:v>
                </c:pt>
                <c:pt idx="3">
                  <c:v>-745.20985469372556</c:v>
                </c:pt>
                <c:pt idx="4">
                  <c:v>-714.39206822492883</c:v>
                </c:pt>
                <c:pt idx="5">
                  <c:v>-688.70499766891214</c:v>
                </c:pt>
                <c:pt idx="6">
                  <c:v>-589.1326280104397</c:v>
                </c:pt>
                <c:pt idx="7">
                  <c:v>-575.29809271127283</c:v>
                </c:pt>
                <c:pt idx="8">
                  <c:v>-562.22959849288293</c:v>
                </c:pt>
                <c:pt idx="9">
                  <c:v>-549.77196148121038</c:v>
                </c:pt>
                <c:pt idx="10">
                  <c:v>-537.81396361186592</c:v>
                </c:pt>
                <c:pt idx="11">
                  <c:v>-480.10882870370472</c:v>
                </c:pt>
                <c:pt idx="12">
                  <c:v>-472.16722832836302</c:v>
                </c:pt>
                <c:pt idx="13">
                  <c:v>-463.81581678117061</c:v>
                </c:pt>
                <c:pt idx="14">
                  <c:v>-455.23194026658638</c:v>
                </c:pt>
                <c:pt idx="15">
                  <c:v>-446.53977729890227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25-4E6F-97FF-58D3C56A31C7}"/>
            </c:ext>
          </c:extLst>
        </c:ser>
        <c:ser>
          <c:idx val="2"/>
          <c:order val="2"/>
          <c:tx>
            <c:strRef>
              <c:f>Leht1!$A$73</c:f>
              <c:strCache>
                <c:ptCount val="1"/>
                <c:pt idx="0">
                  <c:v>Heide maakasutusest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cat>
            <c:numRef>
              <c:f>Leht1!$B$69:$Q$69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Leht1!$B$73:$Q$73</c:f>
              <c:numCache>
                <c:formatCode>#,##0</c:formatCode>
                <c:ptCount val="16"/>
                <c:pt idx="0">
                  <c:v>1789.5798618026504</c:v>
                </c:pt>
                <c:pt idx="1">
                  <c:v>1563.4698282242462</c:v>
                </c:pt>
                <c:pt idx="2">
                  <c:v>1613.4875274479491</c:v>
                </c:pt>
                <c:pt idx="3">
                  <c:v>1586.2923129538685</c:v>
                </c:pt>
                <c:pt idx="4">
                  <c:v>1612.7148007573583</c:v>
                </c:pt>
                <c:pt idx="5">
                  <c:v>1642.0075637422051</c:v>
                </c:pt>
                <c:pt idx="6">
                  <c:v>1662.5695634256929</c:v>
                </c:pt>
                <c:pt idx="7">
                  <c:v>1689.7096200245219</c:v>
                </c:pt>
                <c:pt idx="8">
                  <c:v>1716.8496766233507</c:v>
                </c:pt>
                <c:pt idx="9">
                  <c:v>1743.9897332221797</c:v>
                </c:pt>
                <c:pt idx="10">
                  <c:v>1744.8175621596447</c:v>
                </c:pt>
                <c:pt idx="11">
                  <c:v>1765.3803516015701</c:v>
                </c:pt>
                <c:pt idx="12">
                  <c:v>1785.9431410434959</c:v>
                </c:pt>
                <c:pt idx="13">
                  <c:v>1806.5059304854212</c:v>
                </c:pt>
                <c:pt idx="14">
                  <c:v>1827.068719927347</c:v>
                </c:pt>
                <c:pt idx="15">
                  <c:v>1847.6315093692724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25-4E6F-97FF-58D3C56A3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0016192"/>
        <c:axId val="1620019456"/>
      </c:barChart>
      <c:lineChart>
        <c:grouping val="standard"/>
        <c:varyColors val="0"/>
        <c:ser>
          <c:idx val="3"/>
          <c:order val="3"/>
          <c:tx>
            <c:strRef>
              <c:f>Leht1!$A$70</c:f>
              <c:strCache>
                <c:ptCount val="1"/>
                <c:pt idx="0">
                  <c:v>Sektori koguheide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1820851297686435E-2"/>
                  <c:y val="-4.31233455705993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25-4E6F-97FF-58D3C56A31C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endParaRPr lang="et-E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Leht1!$B$70:$Q$70</c:f>
              <c:numCache>
                <c:formatCode>#,##0</c:formatCode>
                <c:ptCount val="16"/>
                <c:pt idx="0">
                  <c:v>-2255.7389546794193</c:v>
                </c:pt>
                <c:pt idx="1">
                  <c:v>-2724.4435388001398</c:v>
                </c:pt>
                <c:pt idx="2">
                  <c:v>-1268.6438449172551</c:v>
                </c:pt>
                <c:pt idx="3">
                  <c:v>-1514.6479678030469</c:v>
                </c:pt>
                <c:pt idx="4">
                  <c:v>-1457.4739440410606</c:v>
                </c:pt>
                <c:pt idx="5">
                  <c:v>-1402.5603610104968</c:v>
                </c:pt>
                <c:pt idx="6">
                  <c:v>-1066.8416281358041</c:v>
                </c:pt>
                <c:pt idx="7">
                  <c:v>-810.28267270507581</c:v>
                </c:pt>
                <c:pt idx="8">
                  <c:v>-554.48975835512454</c:v>
                </c:pt>
                <c:pt idx="9">
                  <c:v>-299.30770121189062</c:v>
                </c:pt>
                <c:pt idx="10">
                  <c:v>-70.937510872349094</c:v>
                </c:pt>
                <c:pt idx="11">
                  <c:v>-58.948437763710956</c:v>
                </c:pt>
                <c:pt idx="12">
                  <c:v>-96.722899187892367</c:v>
                </c:pt>
                <c:pt idx="13">
                  <c:v>-134.08754944022317</c:v>
                </c:pt>
                <c:pt idx="14">
                  <c:v>-171.21973472516206</c:v>
                </c:pt>
                <c:pt idx="15">
                  <c:v>-208.24363355700095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F25-4E6F-97FF-58D3C56A3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0016192"/>
        <c:axId val="1620019456"/>
      </c:lineChart>
      <c:dateAx>
        <c:axId val="162001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pPr>
            <a:endParaRPr lang="et-EE"/>
          </a:p>
        </c:txPr>
        <c:crossAx val="1620019456"/>
        <c:crossesAt val="-5000000000"/>
        <c:auto val="0"/>
        <c:lblOffset val="100"/>
        <c:baseTimeUnit val="days"/>
      </c:dateAx>
      <c:valAx>
        <c:axId val="162001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r>
                  <a:rPr lang="et-EE" dirty="0"/>
                  <a:t>miljon</a:t>
                </a:r>
                <a:r>
                  <a:rPr lang="et-EE" baseline="0" dirty="0"/>
                  <a:t> tonni</a:t>
                </a:r>
                <a:r>
                  <a:rPr lang="et-EE" dirty="0"/>
                  <a:t> CO</a:t>
                </a:r>
                <a:r>
                  <a:rPr lang="et-EE" baseline="-25000" dirty="0"/>
                  <a:t>2</a:t>
                </a:r>
                <a:r>
                  <a:rPr lang="et-EE" dirty="0"/>
                  <a:t>-ekv</a:t>
                </a:r>
              </a:p>
            </c:rich>
          </c:tx>
          <c:layout>
            <c:manualLayout>
              <c:xMode val="edge"/>
              <c:yMode val="edge"/>
              <c:x val="1.5625906128250711E-2"/>
              <c:y val="0.321397567229979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pPr>
              <a:endParaRPr lang="et-EE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pPr>
            <a:endParaRPr lang="et-EE"/>
          </a:p>
        </c:txPr>
        <c:crossAx val="1620016192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226BC-6A3C-4778-8E2D-EA8088154042}" type="datetimeFigureOut">
              <a:rPr lang="et-EE" smtClean="0"/>
              <a:t>12.11.2019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C6335-E4D3-44FF-A23E-26661CB4595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26880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sldNum" idx="12"/>
          </p:nvPr>
        </p:nvSpPr>
        <p:spPr>
          <a:xfrm>
            <a:off x="3847068" y="9429937"/>
            <a:ext cx="2949180" cy="495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</a:pPr>
            <a:fld id="{00000000-1234-1234-1234-123412341234}" type="slidenum">
              <a:rPr lang="et-EE"/>
              <a:pPr algn="r">
                <a:lnSpc>
                  <a:spcPct val="95000"/>
                </a:lnSpc>
              </a:pPr>
              <a:t>1</a:t>
            </a:fld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54063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0002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9pPr>
          </a:lstStyle>
          <a:p>
            <a:fld id="{97BE4AFD-DDB6-4B14-A833-E0EB42F27733}" type="slidenum">
              <a:rPr lang="et-EE" altLang="et-EE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10</a:t>
            </a:fld>
            <a:endParaRPr lang="et-EE" altLang="et-E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286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2087016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C6335-E4D3-44FF-A23E-26661CB45957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83045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baseline="0" dirty="0"/>
              <a:t>KPP 2050 eesmärk on vähendada Eesti KHG koguheidet </a:t>
            </a:r>
            <a:r>
              <a:rPr lang="et-EE" b="1" baseline="0" dirty="0"/>
              <a:t>aastaks 2030 </a:t>
            </a:r>
            <a:r>
              <a:rPr lang="et-EE" baseline="0" dirty="0"/>
              <a:t>orienteeruvalt 70% võrra võrreldes 1990. aastaga.</a:t>
            </a:r>
          </a:p>
          <a:p>
            <a:endParaRPr lang="et-EE" baseline="0" dirty="0"/>
          </a:p>
          <a:p>
            <a:r>
              <a:rPr lang="et-EE" baseline="0" dirty="0"/>
              <a:t>EL üleses kauplemissüsteemis riigil siduvaid eesmärke või kohustusi ei ole. EL eesmärk on vähendada 2030. aastaks KHG heidet 42% võrreldes 2005. aastaga. Seda reguleerib EL ülene kvooditurg. Üha kallineva CO2 kvoodihinna ja ühikute nõudluse kasvu tõttu peaksid ettevõtted tegema investeeringuid tõhustamisse. </a:t>
            </a:r>
            <a:r>
              <a:rPr lang="et-EE" b="1" baseline="0" dirty="0"/>
              <a:t>EL </a:t>
            </a:r>
            <a:r>
              <a:rPr lang="et-EE" b="1" baseline="0" dirty="0" err="1"/>
              <a:t>HKSis</a:t>
            </a:r>
            <a:r>
              <a:rPr lang="et-EE" b="1" baseline="0" dirty="0"/>
              <a:t> </a:t>
            </a:r>
            <a:r>
              <a:rPr lang="et-EE" baseline="0" dirty="0"/>
              <a:t>eraldatakse riikidele ühikuid, mille müümisel saamegi seda kvooditulu, mida siis erinevate meetmete rahastuseks kaaluda.</a:t>
            </a:r>
          </a:p>
          <a:p>
            <a:endParaRPr lang="et-EE" baseline="0" dirty="0"/>
          </a:p>
          <a:p>
            <a:r>
              <a:rPr lang="et-EE" baseline="0" dirty="0"/>
              <a:t>Maakasutuses ja metsanduses (</a:t>
            </a:r>
            <a:r>
              <a:rPr lang="et-EE" b="1" baseline="0" dirty="0"/>
              <a:t>LULUCF</a:t>
            </a:r>
            <a:r>
              <a:rPr lang="et-EE" baseline="0" dirty="0"/>
              <a:t>) on riigil siduv eesmärk tagada, et selle sektori heide ei ületaks sidumist. Hetkel seob LULUCF ca 2 mln t CO2 ehk ligikaudu 10% teiste sektorite heitest.</a:t>
            </a:r>
          </a:p>
          <a:p>
            <a:endParaRPr lang="et-EE" baseline="0" dirty="0"/>
          </a:p>
          <a:p>
            <a:r>
              <a:rPr lang="et-EE" b="1" baseline="0" dirty="0" err="1"/>
              <a:t>ESRi</a:t>
            </a:r>
            <a:r>
              <a:rPr lang="et-EE" baseline="0" dirty="0"/>
              <a:t> kuuluvad transport, väikesemahuline energeetika ja hooned, põllumajandus, jäätmesektor ja tööstuslikud protsessid. </a:t>
            </a:r>
            <a:r>
              <a:rPr lang="et-EE" baseline="0" dirty="0" err="1"/>
              <a:t>ESRis</a:t>
            </a:r>
            <a:r>
              <a:rPr lang="et-EE" baseline="0" dirty="0"/>
              <a:t> on riigil siduv eesmärk vähendada 2030. aastaks KHG heidet 13% võrreldes 2005. aastaga, seejuures on seatud sihttase igaks aastaks perioodil 2021-2030. Aastase sihttaseme mitte täitmisel tekib riigil ESR ühikute ostukohustus. </a:t>
            </a:r>
          </a:p>
          <a:p>
            <a:endParaRPr lang="et-EE" baseline="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lnSpc>
                <a:spcPct val="95000"/>
              </a:lnSpc>
            </a:pPr>
            <a:fld id="{00000000-1234-1234-1234-123412341234}" type="slidenum">
              <a:rPr lang="et-EE" sz="13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5000"/>
                </a:lnSpc>
              </a:pPr>
              <a:t>3</a:t>
            </a:fld>
            <a:endParaRPr lang="et-EE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6500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Eesti</a:t>
            </a:r>
            <a:r>
              <a:rPr lang="et-EE" baseline="0" dirty="0"/>
              <a:t> ajalooline KHG heide.</a:t>
            </a:r>
          </a:p>
          <a:p>
            <a:r>
              <a:rPr lang="et-EE" baseline="0" dirty="0"/>
              <a:t>Ainsana seob maakasutuse ja metsanduse sektor.</a:t>
            </a:r>
          </a:p>
          <a:p>
            <a:r>
              <a:rPr lang="et-EE" baseline="0" dirty="0"/>
              <a:t>Suurim KHG heide tuleneb energeetikast – kütuste põletamine nii energia tootmisel, tööstuses kui ka transpordis. </a:t>
            </a:r>
          </a:p>
          <a:p>
            <a:r>
              <a:rPr lang="et-EE" baseline="0" dirty="0"/>
              <a:t>Energeetikasektor sisaldab endas ka transporti, mis moodustab 12% kogu Eesti KHG heitest.</a:t>
            </a:r>
          </a:p>
          <a:p>
            <a:r>
              <a:rPr lang="et-EE" baseline="0" dirty="0"/>
              <a:t>Kõige suurem heide põlevkivi kasutusest. </a:t>
            </a: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C6335-E4D3-44FF-A23E-26661CB45957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71441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Antud</a:t>
            </a:r>
            <a:r>
              <a:rPr lang="et-EE" baseline="0" dirty="0"/>
              <a:t> joonisel on toodud Eesti KHG heite prognoos aastani 2030. </a:t>
            </a:r>
          </a:p>
          <a:p>
            <a:r>
              <a:rPr lang="et-EE" baseline="0" dirty="0"/>
              <a:t>Prognoosi aluseks on </a:t>
            </a:r>
            <a:r>
              <a:rPr lang="et-EE" baseline="0" dirty="0" err="1"/>
              <a:t>Balmorel</a:t>
            </a:r>
            <a:r>
              <a:rPr lang="et-EE" baseline="0" dirty="0"/>
              <a:t> mudel ning mitmed sisendid nagu SKP, elektrihind, kütuste hind, CO2 kvoodihind jt. Prognoose täpsustakse ja vaadatakse üle iga 2 aasta järel, viimane esitati 2019. aasta märtsis.</a:t>
            </a:r>
          </a:p>
          <a:p>
            <a:r>
              <a:rPr lang="et-EE" baseline="0" dirty="0"/>
              <a:t>Prognoosi kohaselt võiks Eesti KHG heide väheneda aastaks 2030 15 mln t CO2-ni, kuid KPP 2050 eesmärgi täitmiseks oleks vajalik jõuda 12 mln t CO2-ni.</a:t>
            </a:r>
          </a:p>
          <a:p>
            <a:r>
              <a:rPr lang="et-EE" baseline="0" dirty="0"/>
              <a:t>Suurima osa moodustab energeetikasektor, mille osakaal hakkab kahanema eelkõige tulenevalt muutustest põlevkivisektoris. </a:t>
            </a:r>
          </a:p>
          <a:p>
            <a:r>
              <a:rPr lang="et-EE" baseline="0" dirty="0"/>
              <a:t>Transpordi ja põllumajandussektori osa, nii absoluutnumbrites kui ka osakaaluna, suureneb veidi. </a:t>
            </a:r>
          </a:p>
          <a:p>
            <a:r>
              <a:rPr lang="et-EE" baseline="0" dirty="0"/>
              <a:t>Siit edasi lähen nende sektorite juurde, millest enne rääkisin – HKS, ESR ja LULUCF. </a:t>
            </a: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lnSpc>
                <a:spcPct val="95000"/>
              </a:lnSpc>
            </a:pPr>
            <a:fld id="{00000000-1234-1234-1234-123412341234}" type="slidenum">
              <a:rPr lang="et-EE" sz="13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5000"/>
                </a:lnSpc>
              </a:pPr>
              <a:t>5</a:t>
            </a:fld>
            <a:endParaRPr lang="et-EE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8569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HKS sektoris moodustab suurima osa elektri- ja soojusenergia tootmine. Seda eelkõige põlevkivielektri</a:t>
            </a:r>
            <a:r>
              <a:rPr lang="et-EE" baseline="0" dirty="0"/>
              <a:t> tõttu. </a:t>
            </a:r>
          </a:p>
          <a:p>
            <a:r>
              <a:rPr lang="et-EE" baseline="0" dirty="0"/>
              <a:t>Oluliselt väiksem osa on muul tööstusel ning kuigi praegu on põlevkiviõli tootmise osatähtsus väike, siis eeldame selle kasvu lähitulevikus.</a:t>
            </a:r>
          </a:p>
          <a:p>
            <a:r>
              <a:rPr lang="et-EE" baseline="0" dirty="0"/>
              <a:t>Praeguse prognoosi kohaselt väheneb </a:t>
            </a:r>
            <a:r>
              <a:rPr lang="et-EE" baseline="0" dirty="0" err="1"/>
              <a:t>HKSi</a:t>
            </a:r>
            <a:r>
              <a:rPr lang="et-EE" baseline="0" dirty="0"/>
              <a:t> heide aastaks 2030 tasemeni ligi 9 mln t CO2. </a:t>
            </a:r>
          </a:p>
          <a:p>
            <a:r>
              <a:rPr lang="et-EE" baseline="0" dirty="0"/>
              <a:t>KPP 2030 eesmärgi täitmiseks oleks ligi 7 mln t CO2.</a:t>
            </a:r>
          </a:p>
          <a:p>
            <a:r>
              <a:rPr lang="et-EE" baseline="0" dirty="0"/>
              <a:t>Olulise täpsustusena pean mainima, et baasprognoosis on arvestatud ettevõtjate arenguplaanidega kuni 2040. aastani. See tähendab, et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baseline="0" dirty="0"/>
              <a:t>Aastal 2019 lähevad kinni BEJ plokid 1, 2, 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baseline="0" dirty="0"/>
              <a:t>Aastal 2023 lähevad kinni EEJ plokk 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baseline="0" dirty="0"/>
              <a:t>Aastal 2029 suletakse EEJ plokid 3, 4, 5, 6.</a:t>
            </a:r>
          </a:p>
          <a:p>
            <a:pPr marL="209466" indent="0"/>
            <a:r>
              <a:rPr lang="et-EE" baseline="0" dirty="0"/>
              <a:t>Õlitööstuses lisandub lisaks tänastele tootmisvõimsustele:</a:t>
            </a:r>
          </a:p>
          <a:p>
            <a:pPr marL="366566" indent="-157100">
              <a:buFont typeface="Arial" panose="020B0604020202020204" pitchFamily="34" charset="0"/>
              <a:buChar char="•"/>
            </a:pPr>
            <a:r>
              <a:rPr lang="et-EE" baseline="0" dirty="0"/>
              <a:t>Aastal 2020 üks </a:t>
            </a:r>
            <a:r>
              <a:rPr lang="et-EE" baseline="0" dirty="0" err="1"/>
              <a:t>Petroter</a:t>
            </a:r>
            <a:endParaRPr lang="et-EE" baseline="0" dirty="0"/>
          </a:p>
          <a:p>
            <a:pPr marL="366566" indent="-157100">
              <a:buFont typeface="Arial" panose="020B0604020202020204" pitchFamily="34" charset="0"/>
              <a:buChar char="•"/>
            </a:pPr>
            <a:r>
              <a:rPr lang="et-EE" baseline="0" dirty="0"/>
              <a:t>Aastal 2025 kaks Enefit-280</a:t>
            </a:r>
          </a:p>
          <a:p>
            <a:pPr marL="366566" indent="-157100">
              <a:buFont typeface="Arial" panose="020B0604020202020204" pitchFamily="34" charset="0"/>
              <a:buChar char="•"/>
            </a:pPr>
            <a:r>
              <a:rPr lang="et-EE" baseline="0" dirty="0"/>
              <a:t>Aastal 2030 kaks Enefit-280</a:t>
            </a:r>
          </a:p>
          <a:p>
            <a:pPr marL="209466" indent="0"/>
            <a:r>
              <a:rPr lang="et-EE" baseline="0" dirty="0"/>
              <a:t>Kui võtta arvesse vaid ühe õlitehase lisandumisega ning kõikide tolmpõletusplokkide varasema sulgemisega, siis väheneks HKS sektori heide ligikaudu 6-7 mln t CO2 võrra prognoositust. 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lnSpc>
                <a:spcPct val="95000"/>
              </a:lnSpc>
            </a:pPr>
            <a:fld id="{00000000-1234-1234-1234-123412341234}" type="slidenum">
              <a:rPr lang="et-EE" sz="13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5000"/>
                </a:lnSpc>
              </a:pPr>
              <a:t>6</a:t>
            </a:fld>
            <a:endParaRPr lang="et-EE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9493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Antud</a:t>
            </a:r>
            <a:r>
              <a:rPr lang="et-EE" baseline="0" dirty="0"/>
              <a:t> joonisel on toodud Eesti KHG heite </a:t>
            </a:r>
            <a:r>
              <a:rPr lang="et-EE" b="1" baseline="0" dirty="0"/>
              <a:t>prognoos</a:t>
            </a:r>
            <a:r>
              <a:rPr lang="et-EE" baseline="0" dirty="0"/>
              <a:t> aastani 2030. </a:t>
            </a:r>
          </a:p>
          <a:p>
            <a:r>
              <a:rPr lang="et-EE" baseline="0" dirty="0"/>
              <a:t>Prognoosi aluseks on </a:t>
            </a:r>
            <a:r>
              <a:rPr lang="et-EE" b="1" baseline="0" dirty="0" err="1"/>
              <a:t>Balmorel</a:t>
            </a:r>
            <a:r>
              <a:rPr lang="et-EE" baseline="0" dirty="0"/>
              <a:t> </a:t>
            </a:r>
            <a:r>
              <a:rPr lang="et-EE" b="1" baseline="0" dirty="0"/>
              <a:t>mudel</a:t>
            </a:r>
            <a:r>
              <a:rPr lang="et-EE" baseline="0" dirty="0"/>
              <a:t> ning mitmed sisendid nagu SKP, elektrihind, kütuste hind, CO2 kvoodihind jt. </a:t>
            </a:r>
          </a:p>
          <a:p>
            <a:r>
              <a:rPr lang="et-EE" baseline="0" dirty="0"/>
              <a:t>Prognoose täpsustakse ja vaadatakse üle iga 2 aasta järel, viimane esitati 2019. aasta märtsis.</a:t>
            </a:r>
          </a:p>
          <a:p>
            <a:r>
              <a:rPr lang="et-EE" baseline="0" dirty="0"/>
              <a:t>Prognoosi kohaselt võiks Eesti KHG heide väheneda aastaks 2030 15 mln t CO2-ni, kuid KPP 2050 eesmärgi täitmiseks oleks </a:t>
            </a:r>
            <a:r>
              <a:rPr lang="et-EE" b="1" baseline="0" dirty="0"/>
              <a:t>vajalik jõuda 12 mln t CO2</a:t>
            </a:r>
            <a:r>
              <a:rPr lang="et-EE" baseline="0" dirty="0"/>
              <a:t>-ni.</a:t>
            </a:r>
          </a:p>
          <a:p>
            <a:r>
              <a:rPr lang="et-EE" baseline="0" dirty="0"/>
              <a:t>Seejuures jääks </a:t>
            </a:r>
            <a:r>
              <a:rPr lang="et-EE" b="1" baseline="0" dirty="0"/>
              <a:t>ESR sektorite KHG heide tänasele tasemele</a:t>
            </a:r>
            <a:r>
              <a:rPr lang="et-EE" baseline="0" dirty="0"/>
              <a:t>, aga eesmärgi täitmiseks </a:t>
            </a:r>
            <a:r>
              <a:rPr lang="et-EE" b="1" baseline="0" dirty="0"/>
              <a:t>peaks see vähenema 5,5 mln t CO2 </a:t>
            </a:r>
            <a:r>
              <a:rPr lang="et-EE" baseline="0" dirty="0"/>
              <a:t>peale. </a:t>
            </a:r>
          </a:p>
          <a:p>
            <a:r>
              <a:rPr lang="et-EE" baseline="0" dirty="0"/>
              <a:t>Keerulisim vähendada KHG heidet transpordis ja põllumajanduses – prognoosi kohaselt mõlemad sektorid suurenevad, nii osakaalult kui ka absoluutnumbrites. </a:t>
            </a: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lnSpc>
                <a:spcPct val="95000"/>
              </a:lnSpc>
            </a:pPr>
            <a:fld id="{00000000-1234-1234-1234-123412341234}" type="slidenum">
              <a:rPr lang="et-EE" sz="13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5000"/>
                </a:lnSpc>
              </a:pPr>
              <a:t>7</a:t>
            </a:fld>
            <a:endParaRPr lang="et-EE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6444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lnSpc>
                <a:spcPct val="95000"/>
              </a:lnSpc>
            </a:pPr>
            <a:fld id="{00000000-1234-1234-1234-123412341234}" type="slidenum">
              <a:rPr lang="et-EE" sz="13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5000"/>
                </a:lnSpc>
              </a:pPr>
              <a:t>8</a:t>
            </a:fld>
            <a:endParaRPr lang="et-EE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2323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Siin rääkida</a:t>
            </a:r>
            <a:r>
              <a:rPr lang="et-EE" baseline="0" dirty="0"/>
              <a:t>, et on selline komisjon moodustatud. </a:t>
            </a:r>
          </a:p>
          <a:p>
            <a:r>
              <a:rPr lang="et-EE" baseline="0" dirty="0"/>
              <a:t>Kohtub kord kuus ja sellele eelneb asekantslerite kohtumine.</a:t>
            </a:r>
          </a:p>
          <a:p>
            <a:r>
              <a:rPr lang="et-EE" baseline="0" dirty="0"/>
              <a:t>Arutatakse kliima ja energeetikaga seotud teemasid, et leida lahendusi ja täita 2030. aasta eesmärke.</a:t>
            </a:r>
          </a:p>
          <a:p>
            <a:r>
              <a:rPr lang="et-EE" baseline="0" dirty="0"/>
              <a:t>Seni arutatud õlitehast, </a:t>
            </a:r>
            <a:r>
              <a:rPr lang="et-EE" baseline="0" dirty="0" err="1"/>
              <a:t>eelrafineerimistehast</a:t>
            </a:r>
            <a:r>
              <a:rPr lang="et-EE" baseline="0" dirty="0"/>
              <a:t>, SEIT kliimaambitsiooni uuringut, kvooditulude laekumist. </a:t>
            </a:r>
          </a:p>
          <a:p>
            <a:r>
              <a:rPr lang="et-EE" baseline="0" dirty="0"/>
              <a:t>Tulekul arutelud konkreetsete meetmete üle energeetikas, transpordis, põllumajanduses, rohetehnoloogiates, </a:t>
            </a:r>
            <a:r>
              <a:rPr lang="et-EE" baseline="0" dirty="0" err="1"/>
              <a:t>LULUCFis</a:t>
            </a:r>
            <a:r>
              <a:rPr lang="et-EE" baseline="0" dirty="0"/>
              <a:t> jne. 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C6335-E4D3-44FF-A23E-26661CB45957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3652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laadi muutmiseks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8A7D-00A8-4F96-8E84-1BD8C9279A87}" type="datetimeFigureOut">
              <a:rPr lang="et-EE" smtClean="0"/>
              <a:t>12.11.2019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AC55-2838-4423-AFEA-B6FDA949B26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40652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8A7D-00A8-4F96-8E84-1BD8C9279A87}" type="datetimeFigureOut">
              <a:rPr lang="et-EE" smtClean="0"/>
              <a:t>12.11.2019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AC55-2838-4423-AFEA-B6FDA949B26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8528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8A7D-00A8-4F96-8E84-1BD8C9279A87}" type="datetimeFigureOut">
              <a:rPr lang="et-EE" smtClean="0"/>
              <a:t>12.11.2019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AC55-2838-4423-AFEA-B6FDA949B26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80402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6" y="368301"/>
            <a:ext cx="11040533" cy="711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575736" y="1475874"/>
            <a:ext cx="11040533" cy="1604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5733" y="6146800"/>
            <a:ext cx="9025467" cy="342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575736" y="1917700"/>
            <a:ext cx="11040533" cy="3721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Font typeface="Arial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6159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363">
          <p15:clr>
            <a:srgbClr val="FBAE40"/>
          </p15:clr>
        </p15:guide>
        <p15:guide id="3" pos="7317">
          <p15:clr>
            <a:srgbClr val="FBAE40"/>
          </p15:clr>
        </p15:guide>
        <p15:guide id="4" orient="horz" pos="23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807" y="1122045"/>
            <a:ext cx="9142386" cy="2387329"/>
          </a:xfrm>
        </p:spPr>
        <p:txBody>
          <a:bodyPr anchor="b"/>
          <a:lstStyle>
            <a:lvl1pPr algn="ctr">
              <a:defRPr sz="6016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807" y="3601684"/>
            <a:ext cx="9142386" cy="1656806"/>
          </a:xfrm>
        </p:spPr>
        <p:txBody>
          <a:bodyPr/>
          <a:lstStyle>
            <a:lvl1pPr marL="0" indent="0" algn="ctr">
              <a:buNone/>
              <a:defRPr sz="2406"/>
            </a:lvl1pPr>
            <a:lvl2pPr marL="458389" indent="0" algn="ctr">
              <a:buNone/>
              <a:defRPr sz="2005"/>
            </a:lvl2pPr>
            <a:lvl3pPr marL="916777" indent="0" algn="ctr">
              <a:buNone/>
              <a:defRPr sz="1805"/>
            </a:lvl3pPr>
            <a:lvl4pPr marL="1375166" indent="0" algn="ctr">
              <a:buNone/>
              <a:defRPr sz="1604"/>
            </a:lvl4pPr>
            <a:lvl5pPr marL="1833555" indent="0" algn="ctr">
              <a:buNone/>
              <a:defRPr sz="1604"/>
            </a:lvl5pPr>
            <a:lvl6pPr marL="2291944" indent="0" algn="ctr">
              <a:buNone/>
              <a:defRPr sz="1604"/>
            </a:lvl6pPr>
            <a:lvl7pPr marL="2750332" indent="0" algn="ctr">
              <a:buNone/>
              <a:defRPr sz="1604"/>
            </a:lvl7pPr>
            <a:lvl8pPr marL="3208721" indent="0" algn="ctr">
              <a:buNone/>
              <a:defRPr sz="1604"/>
            </a:lvl8pPr>
            <a:lvl9pPr marL="3667110" indent="0" algn="ctr">
              <a:buNone/>
              <a:defRPr sz="1604"/>
            </a:lvl9pPr>
          </a:lstStyle>
          <a:p>
            <a:r>
              <a:rPr lang="et-EE"/>
              <a:t>Klõpsake laadi muutmiseks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fld id="{22371D34-2D60-4299-9D4E-B8F042EDC0FF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4133491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fld id="{0D76B0AF-2D40-4208-93DC-36880CB12EA9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082545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2300" y="1709327"/>
            <a:ext cx="10514497" cy="2853654"/>
          </a:xfrm>
        </p:spPr>
        <p:txBody>
          <a:bodyPr anchor="b"/>
          <a:lstStyle>
            <a:lvl1pPr>
              <a:defRPr sz="6016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2300" y="4590038"/>
            <a:ext cx="10514497" cy="1499242"/>
          </a:xfrm>
        </p:spPr>
        <p:txBody>
          <a:bodyPr/>
          <a:lstStyle>
            <a:lvl1pPr marL="0" indent="0">
              <a:buNone/>
              <a:defRPr sz="2406"/>
            </a:lvl1pPr>
            <a:lvl2pPr marL="458389" indent="0">
              <a:buNone/>
              <a:defRPr sz="2005"/>
            </a:lvl2pPr>
            <a:lvl3pPr marL="916777" indent="0">
              <a:buNone/>
              <a:defRPr sz="1805"/>
            </a:lvl3pPr>
            <a:lvl4pPr marL="1375166" indent="0">
              <a:buNone/>
              <a:defRPr sz="1604"/>
            </a:lvl4pPr>
            <a:lvl5pPr marL="1833555" indent="0">
              <a:buNone/>
              <a:defRPr sz="1604"/>
            </a:lvl5pPr>
            <a:lvl6pPr marL="2291944" indent="0">
              <a:buNone/>
              <a:defRPr sz="1604"/>
            </a:lvl6pPr>
            <a:lvl7pPr marL="2750332" indent="0">
              <a:buNone/>
              <a:defRPr sz="1604"/>
            </a:lvl7pPr>
            <a:lvl8pPr marL="3208721" indent="0">
              <a:buNone/>
              <a:defRPr sz="1604"/>
            </a:lvl8pPr>
            <a:lvl9pPr marL="3667110" indent="0">
              <a:buNone/>
              <a:defRPr sz="1604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fld id="{3D0050FF-3F99-43D3-BF94-BA25FA00DC5D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15042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681755" y="1772990"/>
            <a:ext cx="6039008" cy="3975698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927225" y="1772990"/>
            <a:ext cx="6041158" cy="3975698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fld id="{EAE55E25-A1E5-47F1-83DA-30C343F6926C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75230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752" y="364466"/>
            <a:ext cx="10516648" cy="1325763"/>
          </a:xfrm>
        </p:spPr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752" y="1680680"/>
            <a:ext cx="5159395" cy="824424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8752" y="2505104"/>
            <a:ext cx="5159395" cy="3684444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348" y="1680680"/>
            <a:ext cx="5183051" cy="824424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348" y="2505104"/>
            <a:ext cx="5183051" cy="3684444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fld id="{F4DB1CE7-4D3B-4FC5-AE8D-5DB201EE83DE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203676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fld id="{FD5D4386-B9C7-419A-B8B2-8B1AB2027028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955623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fld id="{A82FA32A-E1D9-4AC3-B2C0-E1A274FC3195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93588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8A7D-00A8-4F96-8E84-1BD8C9279A87}" type="datetimeFigureOut">
              <a:rPr lang="et-EE" smtClean="0"/>
              <a:t>12.11.2019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AC55-2838-4423-AFEA-B6FDA949B26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42529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751" y="456776"/>
            <a:ext cx="3933528" cy="1601102"/>
          </a:xfrm>
        </p:spPr>
        <p:txBody>
          <a:bodyPr anchor="b"/>
          <a:lstStyle>
            <a:lvl1pPr>
              <a:defRPr sz="3208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052" y="986763"/>
            <a:ext cx="6172348" cy="4874926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8751" y="2057878"/>
            <a:ext cx="3933528" cy="3811768"/>
          </a:xfrm>
        </p:spPr>
        <p:txBody>
          <a:bodyPr/>
          <a:lstStyle>
            <a:lvl1pPr marL="0" indent="0">
              <a:buNone/>
              <a:defRPr sz="1604"/>
            </a:lvl1pPr>
            <a:lvl2pPr marL="458389" indent="0">
              <a:buNone/>
              <a:defRPr sz="1404"/>
            </a:lvl2pPr>
            <a:lvl3pPr marL="916777" indent="0">
              <a:buNone/>
              <a:defRPr sz="1203"/>
            </a:lvl3pPr>
            <a:lvl4pPr marL="1375166" indent="0">
              <a:buNone/>
              <a:defRPr sz="1003"/>
            </a:lvl4pPr>
            <a:lvl5pPr marL="1833555" indent="0">
              <a:buNone/>
              <a:defRPr sz="1003"/>
            </a:lvl5pPr>
            <a:lvl6pPr marL="2291944" indent="0">
              <a:buNone/>
              <a:defRPr sz="1003"/>
            </a:lvl6pPr>
            <a:lvl7pPr marL="2750332" indent="0">
              <a:buNone/>
              <a:defRPr sz="1003"/>
            </a:lvl7pPr>
            <a:lvl8pPr marL="3208721" indent="0">
              <a:buNone/>
              <a:defRPr sz="1003"/>
            </a:lvl8pPr>
            <a:lvl9pPr marL="3667110" indent="0">
              <a:buNone/>
              <a:defRPr sz="1003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fld id="{94EC98BA-6AAD-4D02-8443-6E8A580D8E1C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348256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751" y="456776"/>
            <a:ext cx="3933528" cy="1601102"/>
          </a:xfrm>
        </p:spPr>
        <p:txBody>
          <a:bodyPr anchor="b"/>
          <a:lstStyle>
            <a:lvl1pPr>
              <a:defRPr sz="3208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052" y="986763"/>
            <a:ext cx="6172348" cy="4874926"/>
          </a:xfrm>
        </p:spPr>
        <p:txBody>
          <a:bodyPr/>
          <a:lstStyle>
            <a:lvl1pPr marL="0" indent="0">
              <a:buNone/>
              <a:defRPr sz="3208"/>
            </a:lvl1pPr>
            <a:lvl2pPr marL="458389" indent="0">
              <a:buNone/>
              <a:defRPr sz="2807"/>
            </a:lvl2pPr>
            <a:lvl3pPr marL="916777" indent="0">
              <a:buNone/>
              <a:defRPr sz="2406"/>
            </a:lvl3pPr>
            <a:lvl4pPr marL="1375166" indent="0">
              <a:buNone/>
              <a:defRPr sz="2005"/>
            </a:lvl4pPr>
            <a:lvl5pPr marL="1833555" indent="0">
              <a:buNone/>
              <a:defRPr sz="2005"/>
            </a:lvl5pPr>
            <a:lvl6pPr marL="2291944" indent="0">
              <a:buNone/>
              <a:defRPr sz="2005"/>
            </a:lvl6pPr>
            <a:lvl7pPr marL="2750332" indent="0">
              <a:buNone/>
              <a:defRPr sz="2005"/>
            </a:lvl7pPr>
            <a:lvl8pPr marL="3208721" indent="0">
              <a:buNone/>
              <a:defRPr sz="2005"/>
            </a:lvl8pPr>
            <a:lvl9pPr marL="3667110" indent="0">
              <a:buNone/>
              <a:defRPr sz="2005"/>
            </a:lvl9pPr>
          </a:lstStyle>
          <a:p>
            <a:pPr lvl="0"/>
            <a:endParaRPr lang="et-EE" noProof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8751" y="2057878"/>
            <a:ext cx="3933528" cy="3811768"/>
          </a:xfrm>
        </p:spPr>
        <p:txBody>
          <a:bodyPr/>
          <a:lstStyle>
            <a:lvl1pPr marL="0" indent="0">
              <a:buNone/>
              <a:defRPr sz="1604"/>
            </a:lvl1pPr>
            <a:lvl2pPr marL="458389" indent="0">
              <a:buNone/>
              <a:defRPr sz="1404"/>
            </a:lvl2pPr>
            <a:lvl3pPr marL="916777" indent="0">
              <a:buNone/>
              <a:defRPr sz="1203"/>
            </a:lvl3pPr>
            <a:lvl4pPr marL="1375166" indent="0">
              <a:buNone/>
              <a:defRPr sz="1003"/>
            </a:lvl4pPr>
            <a:lvl5pPr marL="1833555" indent="0">
              <a:buNone/>
              <a:defRPr sz="1003"/>
            </a:lvl5pPr>
            <a:lvl6pPr marL="2291944" indent="0">
              <a:buNone/>
              <a:defRPr sz="1003"/>
            </a:lvl6pPr>
            <a:lvl7pPr marL="2750332" indent="0">
              <a:buNone/>
              <a:defRPr sz="1003"/>
            </a:lvl7pPr>
            <a:lvl8pPr marL="3208721" indent="0">
              <a:buNone/>
              <a:defRPr sz="1003"/>
            </a:lvl8pPr>
            <a:lvl9pPr marL="3667110" indent="0">
              <a:buNone/>
              <a:defRPr sz="1003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fld id="{DABE61CE-DA93-47F9-ADAD-722ECA9E1A02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31825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fld id="{1FE181F2-90D5-49F3-A1DA-BD2662C39221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229324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9897263" y="302396"/>
            <a:ext cx="3071119" cy="5446292"/>
          </a:xfrm>
        </p:spPr>
        <p:txBody>
          <a:bodyPr vert="eaVert"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681755" y="302396"/>
            <a:ext cx="9009046" cy="5446292"/>
          </a:xfrm>
        </p:spPr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 smtClean="0"/>
            </a:lvl1pPr>
          </a:lstStyle>
          <a:p>
            <a:pPr>
              <a:defRPr/>
            </a:pPr>
            <a:fld id="{F1948BCD-C1D4-44A2-8C4E-3DDD3002B730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10829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8A7D-00A8-4F96-8E84-1BD8C9279A87}" type="datetimeFigureOut">
              <a:rPr lang="et-EE" smtClean="0"/>
              <a:t>12.11.2019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AC55-2838-4423-AFEA-B6FDA949B26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4182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8A7D-00A8-4F96-8E84-1BD8C9279A87}" type="datetimeFigureOut">
              <a:rPr lang="et-EE" smtClean="0"/>
              <a:t>12.11.2019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AC55-2838-4423-AFEA-B6FDA949B26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5838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8A7D-00A8-4F96-8E84-1BD8C9279A87}" type="datetimeFigureOut">
              <a:rPr lang="et-EE" smtClean="0"/>
              <a:t>12.11.2019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AC55-2838-4423-AFEA-B6FDA949B26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943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8A7D-00A8-4F96-8E84-1BD8C9279A87}" type="datetimeFigureOut">
              <a:rPr lang="et-EE" smtClean="0"/>
              <a:t>12.11.2019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AC55-2838-4423-AFEA-B6FDA949B26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8880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8A7D-00A8-4F96-8E84-1BD8C9279A87}" type="datetimeFigureOut">
              <a:rPr lang="et-EE" smtClean="0"/>
              <a:t>12.11.2019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AC55-2838-4423-AFEA-B6FDA949B26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3309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8A7D-00A8-4F96-8E84-1BD8C9279A87}" type="datetimeFigureOut">
              <a:rPr lang="et-EE" smtClean="0"/>
              <a:t>12.11.2019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AC55-2838-4423-AFEA-B6FDA949B26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5670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8A7D-00A8-4F96-8E84-1BD8C9279A87}" type="datetimeFigureOut">
              <a:rPr lang="et-EE" smtClean="0"/>
              <a:t>12.11.2019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AC55-2838-4423-AFEA-B6FDA949B26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5150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78A7D-00A8-4F96-8E84-1BD8C9279A87}" type="datetimeFigureOut">
              <a:rPr lang="et-EE" smtClean="0"/>
              <a:t>12.11.2019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DAC55-2838-4423-AFEA-B6FDA949B26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3165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1755" y="302395"/>
            <a:ext cx="12286627" cy="126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755" y="1772990"/>
            <a:ext cx="12286627" cy="397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09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/>
              <a:t>Click to edit the outline text format</a:t>
            </a:r>
          </a:p>
          <a:p>
            <a:pPr lvl="1"/>
            <a:r>
              <a:rPr lang="en-GB" altLang="et-EE"/>
              <a:t>Second Outline Level</a:t>
            </a:r>
          </a:p>
          <a:p>
            <a:pPr lvl="2"/>
            <a:r>
              <a:rPr lang="en-GB" altLang="et-EE"/>
              <a:t>Third Outline Level</a:t>
            </a:r>
          </a:p>
          <a:p>
            <a:pPr lvl="3"/>
            <a:r>
              <a:rPr lang="en-GB" altLang="et-EE"/>
              <a:t>Fourth Outline Level</a:t>
            </a:r>
          </a:p>
          <a:p>
            <a:pPr lvl="4"/>
            <a:r>
              <a:rPr lang="en-GB" altLang="et-EE"/>
              <a:t>Fifth Outline Level</a:t>
            </a:r>
          </a:p>
          <a:p>
            <a:pPr lvl="4"/>
            <a:r>
              <a:rPr lang="en-GB" altLang="et-EE"/>
              <a:t>Sixth Outline Level</a:t>
            </a:r>
          </a:p>
          <a:p>
            <a:pPr lvl="4"/>
            <a:r>
              <a:rPr lang="en-GB" altLang="et-EE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1756" y="6904155"/>
            <a:ext cx="3178651" cy="5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0431" algn="l"/>
                <a:tab pos="900861" algn="l"/>
                <a:tab pos="1351292" algn="l"/>
                <a:tab pos="1801722" algn="l"/>
                <a:tab pos="2252153" algn="l"/>
              </a:tabLst>
              <a:defRPr sz="1404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defTabSz="45043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t-EE" altLang="et-E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671198" y="6904155"/>
            <a:ext cx="4327095" cy="5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0431" algn="l"/>
                <a:tab pos="900861" algn="l"/>
                <a:tab pos="1351292" algn="l"/>
                <a:tab pos="1801722" algn="l"/>
                <a:tab pos="2252153" algn="l"/>
                <a:tab pos="2702583" algn="l"/>
                <a:tab pos="3153015" algn="l"/>
              </a:tabLst>
              <a:defRPr sz="1404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defTabSz="45043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t-EE" altLang="et-E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9791882" y="6904155"/>
            <a:ext cx="3178651" cy="5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0431" algn="l"/>
                <a:tab pos="900861" algn="l"/>
                <a:tab pos="1351292" algn="l"/>
                <a:tab pos="1801722" algn="l"/>
                <a:tab pos="2252153" algn="l"/>
              </a:tabLst>
              <a:defRPr sz="1404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defTabSz="450431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9F411DB-9869-470E-8E09-3DD209680D4A}" type="slidenum">
              <a:rPr lang="et-EE" altLang="et-EE" smtClean="0"/>
              <a:pPr defTabSz="45043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04721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50431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15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0431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15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algn="l" defTabSz="450431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15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algn="l" defTabSz="450431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15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algn="l" defTabSz="450431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15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521138" indent="-229194" algn="l" defTabSz="450431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15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979527" indent="-229194" algn="l" defTabSz="450431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15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37915" indent="-229194" algn="l" defTabSz="450431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15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896304" indent="-229194" algn="l" defTabSz="450431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15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3792" indent="-343792" algn="l" defTabSz="450431" rtl="0" eaLnBrk="0" fontAlgn="base" hangingPunct="0">
        <a:lnSpc>
          <a:spcPct val="97000"/>
        </a:lnSpc>
        <a:spcBef>
          <a:spcPct val="0"/>
        </a:spcBef>
        <a:spcAft>
          <a:spcPts val="1417"/>
        </a:spcAft>
        <a:buClr>
          <a:srgbClr val="000000"/>
        </a:buClr>
        <a:buSzPct val="100000"/>
        <a:buFont typeface="Times New Roman" panose="02020603050405020304" pitchFamily="18" charset="0"/>
        <a:defRPr sz="3208" kern="1200">
          <a:solidFill>
            <a:srgbClr val="000000"/>
          </a:solidFill>
          <a:latin typeface="+mn-lt"/>
          <a:ea typeface="+mn-ea"/>
          <a:cs typeface="+mn-cs"/>
        </a:defRPr>
      </a:lvl1pPr>
      <a:lvl2pPr marL="744882" indent="-286493" algn="l" defTabSz="450431" rtl="0" eaLnBrk="0" fontAlgn="base" hangingPunct="0">
        <a:lnSpc>
          <a:spcPct val="97000"/>
        </a:lnSpc>
        <a:spcBef>
          <a:spcPct val="0"/>
        </a:spcBef>
        <a:spcAft>
          <a:spcPts val="1141"/>
        </a:spcAft>
        <a:buClr>
          <a:srgbClr val="000000"/>
        </a:buClr>
        <a:buSzPct val="100000"/>
        <a:buFont typeface="Times New Roman" panose="02020603050405020304" pitchFamily="18" charset="0"/>
        <a:defRPr sz="2807" kern="1200">
          <a:solidFill>
            <a:srgbClr val="000000"/>
          </a:solidFill>
          <a:latin typeface="+mn-lt"/>
          <a:ea typeface="+mn-ea"/>
          <a:cs typeface="+mn-cs"/>
        </a:defRPr>
      </a:lvl2pPr>
      <a:lvl3pPr marL="1145972" indent="-229194" algn="l" defTabSz="450431" rtl="0" eaLnBrk="0" fontAlgn="base" hangingPunct="0">
        <a:lnSpc>
          <a:spcPct val="97000"/>
        </a:lnSpc>
        <a:spcBef>
          <a:spcPct val="0"/>
        </a:spcBef>
        <a:spcAft>
          <a:spcPts val="852"/>
        </a:spcAft>
        <a:buClr>
          <a:srgbClr val="000000"/>
        </a:buClr>
        <a:buSzPct val="100000"/>
        <a:buFont typeface="Times New Roman" panose="02020603050405020304" pitchFamily="18" charset="0"/>
        <a:defRPr sz="2406" kern="1200">
          <a:solidFill>
            <a:srgbClr val="000000"/>
          </a:solidFill>
          <a:latin typeface="+mn-lt"/>
          <a:ea typeface="+mn-ea"/>
          <a:cs typeface="+mn-cs"/>
        </a:defRPr>
      </a:lvl3pPr>
      <a:lvl4pPr marL="1604361" indent="-229194" algn="l" defTabSz="450431" rtl="0" eaLnBrk="0" fontAlgn="base" hangingPunct="0">
        <a:lnSpc>
          <a:spcPct val="97000"/>
        </a:lnSpc>
        <a:spcBef>
          <a:spcPct val="0"/>
        </a:spcBef>
        <a:spcAft>
          <a:spcPts val="576"/>
        </a:spcAft>
        <a:buClr>
          <a:srgbClr val="000000"/>
        </a:buClr>
        <a:buSzPct val="100000"/>
        <a:buFont typeface="Times New Roman" panose="02020603050405020304" pitchFamily="18" charset="0"/>
        <a:defRPr sz="2005" kern="1200">
          <a:solidFill>
            <a:srgbClr val="000000"/>
          </a:solidFill>
          <a:latin typeface="+mn-lt"/>
          <a:ea typeface="+mn-ea"/>
          <a:cs typeface="+mn-cs"/>
        </a:defRPr>
      </a:lvl4pPr>
      <a:lvl5pPr marL="2062749" indent="-229194" algn="l" defTabSz="450431" rtl="0" eaLnBrk="0" fontAlgn="base" hangingPunct="0">
        <a:lnSpc>
          <a:spcPct val="97000"/>
        </a:lnSpc>
        <a:spcBef>
          <a:spcPct val="0"/>
        </a:spcBef>
        <a:spcAft>
          <a:spcPts val="289"/>
        </a:spcAft>
        <a:buClr>
          <a:srgbClr val="000000"/>
        </a:buClr>
        <a:buSzPct val="100000"/>
        <a:buFont typeface="Times New Roman" panose="02020603050405020304" pitchFamily="18" charset="0"/>
        <a:defRPr sz="2005" kern="1200">
          <a:solidFill>
            <a:srgbClr val="000000"/>
          </a:solidFill>
          <a:latin typeface="+mn-lt"/>
          <a:ea typeface="+mn-ea"/>
          <a:cs typeface="+mn-cs"/>
        </a:defRPr>
      </a:lvl5pPr>
      <a:lvl6pPr marL="2521138" indent="-229194" algn="l" defTabSz="916777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527" indent="-229194" algn="l" defTabSz="916777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915" indent="-229194" algn="l" defTabSz="916777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896304" indent="-229194" algn="l" defTabSz="916777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966" y="4"/>
            <a:ext cx="11076069" cy="685799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1637422" y="2131089"/>
            <a:ext cx="8917158" cy="146900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86395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t-EE" sz="4800" b="1" dirty="0">
                <a:solidFill>
                  <a:schemeClr val="tx1"/>
                </a:solidFill>
              </a:rPr>
              <a:t>Eesti kliimapoliitika eesmärgid </a:t>
            </a:r>
            <a:br>
              <a:rPr lang="et-EE" sz="4800" b="1" dirty="0">
                <a:solidFill>
                  <a:schemeClr val="tx1"/>
                </a:solidFill>
              </a:rPr>
            </a:br>
            <a:r>
              <a:rPr lang="et-EE" sz="4800" b="1" dirty="0">
                <a:solidFill>
                  <a:schemeClr val="tx1"/>
                </a:solidFill>
              </a:rPr>
              <a:t>aastateks 2030 ja 2050</a:t>
            </a:r>
            <a:br>
              <a:rPr lang="et-EE" sz="4800" b="1" dirty="0">
                <a:solidFill>
                  <a:schemeClr val="tx1"/>
                </a:solidFill>
              </a:rPr>
            </a:br>
            <a:endParaRPr sz="1600" b="1" dirty="0">
              <a:solidFill>
                <a:schemeClr val="tx1"/>
              </a:solidFill>
            </a:endParaRPr>
          </a:p>
        </p:txBody>
      </p:sp>
      <p:pic>
        <p:nvPicPr>
          <p:cNvPr id="6" name="Google Shape;564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4562" y="3"/>
            <a:ext cx="2535056" cy="9950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lapealkiri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						</a:t>
            </a:r>
          </a:p>
          <a:p>
            <a:r>
              <a:rPr lang="et-EE" dirty="0"/>
              <a:t>						</a:t>
            </a:r>
          </a:p>
          <a:p>
            <a:r>
              <a:rPr lang="et-EE" dirty="0"/>
              <a:t>						</a:t>
            </a:r>
          </a:p>
          <a:p>
            <a:pPr algn="r"/>
            <a:r>
              <a:rPr lang="et-EE" dirty="0"/>
              <a:t>					Keskkonnaministeerium</a:t>
            </a:r>
          </a:p>
          <a:p>
            <a:pPr algn="r"/>
            <a:r>
              <a:rPr lang="et-EE" dirty="0"/>
              <a:t>12.11.2019</a:t>
            </a:r>
          </a:p>
        </p:txBody>
      </p:sp>
    </p:spTree>
    <p:extLst>
      <p:ext uri="{BB962C8B-B14F-4D97-AF65-F5344CB8AC3E}">
        <p14:creationId xmlns:p14="http://schemas.microsoft.com/office/powerpoint/2010/main" val="1157951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3" name="Group 1"/>
          <p:cNvGraphicFramePr>
            <a:graphicFrameLocks noGrp="1"/>
          </p:cNvGraphicFramePr>
          <p:nvPr>
            <p:extLst/>
          </p:nvPr>
        </p:nvGraphicFramePr>
        <p:xfrm>
          <a:off x="0" y="0"/>
          <a:ext cx="12191999" cy="1804821"/>
        </p:xfrm>
        <a:graphic>
          <a:graphicData uri="http://schemas.openxmlformats.org/drawingml/2006/table">
            <a:tbl>
              <a:tblPr/>
              <a:tblGrid>
                <a:gridCol w="1219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821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endParaRPr kumimoji="0" lang="et-EE" altLang="et-E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Microsoft YaHei" panose="020B0503020204020204" pitchFamily="34" charset="-122"/>
                      </a:endParaRPr>
                    </a:p>
                  </a:txBody>
                  <a:tcPr marL="90230" marR="90230" marT="53740" marB="4691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4496386" y="4869488"/>
            <a:ext cx="7217691" cy="17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9853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9pPr>
          </a:lstStyle>
          <a:p>
            <a:pPr algn="r" defTabSz="450431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t-EE" altLang="et-EE" sz="2607" b="1" dirty="0">
                <a:solidFill>
                  <a:srgbClr val="FFFFFF"/>
                </a:solidFill>
              </a:rPr>
              <a:t>Getlyn Denks</a:t>
            </a:r>
          </a:p>
          <a:p>
            <a:pPr algn="r" defTabSz="450431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t-EE" altLang="et-EE" sz="2000" dirty="0">
                <a:solidFill>
                  <a:srgbClr val="FFFFFF"/>
                </a:solidFill>
              </a:rPr>
              <a:t>getlyn.denks@envir.ee</a:t>
            </a:r>
          </a:p>
        </p:txBody>
      </p:sp>
      <p:pic>
        <p:nvPicPr>
          <p:cNvPr id="2765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94" y="353325"/>
            <a:ext cx="2887076" cy="113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istkülik 2"/>
          <p:cNvSpPr/>
          <p:nvPr/>
        </p:nvSpPr>
        <p:spPr>
          <a:xfrm>
            <a:off x="1003139" y="2681095"/>
            <a:ext cx="101857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4800" b="1" dirty="0">
                <a:solidFill>
                  <a:srgbClr val="FFFFFF"/>
                </a:solidFill>
                <a:latin typeface="+mj-lt"/>
              </a:rPr>
              <a:t>Tänan!</a:t>
            </a:r>
            <a:endParaRPr lang="et-EE" sz="48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2342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81755" y="302395"/>
            <a:ext cx="10962377" cy="1263693"/>
          </a:xfrm>
        </p:spPr>
        <p:txBody>
          <a:bodyPr/>
          <a:lstStyle/>
          <a:p>
            <a:pPr algn="ctr"/>
            <a:r>
              <a:rPr lang="et-EE" sz="4800" b="1" dirty="0"/>
              <a:t>Eesti kliimapoliitika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81755" y="1772989"/>
            <a:ext cx="11101273" cy="4535213"/>
          </a:xfrm>
        </p:spPr>
        <p:txBody>
          <a:bodyPr/>
          <a:lstStyle/>
          <a:p>
            <a:r>
              <a:rPr lang="et-EE" u="sng" dirty="0"/>
              <a:t>Kliimamuutuste leevendamine ehk KHG heitkoguste vähendamine</a:t>
            </a:r>
          </a:p>
          <a:p>
            <a:pPr marL="457200" indent="-457200">
              <a:buFontTx/>
              <a:buChar char="-"/>
            </a:pPr>
            <a:r>
              <a:rPr lang="et-EE" sz="2800" dirty="0"/>
              <a:t>Eesmärgid aastateks 2030, 2040 ja 2050</a:t>
            </a:r>
          </a:p>
          <a:p>
            <a:endParaRPr lang="et-EE" sz="2800" u="sng" dirty="0"/>
          </a:p>
          <a:p>
            <a:r>
              <a:rPr lang="et-EE" u="sng" dirty="0"/>
              <a:t>Kliimamuutustega kohanemine</a:t>
            </a:r>
          </a:p>
          <a:p>
            <a:pPr marL="457200" indent="-457200">
              <a:buFontTx/>
              <a:buChar char="-"/>
            </a:pPr>
            <a:r>
              <a:rPr lang="et-EE" sz="2800" dirty="0"/>
              <a:t>Kehtiv arengukava kuni aastani 2030</a:t>
            </a:r>
          </a:p>
          <a:p>
            <a:pPr marL="457200" indent="-457200">
              <a:buFontTx/>
              <a:buChar char="-"/>
            </a:pPr>
            <a:r>
              <a:rPr lang="et-EE" sz="2800" dirty="0"/>
              <a:t>Sademete ja temperatuuri tõus: lumikatte vähenemine, muutused taimekasvus, uued taimekahjurid ja –haigused, ekstreemsete ilmaolude sagenemine</a:t>
            </a:r>
          </a:p>
        </p:txBody>
      </p:sp>
    </p:spTree>
    <p:extLst>
      <p:ext uri="{BB962C8B-B14F-4D97-AF65-F5344CB8AC3E}">
        <p14:creationId xmlns:p14="http://schemas.microsoft.com/office/powerpoint/2010/main" val="212716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3"/>
          <p:cNvSpPr>
            <a:spLocks noGrp="1"/>
          </p:cNvSpPr>
          <p:nvPr>
            <p:ph type="title"/>
          </p:nvPr>
        </p:nvSpPr>
        <p:spPr>
          <a:xfrm>
            <a:off x="381965" y="302398"/>
            <a:ext cx="11105630" cy="1263693"/>
          </a:xfrm>
        </p:spPr>
        <p:txBody>
          <a:bodyPr>
            <a:normAutofit/>
          </a:bodyPr>
          <a:lstStyle/>
          <a:p>
            <a:pPr algn="ctr"/>
            <a:r>
              <a:rPr lang="et-EE" sz="3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Eesti kasvuhoonegaaside heite vähendamise </a:t>
            </a:r>
            <a:br>
              <a:rPr lang="et-EE" sz="3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et-EE" sz="3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2030. aasta eesmärkide jagunemine sektorite vahel</a:t>
            </a:r>
          </a:p>
        </p:txBody>
      </p:sp>
      <p:grpSp>
        <p:nvGrpSpPr>
          <p:cNvPr id="7" name="Google Shape;128;p19"/>
          <p:cNvGrpSpPr/>
          <p:nvPr/>
        </p:nvGrpSpPr>
        <p:grpSpPr>
          <a:xfrm>
            <a:off x="682070" y="1566091"/>
            <a:ext cx="10805525" cy="4524785"/>
            <a:chOff x="95986" y="51867"/>
            <a:chExt cx="8570891" cy="5544464"/>
          </a:xfrm>
        </p:grpSpPr>
        <p:sp>
          <p:nvSpPr>
            <p:cNvPr id="8" name="Google Shape;129;p19"/>
            <p:cNvSpPr/>
            <p:nvPr/>
          </p:nvSpPr>
          <p:spPr>
            <a:xfrm>
              <a:off x="95986" y="2017278"/>
              <a:ext cx="1570545" cy="2016934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658" tIns="91658" rIns="91658" bIns="91658" anchor="ctr" anchorCtr="0">
              <a:noAutofit/>
            </a:bodyPr>
            <a:lstStyle/>
            <a:p>
              <a:endParaRPr sz="1805"/>
            </a:p>
          </p:txBody>
        </p:sp>
        <p:sp>
          <p:nvSpPr>
            <p:cNvPr id="9" name="Google Shape;130;p19"/>
            <p:cNvSpPr txBox="1"/>
            <p:nvPr/>
          </p:nvSpPr>
          <p:spPr>
            <a:xfrm>
              <a:off x="141986" y="2063278"/>
              <a:ext cx="1478545" cy="1924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32" tIns="12732" rIns="12732" bIns="12732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t-EE" sz="2000" b="1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KHG koguheide</a:t>
              </a:r>
              <a:endParaRPr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  <a:p>
              <a:pPr algn="ctr">
                <a:lnSpc>
                  <a:spcPct val="90000"/>
                </a:lnSpc>
                <a:spcBef>
                  <a:spcPts val="702"/>
                </a:spcBef>
              </a:pPr>
              <a:r>
                <a:rPr lang="et-EE" sz="2000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-70% vs 1990 *</a:t>
              </a:r>
            </a:p>
          </p:txBody>
        </p:sp>
        <p:sp>
          <p:nvSpPr>
            <p:cNvPr id="10" name="Google Shape;131;p19"/>
            <p:cNvSpPr/>
            <p:nvPr/>
          </p:nvSpPr>
          <p:spPr>
            <a:xfrm rot="-4074391">
              <a:off x="1217201" y="2346295"/>
              <a:ext cx="1440436" cy="242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5AD2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658" tIns="91658" rIns="91658" bIns="91658" anchor="ctr" anchorCtr="0">
              <a:noAutofit/>
            </a:bodyPr>
            <a:lstStyle/>
            <a:p>
              <a:endParaRPr sz="1805"/>
            </a:p>
          </p:txBody>
        </p:sp>
        <p:sp>
          <p:nvSpPr>
            <p:cNvPr id="11" name="Google Shape;132;p19"/>
            <p:cNvSpPr txBox="1"/>
            <p:nvPr/>
          </p:nvSpPr>
          <p:spPr>
            <a:xfrm rot="-4074391">
              <a:off x="1901408" y="2322401"/>
              <a:ext cx="72021" cy="72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32" tIns="0" rIns="12732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50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2" name="Google Shape;133;p19"/>
            <p:cNvSpPr/>
            <p:nvPr/>
          </p:nvSpPr>
          <p:spPr>
            <a:xfrm>
              <a:off x="2208307" y="537504"/>
              <a:ext cx="1570545" cy="2307147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658" tIns="91658" rIns="91658" bIns="91658" anchor="ctr" anchorCtr="0">
              <a:noAutofit/>
            </a:bodyPr>
            <a:lstStyle/>
            <a:p>
              <a:endParaRPr sz="1805"/>
            </a:p>
          </p:txBody>
        </p:sp>
        <p:sp>
          <p:nvSpPr>
            <p:cNvPr id="13" name="Google Shape;134;p19"/>
            <p:cNvSpPr txBox="1"/>
            <p:nvPr/>
          </p:nvSpPr>
          <p:spPr>
            <a:xfrm>
              <a:off x="2230051" y="630680"/>
              <a:ext cx="1558707" cy="2215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32" tIns="12732" rIns="12732" bIns="12732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t-EE" sz="2000" dirty="0" err="1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Kauplemis-süsteemi</a:t>
              </a:r>
              <a:r>
                <a:rPr lang="et-EE" sz="2000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 välised sektorid</a:t>
              </a:r>
              <a:endParaRPr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14" name="Google Shape;135;p19"/>
            <p:cNvSpPr/>
            <p:nvPr/>
          </p:nvSpPr>
          <p:spPr>
            <a:xfrm rot="-3261605">
              <a:off x="3572008" y="1276141"/>
              <a:ext cx="991319" cy="242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94DD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658" tIns="91658" rIns="91658" bIns="91658" anchor="ctr" anchorCtr="0">
              <a:noAutofit/>
            </a:bodyPr>
            <a:lstStyle/>
            <a:p>
              <a:endParaRPr sz="1805"/>
            </a:p>
          </p:txBody>
        </p:sp>
        <p:sp>
          <p:nvSpPr>
            <p:cNvPr id="15" name="Google Shape;136;p19"/>
            <p:cNvSpPr txBox="1"/>
            <p:nvPr/>
          </p:nvSpPr>
          <p:spPr>
            <a:xfrm rot="-3261605">
              <a:off x="4042885" y="1263475"/>
              <a:ext cx="49565" cy="49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32" tIns="0" rIns="12732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50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6" name="Google Shape;137;p19"/>
            <p:cNvSpPr/>
            <p:nvPr/>
          </p:nvSpPr>
          <p:spPr>
            <a:xfrm>
              <a:off x="4370524" y="118257"/>
              <a:ext cx="4296353" cy="1770876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658" tIns="91658" rIns="91658" bIns="91658" anchor="ctr" anchorCtr="0">
              <a:noAutofit/>
            </a:bodyPr>
            <a:lstStyle/>
            <a:p>
              <a:endParaRPr sz="1805"/>
            </a:p>
          </p:txBody>
        </p:sp>
        <p:sp>
          <p:nvSpPr>
            <p:cNvPr id="17" name="Google Shape;138;p19"/>
            <p:cNvSpPr txBox="1"/>
            <p:nvPr/>
          </p:nvSpPr>
          <p:spPr>
            <a:xfrm>
              <a:off x="4380430" y="51867"/>
              <a:ext cx="4286447" cy="1667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76" tIns="10176" rIns="10176" bIns="10176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t-EE" sz="1600" b="1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ESR: </a:t>
              </a:r>
              <a:r>
                <a:rPr lang="et-EE" sz="1600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riigi eesmärk </a:t>
              </a:r>
              <a:endParaRPr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  <a:p>
              <a:pPr algn="ctr">
                <a:lnSpc>
                  <a:spcPct val="90000"/>
                </a:lnSpc>
                <a:spcBef>
                  <a:spcPts val="561"/>
                </a:spcBef>
              </a:pPr>
              <a:r>
                <a:rPr lang="et-EE" sz="1600" b="1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(Eesti -13% vs 2005)</a:t>
              </a:r>
              <a:endParaRPr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  <a:p>
              <a:pPr algn="ctr">
                <a:lnSpc>
                  <a:spcPct val="90000"/>
                </a:lnSpc>
                <a:spcBef>
                  <a:spcPts val="561"/>
                </a:spcBef>
              </a:pPr>
              <a:r>
                <a:rPr lang="et-EE" sz="1600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Transport, põllumajandus, tööstuslikud protsessid, väikese-mahuline energiatootmine ja hooned, jäätmekäitlus, F-gaasid</a:t>
              </a:r>
              <a:endParaRPr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18" name="Google Shape;139;p19"/>
            <p:cNvSpPr/>
            <p:nvPr/>
          </p:nvSpPr>
          <p:spPr>
            <a:xfrm rot="3381969">
              <a:off x="3525858" y="2151128"/>
              <a:ext cx="1134206" cy="242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94DD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658" tIns="91658" rIns="91658" bIns="91658" anchor="ctr" anchorCtr="0">
              <a:noAutofit/>
            </a:bodyPr>
            <a:lstStyle/>
            <a:p>
              <a:endParaRPr sz="1805"/>
            </a:p>
          </p:txBody>
        </p:sp>
        <p:sp>
          <p:nvSpPr>
            <p:cNvPr id="19" name="Google Shape;140;p19"/>
            <p:cNvSpPr txBox="1"/>
            <p:nvPr/>
          </p:nvSpPr>
          <p:spPr>
            <a:xfrm rot="3381969">
              <a:off x="4064606" y="2134890"/>
              <a:ext cx="56710" cy="56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32" tIns="0" rIns="12732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50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0" name="Google Shape;141;p19"/>
            <p:cNvSpPr/>
            <p:nvPr/>
          </p:nvSpPr>
          <p:spPr>
            <a:xfrm>
              <a:off x="4370524" y="2076918"/>
              <a:ext cx="4296353" cy="1020854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658" tIns="91658" rIns="91658" bIns="91658" anchor="ctr" anchorCtr="0">
              <a:noAutofit/>
            </a:bodyPr>
            <a:lstStyle/>
            <a:p>
              <a:endParaRPr sz="1805"/>
            </a:p>
          </p:txBody>
        </p:sp>
        <p:sp>
          <p:nvSpPr>
            <p:cNvPr id="21" name="Google Shape;142;p19"/>
            <p:cNvSpPr txBox="1"/>
            <p:nvPr/>
          </p:nvSpPr>
          <p:spPr>
            <a:xfrm>
              <a:off x="4436971" y="2058752"/>
              <a:ext cx="4151084" cy="10571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76" tIns="10176" rIns="10176" bIns="10176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t-EE" b="1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LULUCF: </a:t>
              </a:r>
              <a:r>
                <a:rPr lang="et-EE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maakasutus ja metsandus</a:t>
              </a:r>
              <a:endParaRPr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  <a:p>
              <a:pPr algn="ctr">
                <a:lnSpc>
                  <a:spcPct val="90000"/>
                </a:lnSpc>
                <a:spcBef>
                  <a:spcPts val="561"/>
                </a:spcBef>
              </a:pPr>
              <a:r>
                <a:rPr lang="et-EE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Riik peab tagama, et </a:t>
              </a:r>
              <a:r>
                <a:rPr lang="et-EE" b="1" u="sng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heide ei ületa sidumist</a:t>
              </a:r>
              <a:r>
                <a:rPr lang="et-EE" b="1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. </a:t>
              </a:r>
              <a:endParaRPr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22" name="Google Shape;143;p19"/>
            <p:cNvSpPr/>
            <p:nvPr/>
          </p:nvSpPr>
          <p:spPr>
            <a:xfrm rot="4104151">
              <a:off x="1201479" y="3697900"/>
              <a:ext cx="1471880" cy="242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5AD2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658" tIns="91658" rIns="91658" bIns="91658" anchor="ctr" anchorCtr="0">
              <a:noAutofit/>
            </a:bodyPr>
            <a:lstStyle/>
            <a:p>
              <a:endParaRPr sz="1805"/>
            </a:p>
          </p:txBody>
        </p:sp>
        <p:sp>
          <p:nvSpPr>
            <p:cNvPr id="23" name="Google Shape;144;p19"/>
            <p:cNvSpPr txBox="1"/>
            <p:nvPr/>
          </p:nvSpPr>
          <p:spPr>
            <a:xfrm rot="4104151">
              <a:off x="1900622" y="3673220"/>
              <a:ext cx="73594" cy="73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32" tIns="0" rIns="12732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50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4" name="Google Shape;145;p19"/>
            <p:cNvSpPr/>
            <p:nvPr/>
          </p:nvSpPr>
          <p:spPr>
            <a:xfrm>
              <a:off x="2208307" y="3192250"/>
              <a:ext cx="1570545" cy="2404081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658" tIns="91658" rIns="91658" bIns="91658" anchor="ctr" anchorCtr="0">
              <a:noAutofit/>
            </a:bodyPr>
            <a:lstStyle/>
            <a:p>
              <a:endParaRPr sz="1805"/>
            </a:p>
          </p:txBody>
        </p:sp>
        <p:sp>
          <p:nvSpPr>
            <p:cNvPr id="25" name="Google Shape;146;p19"/>
            <p:cNvSpPr txBox="1"/>
            <p:nvPr/>
          </p:nvSpPr>
          <p:spPr>
            <a:xfrm>
              <a:off x="2254307" y="3238249"/>
              <a:ext cx="1478545" cy="2312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32" tIns="12732" rIns="12732" bIns="12732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t-EE" sz="2000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EL ülene kauplemis- süsteem</a:t>
              </a:r>
              <a:endParaRPr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26" name="Google Shape;147;p19"/>
            <p:cNvSpPr/>
            <p:nvPr/>
          </p:nvSpPr>
          <p:spPr>
            <a:xfrm rot="3924">
              <a:off x="3778852" y="4382510"/>
              <a:ext cx="591672" cy="242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94DD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658" tIns="91658" rIns="91658" bIns="91658" anchor="ctr" anchorCtr="0">
              <a:noAutofit/>
            </a:bodyPr>
            <a:lstStyle/>
            <a:p>
              <a:endParaRPr sz="1805"/>
            </a:p>
          </p:txBody>
        </p:sp>
        <p:sp>
          <p:nvSpPr>
            <p:cNvPr id="27" name="Google Shape;148;p19"/>
            <p:cNvSpPr txBox="1"/>
            <p:nvPr/>
          </p:nvSpPr>
          <p:spPr>
            <a:xfrm rot="3924">
              <a:off x="4059897" y="4379835"/>
              <a:ext cx="29583" cy="29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32" tIns="0" rIns="12732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50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8" name="Google Shape;149;p19"/>
            <p:cNvSpPr/>
            <p:nvPr/>
          </p:nvSpPr>
          <p:spPr>
            <a:xfrm>
              <a:off x="4370524" y="3264305"/>
              <a:ext cx="4296353" cy="2261318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658" tIns="91658" rIns="91658" bIns="91658" anchor="ctr" anchorCtr="0">
              <a:noAutofit/>
            </a:bodyPr>
            <a:lstStyle/>
            <a:p>
              <a:endParaRPr sz="1805"/>
            </a:p>
          </p:txBody>
        </p:sp>
        <p:sp>
          <p:nvSpPr>
            <p:cNvPr id="29" name="Google Shape;150;p19"/>
            <p:cNvSpPr txBox="1"/>
            <p:nvPr/>
          </p:nvSpPr>
          <p:spPr>
            <a:xfrm>
              <a:off x="4436756" y="3330537"/>
              <a:ext cx="4163889" cy="2128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54" tIns="11454" rIns="11454" bIns="11454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t-EE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EL HKS ehk </a:t>
              </a:r>
              <a:r>
                <a:rPr lang="et-EE" b="1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ETS: </a:t>
              </a:r>
              <a:r>
                <a:rPr lang="et-EE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Ettevõtjate kohustused</a:t>
              </a:r>
              <a:endParaRPr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  <a:p>
              <a:pPr algn="ctr">
                <a:lnSpc>
                  <a:spcPct val="90000"/>
                </a:lnSpc>
                <a:spcBef>
                  <a:spcPts val="632"/>
                </a:spcBef>
              </a:pPr>
              <a:r>
                <a:rPr lang="et-EE" b="1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- </a:t>
              </a:r>
              <a:r>
                <a:rPr lang="et-EE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töötlev tööstus</a:t>
              </a:r>
              <a:endParaRPr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  <a:p>
              <a:pPr algn="ctr">
                <a:lnSpc>
                  <a:spcPct val="90000"/>
                </a:lnSpc>
                <a:spcBef>
                  <a:spcPts val="632"/>
                </a:spcBef>
              </a:pPr>
              <a:r>
                <a:rPr lang="et-EE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- energia tootmine (üle 20 MW)</a:t>
              </a:r>
              <a:endParaRPr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  <a:p>
              <a:pPr algn="ctr">
                <a:lnSpc>
                  <a:spcPct val="90000"/>
                </a:lnSpc>
                <a:spcBef>
                  <a:spcPts val="632"/>
                </a:spcBef>
              </a:pPr>
              <a:r>
                <a:rPr lang="et-EE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- lennundus </a:t>
              </a:r>
              <a:endParaRPr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82070" y="6229963"/>
            <a:ext cx="10805525" cy="33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4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* Eesmärk tuleneb Kliimapoliitika põhialustest aastani 2050, mis kiideti Riigikogu poolt heaks 5. aprillil 2017.</a:t>
            </a:r>
          </a:p>
        </p:txBody>
      </p:sp>
    </p:spTree>
    <p:extLst>
      <p:ext uri="{BB962C8B-B14F-4D97-AF65-F5344CB8AC3E}">
        <p14:creationId xmlns:p14="http://schemas.microsoft.com/office/powerpoint/2010/main" val="350840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title"/>
          </p:nvPr>
        </p:nvSpPr>
        <p:spPr>
          <a:xfrm>
            <a:off x="734028" y="3419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t-EE" sz="4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Inimtekkeliste</a:t>
            </a:r>
            <a:r>
              <a:rPr lang="et-EE" sz="4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kasvuhoonegaaside heide Eestis sektorite lõikes perioodil 1990-2017</a:t>
            </a:r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784730"/>
              </p:ext>
            </p:extLst>
          </p:nvPr>
        </p:nvGraphicFramePr>
        <p:xfrm>
          <a:off x="0" y="1825624"/>
          <a:ext cx="12192000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084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alkiri 3"/>
          <p:cNvSpPr>
            <a:spLocks noGrp="1"/>
          </p:cNvSpPr>
          <p:nvPr>
            <p:ph type="title"/>
          </p:nvPr>
        </p:nvSpPr>
        <p:spPr>
          <a:xfrm>
            <a:off x="682069" y="302398"/>
            <a:ext cx="10824235" cy="1263693"/>
          </a:xfrm>
        </p:spPr>
        <p:txBody>
          <a:bodyPr/>
          <a:lstStyle/>
          <a:p>
            <a:pPr algn="ctr"/>
            <a:r>
              <a:rPr lang="et-EE" sz="3609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Eesti </a:t>
            </a:r>
            <a:r>
              <a:rPr lang="et-EE" sz="3609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KHG koguheite </a:t>
            </a:r>
            <a:r>
              <a:rPr lang="et-EE" sz="3609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vähendamise trajektoor ja baasprognoos aastani 2030</a:t>
            </a:r>
          </a:p>
        </p:txBody>
      </p:sp>
      <p:graphicFrame>
        <p:nvGraphicFramePr>
          <p:cNvPr id="10" name="Sisu kohatäid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989677"/>
              </p:ext>
            </p:extLst>
          </p:nvPr>
        </p:nvGraphicFramePr>
        <p:xfrm>
          <a:off x="354" y="1566091"/>
          <a:ext cx="12191293" cy="5291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0948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3"/>
          <p:cNvSpPr>
            <a:spLocks noGrp="1"/>
          </p:cNvSpPr>
          <p:nvPr>
            <p:ph type="title"/>
          </p:nvPr>
        </p:nvSpPr>
        <p:spPr>
          <a:xfrm>
            <a:off x="682069" y="302398"/>
            <a:ext cx="10748815" cy="1263693"/>
          </a:xfrm>
        </p:spPr>
        <p:txBody>
          <a:bodyPr/>
          <a:lstStyle/>
          <a:p>
            <a:pPr algn="ctr"/>
            <a:r>
              <a:rPr lang="et-EE" sz="3609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Eesti </a:t>
            </a:r>
            <a:r>
              <a:rPr lang="et-EE" sz="3609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ETS sektori</a:t>
            </a:r>
            <a:r>
              <a:rPr lang="et-EE" sz="3609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KHG heite vähendamise trajektoor ja baasprognoos aastani 2030</a:t>
            </a:r>
          </a:p>
        </p:txBody>
      </p:sp>
      <p:graphicFrame>
        <p:nvGraphicFramePr>
          <p:cNvPr id="10" name="Sisu kohatäide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891418"/>
              </p:ext>
            </p:extLst>
          </p:nvPr>
        </p:nvGraphicFramePr>
        <p:xfrm>
          <a:off x="354" y="1566091"/>
          <a:ext cx="12191293" cy="5291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116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3"/>
          <p:cNvSpPr>
            <a:spLocks noGrp="1"/>
          </p:cNvSpPr>
          <p:nvPr>
            <p:ph type="title"/>
          </p:nvPr>
        </p:nvSpPr>
        <p:spPr>
          <a:xfrm>
            <a:off x="682069" y="302398"/>
            <a:ext cx="10842944" cy="1263693"/>
          </a:xfrm>
        </p:spPr>
        <p:txBody>
          <a:bodyPr/>
          <a:lstStyle/>
          <a:p>
            <a:pPr algn="ctr"/>
            <a:r>
              <a:rPr lang="et-EE" sz="3609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Eesti </a:t>
            </a:r>
            <a:r>
              <a:rPr lang="et-EE" sz="3609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ESR sektori </a:t>
            </a:r>
            <a:r>
              <a:rPr lang="et-EE" sz="3609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KHG heite vähendamise trajektoor </a:t>
            </a:r>
            <a:br>
              <a:rPr lang="et-EE" sz="3609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et-EE" sz="3609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ja baasprognoos aastani 2030</a:t>
            </a:r>
          </a:p>
        </p:txBody>
      </p:sp>
      <p:graphicFrame>
        <p:nvGraphicFramePr>
          <p:cNvPr id="7" name="Sisu kohatäid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690058"/>
              </p:ext>
            </p:extLst>
          </p:nvPr>
        </p:nvGraphicFramePr>
        <p:xfrm>
          <a:off x="354" y="1566091"/>
          <a:ext cx="12191293" cy="5291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851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3"/>
          <p:cNvSpPr>
            <a:spLocks noGrp="1"/>
          </p:cNvSpPr>
          <p:nvPr>
            <p:ph type="title"/>
          </p:nvPr>
        </p:nvSpPr>
        <p:spPr>
          <a:xfrm>
            <a:off x="682069" y="302398"/>
            <a:ext cx="10842944" cy="1263693"/>
          </a:xfrm>
        </p:spPr>
        <p:txBody>
          <a:bodyPr/>
          <a:lstStyle/>
          <a:p>
            <a:pPr algn="ctr"/>
            <a:r>
              <a:rPr lang="et-EE" sz="3609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Eesti maakasutuse ja metsanduse (</a:t>
            </a:r>
            <a:r>
              <a:rPr lang="et-EE" sz="3609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LULUCF</a:t>
            </a:r>
            <a:r>
              <a:rPr lang="et-EE" sz="3609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sektori </a:t>
            </a:r>
            <a:br>
              <a:rPr lang="et-EE" sz="3609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et-EE" sz="3609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KHG heite baasprognoos aastani 2030</a:t>
            </a:r>
          </a:p>
        </p:txBody>
      </p:sp>
      <p:graphicFrame>
        <p:nvGraphicFramePr>
          <p:cNvPr id="10" name="Sisu kohatäide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480617"/>
              </p:ext>
            </p:extLst>
          </p:nvPr>
        </p:nvGraphicFramePr>
        <p:xfrm>
          <a:off x="354" y="1566091"/>
          <a:ext cx="12191293" cy="5291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4253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VV kliima- ja energiakomisjon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t-EE" dirty="0"/>
              <a:t>Moodustatud 11. juulil 2019 Vabariigi Valitsuse korraldusega nr 174</a:t>
            </a:r>
          </a:p>
          <a:p>
            <a:r>
              <a:rPr lang="et-EE" dirty="0"/>
              <a:t>Liikmed: peaminister (</a:t>
            </a:r>
            <a:r>
              <a:rPr lang="et-EE" i="1" dirty="0"/>
              <a:t>esimees</a:t>
            </a:r>
            <a:r>
              <a:rPr lang="et-EE" dirty="0"/>
              <a:t>), haridus- ja teadusminister, kaitseminister, keskkonnaminister, majandus- ja taristuminister</a:t>
            </a:r>
          </a:p>
          <a:p>
            <a:r>
              <a:rPr lang="et-EE" dirty="0"/>
              <a:t>Ülesanded: </a:t>
            </a:r>
          </a:p>
          <a:p>
            <a:pPr lvl="1"/>
            <a:r>
              <a:rPr lang="et-EE" dirty="0"/>
              <a:t>kujundada VV pädevuses olevates küsimustes kliima- ja energiapoliitilisi seisukohti;</a:t>
            </a:r>
          </a:p>
          <a:p>
            <a:pPr lvl="1"/>
            <a:r>
              <a:rPr lang="et-EE" dirty="0"/>
              <a:t>leida </a:t>
            </a:r>
            <a:r>
              <a:rPr lang="et-EE" dirty="0" err="1"/>
              <a:t>valdkondadeülesed</a:t>
            </a:r>
            <a:r>
              <a:rPr lang="et-EE" dirty="0"/>
              <a:t> lahendused Eesti KHG heite vähendamiseks;</a:t>
            </a:r>
          </a:p>
          <a:p>
            <a:pPr lvl="1"/>
            <a:r>
              <a:rPr lang="et-EE" dirty="0"/>
              <a:t>hinnata ja teha ettepanekuid KHG heite vähendamise meetmete rahastamiseks;</a:t>
            </a:r>
          </a:p>
          <a:p>
            <a:pPr lvl="1"/>
            <a:r>
              <a:rPr lang="et-EE" dirty="0"/>
              <a:t>leida lahendused riigi energiajulgeoleku ja -varustuskindluse tagamiseks;</a:t>
            </a:r>
          </a:p>
          <a:p>
            <a:pPr lvl="1"/>
            <a:r>
              <a:rPr lang="et-EE" dirty="0"/>
              <a:t>koordineerida täidesaatva riigivõimu asutuste tegevust kliima- ja energiapoliitika elluviimisel;</a:t>
            </a:r>
          </a:p>
          <a:p>
            <a:pPr lvl="1"/>
            <a:r>
              <a:rPr lang="et-EE" dirty="0"/>
              <a:t>täita muid VV antud ülesandeid</a:t>
            </a:r>
          </a:p>
        </p:txBody>
      </p:sp>
    </p:spTree>
    <p:extLst>
      <p:ext uri="{BB962C8B-B14F-4D97-AF65-F5344CB8AC3E}">
        <p14:creationId xmlns:p14="http://schemas.microsoft.com/office/powerpoint/2010/main" val="259349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'i kujundus">
  <a:themeElements>
    <a:clrScheme name="Office'i 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'i kujundus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t-EE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t-EE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'i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'i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4929</TotalTime>
  <Words>999</Words>
  <Application>Microsoft Office PowerPoint</Application>
  <PresentationFormat>Laiekraan</PresentationFormat>
  <Paragraphs>112</Paragraphs>
  <Slides>10</Slides>
  <Notes>10</Notes>
  <HiddenSlides>0</HiddenSlides>
  <MMClips>0</MMClips>
  <ScaleCrop>false</ScaleCrop>
  <HeadingPairs>
    <vt:vector size="6" baseType="variant">
      <vt:variant>
        <vt:lpstr>Kasutatud fondid</vt:lpstr>
      </vt:variant>
      <vt:variant>
        <vt:i4>7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10</vt:i4>
      </vt:variant>
    </vt:vector>
  </HeadingPairs>
  <TitlesOfParts>
    <vt:vector size="19" baseType="lpstr">
      <vt:lpstr>Microsoft YaHei</vt:lpstr>
      <vt:lpstr>Arial</vt:lpstr>
      <vt:lpstr>Arial Unicode MS</vt:lpstr>
      <vt:lpstr>Calibri</vt:lpstr>
      <vt:lpstr>Calibri Light</vt:lpstr>
      <vt:lpstr>Roboto Condensed</vt:lpstr>
      <vt:lpstr>Times New Roman</vt:lpstr>
      <vt:lpstr>Office'i kujundus</vt:lpstr>
      <vt:lpstr>1_Office'i kujundus</vt:lpstr>
      <vt:lpstr>Eesti kliimapoliitika eesmärgid  aastateks 2030 ja 2050 </vt:lpstr>
      <vt:lpstr>Eesti kliimapoliitika</vt:lpstr>
      <vt:lpstr>Eesti kasvuhoonegaaside heite vähendamise  2030. aasta eesmärkide jagunemine sektorite vahel</vt:lpstr>
      <vt:lpstr>Inimtekkeliste kasvuhoonegaaside heide Eestis sektorite lõikes perioodil 1990-2017</vt:lpstr>
      <vt:lpstr>Eesti KHG koguheite vähendamise trajektoor ja baasprognoos aastani 2030</vt:lpstr>
      <vt:lpstr>Eesti ETS sektori KHG heite vähendamise trajektoor ja baasprognoos aastani 2030</vt:lpstr>
      <vt:lpstr>Eesti ESR sektori KHG heite vähendamise trajektoor  ja baasprognoos aastani 2030</vt:lpstr>
      <vt:lpstr>Eesti maakasutuse ja metsanduse (LULUCF) sektori  KHG heite baasprognoos aastani 2030</vt:lpstr>
      <vt:lpstr>VV kliima- ja energiakomisjon</vt:lpstr>
      <vt:lpstr>PowerPointi esitlus</vt:lpstr>
    </vt:vector>
  </TitlesOfParts>
  <Company>Keskkonnaministeeriumi Infotehnoloogiakeskus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Janika Laht</dc:creator>
  <cp:lastModifiedBy>Vivi Older</cp:lastModifiedBy>
  <cp:revision>77</cp:revision>
  <dcterms:created xsi:type="dcterms:W3CDTF">2019-05-24T14:51:02Z</dcterms:created>
  <dcterms:modified xsi:type="dcterms:W3CDTF">2019-11-12T08:17:43Z</dcterms:modified>
</cp:coreProperties>
</file>