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0" r:id="rId1"/>
  </p:sldMasterIdLst>
  <p:notesMasterIdLst>
    <p:notesMasterId r:id="rId53"/>
  </p:notesMasterIdLst>
  <p:handoutMasterIdLst>
    <p:handoutMasterId r:id="rId54"/>
  </p:handoutMasterIdLst>
  <p:sldIdLst>
    <p:sldId id="267" r:id="rId2"/>
    <p:sldId id="746" r:id="rId3"/>
    <p:sldId id="742" r:id="rId4"/>
    <p:sldId id="763" r:id="rId5"/>
    <p:sldId id="787" r:id="rId6"/>
    <p:sldId id="747" r:id="rId7"/>
    <p:sldId id="748" r:id="rId8"/>
    <p:sldId id="759" r:id="rId9"/>
    <p:sldId id="765" r:id="rId10"/>
    <p:sldId id="749" r:id="rId11"/>
    <p:sldId id="752" r:id="rId12"/>
    <p:sldId id="766" r:id="rId13"/>
    <p:sldId id="768" r:id="rId14"/>
    <p:sldId id="767" r:id="rId15"/>
    <p:sldId id="769" r:id="rId16"/>
    <p:sldId id="285" r:id="rId17"/>
    <p:sldId id="770" r:id="rId18"/>
    <p:sldId id="733" r:id="rId19"/>
    <p:sldId id="734" r:id="rId20"/>
    <p:sldId id="735" r:id="rId21"/>
    <p:sldId id="761" r:id="rId22"/>
    <p:sldId id="772" r:id="rId23"/>
    <p:sldId id="771" r:id="rId24"/>
    <p:sldId id="776" r:id="rId25"/>
    <p:sldId id="777" r:id="rId26"/>
    <p:sldId id="370" r:id="rId27"/>
    <p:sldId id="729" r:id="rId28"/>
    <p:sldId id="726" r:id="rId29"/>
    <p:sldId id="780" r:id="rId30"/>
    <p:sldId id="781" r:id="rId31"/>
    <p:sldId id="774" r:id="rId32"/>
    <p:sldId id="775" r:id="rId33"/>
    <p:sldId id="736" r:id="rId34"/>
    <p:sldId id="778" r:id="rId35"/>
    <p:sldId id="779" r:id="rId36"/>
    <p:sldId id="773" r:id="rId37"/>
    <p:sldId id="737" r:id="rId38"/>
    <p:sldId id="730" r:id="rId39"/>
    <p:sldId id="257" r:id="rId40"/>
    <p:sldId id="258" r:id="rId41"/>
    <p:sldId id="259" r:id="rId42"/>
    <p:sldId id="260" r:id="rId43"/>
    <p:sldId id="261" r:id="rId44"/>
    <p:sldId id="375" r:id="rId45"/>
    <p:sldId id="373" r:id="rId46"/>
    <p:sldId id="788" r:id="rId47"/>
    <p:sldId id="789" r:id="rId48"/>
    <p:sldId id="790" r:id="rId49"/>
    <p:sldId id="791" r:id="rId50"/>
    <p:sldId id="792" r:id="rId51"/>
    <p:sldId id="731" r:id="rId52"/>
  </p:sldIdLst>
  <p:sldSz cx="12192000" cy="6858000"/>
  <p:notesSz cx="6805613" cy="9944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2D5ABB26-0587-4C30-8999-92F81FD0307C}" styleName="Laadi ja ruudustikut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5758FB7-9AC5-4552-8A53-C91805E547FA}" styleName="Kujunduslaad 1 – rõhk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46F890A9-2807-4EBB-B81D-B2AA78EC7F39}" styleName="Tume laad 2 – rõhk 5 / rõhk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940675A-B579-460E-94D1-54222C63F5DA}" styleName="Laadita, tabeliruudustik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243"/>
    <p:restoredTop sz="94643"/>
  </p:normalViewPr>
  <p:slideViewPr>
    <p:cSldViewPr snapToGrid="0">
      <p:cViewPr varScale="1">
        <p:scale>
          <a:sx n="109" d="100"/>
          <a:sy n="109" d="100"/>
        </p:scale>
        <p:origin x="1056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4939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DE0657-0996-B348-B907-A787542ABA79}" type="datetimeFigureOut">
              <a:rPr lang="en-GB" smtClean="0"/>
              <a:t>18/11/2019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4939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F957E5-F993-0941-B102-82DBC6A8A8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468576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B1813C-687D-1F41-998E-072415C4FA63}" type="datetimeFigureOut">
              <a:rPr lang="en-GB" smtClean="0"/>
              <a:t>18/11/2019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562" y="4785598"/>
            <a:ext cx="5444490" cy="391548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4939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24E4FC-4DF7-8B4C-A9A2-DDE2D6DD14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7525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24E4FC-4DF7-8B4C-A9A2-DDE2D6DD1464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89683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F3DA17-C573-4F0F-BFB1-2E15A6D47881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18923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F3DA17-C573-4F0F-BFB1-2E15A6D47881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3887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F3DA17-C573-4F0F-BFB1-2E15A6D47881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5579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CE03F19-A340-49B7-8C8B-EA85960F801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26127" y="0"/>
            <a:ext cx="6968332" cy="6419644"/>
          </a:xfrm>
          <a:prstGeom prst="rect">
            <a:avLst/>
          </a:prstGeom>
        </p:spPr>
      </p:pic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580168" y="1489458"/>
            <a:ext cx="6356050" cy="1393442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defRPr sz="50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6936217" y="6146800"/>
            <a:ext cx="4809067" cy="342900"/>
          </a:xfrm>
          <a:prstGeom prst="rect">
            <a:avLst/>
          </a:prstGeom>
        </p:spPr>
        <p:txBody>
          <a:bodyPr anchor="b"/>
          <a:lstStyle>
            <a:lvl1pPr marL="0" indent="0" algn="r">
              <a:buNone/>
              <a:defRPr sz="14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580164" y="3022600"/>
            <a:ext cx="6904357" cy="7874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algn="l">
              <a:defRPr/>
            </a:lvl2pPr>
          </a:lstStyle>
          <a:p>
            <a:pPr lvl="0"/>
            <a:r>
              <a:rPr lang="en-GB"/>
              <a:t>Placeholder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8E99A3A-223D-7047-9ADE-EA562D17766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762" y="5432367"/>
            <a:ext cx="2317056" cy="1229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6681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88" userDrawn="1">
          <p15:clr>
            <a:srgbClr val="FBAE40"/>
          </p15:clr>
        </p15:guide>
        <p15:guide id="2" pos="423" userDrawn="1">
          <p15:clr>
            <a:srgbClr val="FBAE40"/>
          </p15:clr>
        </p15:guide>
        <p15:guide id="3" orient="horz" pos="4042" userDrawn="1">
          <p15:clr>
            <a:srgbClr val="FBAE40"/>
          </p15:clr>
        </p15:guide>
        <p15:guide id="4" pos="7317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_Single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5736" y="368301"/>
            <a:ext cx="11040533" cy="711200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 flipV="1">
            <a:off x="575736" y="1475874"/>
            <a:ext cx="11040533" cy="16042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575733" y="6146800"/>
            <a:ext cx="9025467" cy="34290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3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2"/>
          </p:nvPr>
        </p:nvSpPr>
        <p:spPr>
          <a:xfrm>
            <a:off x="575736" y="1917700"/>
            <a:ext cx="11040533" cy="37211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0000"/>
              </a:lnSpc>
              <a:buFont typeface="Arial" charset="0"/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4088" userDrawn="1">
          <p15:clr>
            <a:srgbClr val="FBAE40"/>
          </p15:clr>
        </p15:guide>
        <p15:guide id="2" pos="363" userDrawn="1">
          <p15:clr>
            <a:srgbClr val="FBAE40"/>
          </p15:clr>
        </p15:guide>
        <p15:guide id="3" pos="7317" userDrawn="1">
          <p15:clr>
            <a:srgbClr val="FBAE40"/>
          </p15:clr>
        </p15:guide>
        <p15:guide id="4" orient="horz" pos="232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60658F-5D89-4C2B-AFC6-876C290A668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9B9E37-32A9-43C6-B300-305D8F6C86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FB55AF-D0EC-4B09-8D8C-1EC86DBACE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A939B-4609-4FA3-A154-8D2E763FCFD6}" type="datetimeFigureOut">
              <a:rPr lang="en-US" smtClean="0"/>
              <a:t>11/18/2019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B678D5-D1F0-40FE-997F-1E86F1861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E510E9-E1F0-47AF-AAF3-EA8B6F6502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39FFE-B508-4DEA-AD4A-880B6C0E35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34216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5_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404040"/>
                </a:solidFill>
              </a:defRPr>
            </a:lvl1pPr>
          </a:lstStyle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404040"/>
                </a:solidFill>
              </a:defRPr>
            </a:lvl1pPr>
            <a:lvl2pPr>
              <a:defRPr>
                <a:solidFill>
                  <a:srgbClr val="404040"/>
                </a:solidFill>
              </a:defRPr>
            </a:lvl2pPr>
            <a:lvl3pPr>
              <a:defRPr>
                <a:solidFill>
                  <a:srgbClr val="404040"/>
                </a:solidFill>
              </a:defRPr>
            </a:lvl3pPr>
            <a:lvl4pPr>
              <a:defRPr>
                <a:solidFill>
                  <a:srgbClr val="404040"/>
                </a:solidFill>
              </a:defRPr>
            </a:lvl4pPr>
            <a:lvl5pPr>
              <a:defRPr>
                <a:solidFill>
                  <a:srgbClr val="404040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41036445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5736" y="368301"/>
            <a:ext cx="11040533" cy="711200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 flipV="1">
            <a:off x="575736" y="1475874"/>
            <a:ext cx="11040533" cy="16042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575733" y="6146800"/>
            <a:ext cx="9025467" cy="34290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3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2"/>
          </p:nvPr>
        </p:nvSpPr>
        <p:spPr>
          <a:xfrm>
            <a:off x="575736" y="1917700"/>
            <a:ext cx="11040533" cy="37211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0000"/>
              </a:lnSpc>
              <a:buFont typeface="Arial" charset="0"/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266452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4088" userDrawn="1">
          <p15:clr>
            <a:srgbClr val="FBAE40"/>
          </p15:clr>
        </p15:guide>
        <p15:guide id="2" pos="363" userDrawn="1">
          <p15:clr>
            <a:srgbClr val="FBAE40"/>
          </p15:clr>
        </p15:guide>
        <p15:guide id="3" pos="7317" userDrawn="1">
          <p15:clr>
            <a:srgbClr val="FBAE40"/>
          </p15:clr>
        </p15:guide>
        <p15:guide id="4" orient="horz" pos="232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-123031" y="-177800"/>
            <a:ext cx="12479867" cy="7035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itle 8"/>
          <p:cNvSpPr>
            <a:spLocks noGrp="1"/>
          </p:cNvSpPr>
          <p:nvPr>
            <p:ph type="title"/>
          </p:nvPr>
        </p:nvSpPr>
        <p:spPr>
          <a:xfrm>
            <a:off x="254003" y="2431048"/>
            <a:ext cx="5503332" cy="2273300"/>
          </a:xfrm>
          <a:prstGeom prst="rect">
            <a:avLst/>
          </a:prstGeom>
        </p:spPr>
        <p:txBody>
          <a:bodyPr anchor="t"/>
          <a:lstStyle>
            <a:lvl1pPr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254003" y="3859798"/>
            <a:ext cx="4521200" cy="889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2637713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453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72BC674-8D4E-CE4A-9996-B4560676B26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-152400" y="-88900"/>
            <a:ext cx="12479867" cy="7035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D44D31-6E81-0841-9AE6-1C2A62D883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2060" y="2445724"/>
            <a:ext cx="8473661" cy="1781727"/>
          </a:xfrm>
        </p:spPr>
        <p:txBody>
          <a:bodyPr>
            <a:normAutofit/>
          </a:bodyPr>
          <a:lstStyle>
            <a:lvl1pPr>
              <a:defRPr sz="4800" b="1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838080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uble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5736" y="368301"/>
            <a:ext cx="11040533" cy="711200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575733" y="6146800"/>
            <a:ext cx="9025467" cy="34290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3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2"/>
          </p:nvPr>
        </p:nvSpPr>
        <p:spPr>
          <a:xfrm>
            <a:off x="6395457" y="1917700"/>
            <a:ext cx="5220815" cy="38100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0000"/>
              </a:lnSpc>
              <a:buFont typeface="Arial" charset="0"/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Content Placeholder 9"/>
          <p:cNvSpPr>
            <a:spLocks noGrp="1"/>
          </p:cNvSpPr>
          <p:nvPr>
            <p:ph sz="quarter" idx="13"/>
          </p:nvPr>
        </p:nvSpPr>
        <p:spPr>
          <a:xfrm>
            <a:off x="575737" y="1917700"/>
            <a:ext cx="5349151" cy="3810000"/>
          </a:xfrm>
          <a:prstGeom prst="rect">
            <a:avLst/>
          </a:prstGeom>
          <a:effectLst/>
        </p:spPr>
        <p:txBody>
          <a:bodyPr/>
          <a:lstStyle>
            <a:lvl1pPr marL="0" indent="0">
              <a:lnSpc>
                <a:spcPct val="120000"/>
              </a:lnSpc>
              <a:buFont typeface="Arial" charset="0"/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4" name="Straight Connector 13"/>
          <p:cNvCxnSpPr/>
          <p:nvPr userDrawn="1"/>
        </p:nvCxnSpPr>
        <p:spPr>
          <a:xfrm flipV="1">
            <a:off x="575737" y="1498600"/>
            <a:ext cx="11040535" cy="9358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98900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4088" userDrawn="1">
          <p15:clr>
            <a:srgbClr val="FBAE40"/>
          </p15:clr>
        </p15:guide>
        <p15:guide id="2" pos="363" userDrawn="1">
          <p15:clr>
            <a:srgbClr val="FBAE40"/>
          </p15:clr>
        </p15:guide>
        <p15:guide id="3" pos="7317" userDrawn="1">
          <p15:clr>
            <a:srgbClr val="FBAE40"/>
          </p15:clr>
        </p15:guide>
        <p15:guide id="4" orient="horz" pos="232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comparis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5736" y="368301"/>
            <a:ext cx="11040533" cy="711200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575736" y="1491916"/>
            <a:ext cx="11040533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575733" y="6146800"/>
            <a:ext cx="9025467" cy="34290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3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2"/>
          </p:nvPr>
        </p:nvSpPr>
        <p:spPr>
          <a:xfrm>
            <a:off x="575733" y="2667000"/>
            <a:ext cx="5215467" cy="29718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0000"/>
              </a:lnSpc>
              <a:buFont typeface="Arial" charset="0"/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Content Placeholder 9"/>
          <p:cNvSpPr>
            <a:spLocks noGrp="1"/>
          </p:cNvSpPr>
          <p:nvPr>
            <p:ph sz="quarter" idx="13"/>
          </p:nvPr>
        </p:nvSpPr>
        <p:spPr>
          <a:xfrm>
            <a:off x="6400801" y="2667000"/>
            <a:ext cx="5215467" cy="29718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0000"/>
              </a:lnSpc>
              <a:buFont typeface="Arial" charset="0"/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575733" y="2095500"/>
            <a:ext cx="5215467" cy="431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6400801" y="2095500"/>
            <a:ext cx="5215467" cy="431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611583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4088" userDrawn="1">
          <p15:clr>
            <a:srgbClr val="FBAE40"/>
          </p15:clr>
        </p15:guide>
        <p15:guide id="2" pos="363" userDrawn="1">
          <p15:clr>
            <a:srgbClr val="FBAE40"/>
          </p15:clr>
        </p15:guide>
        <p15:guide id="3" pos="7317" userDrawn="1">
          <p15:clr>
            <a:srgbClr val="FBAE40"/>
          </p15:clr>
        </p15:guide>
        <p15:guide id="4" orient="horz" pos="232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5736" y="368301"/>
            <a:ext cx="11040533" cy="711200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575736" y="1491916"/>
            <a:ext cx="11040533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575733" y="6146800"/>
            <a:ext cx="9025467" cy="34290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3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536778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4088" userDrawn="1">
          <p15:clr>
            <a:srgbClr val="FBAE40"/>
          </p15:clr>
        </p15:guide>
        <p15:guide id="2" pos="363" userDrawn="1">
          <p15:clr>
            <a:srgbClr val="FBAE40"/>
          </p15:clr>
        </p15:guide>
        <p15:guide id="3" pos="7317" userDrawn="1">
          <p15:clr>
            <a:srgbClr val="FBAE40"/>
          </p15:clr>
        </p15:guide>
        <p15:guide id="4" orient="horz" pos="232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575733" y="6146800"/>
            <a:ext cx="9025467" cy="34290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3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849639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4088" userDrawn="1">
          <p15:clr>
            <a:srgbClr val="FBAE40"/>
          </p15:clr>
        </p15:guide>
        <p15:guide id="2" pos="363" userDrawn="1">
          <p15:clr>
            <a:srgbClr val="FBAE40"/>
          </p15:clr>
        </p15:guide>
        <p15:guide id="3" pos="7317" userDrawn="1">
          <p15:clr>
            <a:srgbClr val="FBAE40"/>
          </p15:clr>
        </p15:guide>
        <p15:guide id="4" orient="horz" pos="232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ontent_Blan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575733" y="6146800"/>
            <a:ext cx="9025467" cy="34290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3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575736" y="368301"/>
            <a:ext cx="11040533" cy="711200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Content Placeholder 9"/>
          <p:cNvSpPr>
            <a:spLocks noGrp="1"/>
          </p:cNvSpPr>
          <p:nvPr>
            <p:ph sz="quarter" idx="12"/>
          </p:nvPr>
        </p:nvSpPr>
        <p:spPr>
          <a:xfrm>
            <a:off x="575736" y="1917700"/>
            <a:ext cx="11040533" cy="37211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0000"/>
              </a:lnSpc>
              <a:buFont typeface="Arial" charset="0"/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4088" userDrawn="1">
          <p15:clr>
            <a:srgbClr val="FBAE40"/>
          </p15:clr>
        </p15:guide>
        <p15:guide id="2" pos="363" userDrawn="1">
          <p15:clr>
            <a:srgbClr val="FBAE40"/>
          </p15:clr>
        </p15:guide>
        <p15:guide id="3" pos="7317" userDrawn="1">
          <p15:clr>
            <a:srgbClr val="FBAE40"/>
          </p15:clr>
        </p15:guide>
        <p15:guide id="4" orient="horz" pos="232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645424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51" r:id="rId1"/>
    <p:sldLayoutId id="2147483653" r:id="rId2"/>
    <p:sldLayoutId id="2147483652" r:id="rId3"/>
    <p:sldLayoutId id="2147483660" r:id="rId4"/>
    <p:sldLayoutId id="2147483655" r:id="rId5"/>
    <p:sldLayoutId id="2147483656" r:id="rId6"/>
    <p:sldLayoutId id="2147483654" r:id="rId7"/>
    <p:sldLayoutId id="2147483657" r:id="rId8"/>
    <p:sldLayoutId id="2147483659" r:id="rId9"/>
    <p:sldLayoutId id="2147483658" r:id="rId10"/>
    <p:sldLayoutId id="2147483661" r:id="rId11"/>
    <p:sldLayoutId id="214748366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Calibri" charset="0"/>
          <a:ea typeface="Calibri" charset="0"/>
          <a:cs typeface="Calibri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Calibri" charset="0"/>
          <a:ea typeface="Calibri" charset="0"/>
          <a:cs typeface="Calibri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Calibri" charset="0"/>
          <a:ea typeface="Calibri" charset="0"/>
          <a:cs typeface="Calibri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Calibri" charset="0"/>
          <a:ea typeface="Calibri" charset="0"/>
          <a:cs typeface="Calibri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Calibri" charset="0"/>
          <a:ea typeface="Calibri" charset="0"/>
          <a:cs typeface="Calibri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Calibri" charset="0"/>
          <a:ea typeface="Calibri" charset="0"/>
          <a:cs typeface="Calibri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s://new.siemens.com/au/en/company/press-centre/2019/murchison-renewable-hydrogen-project.html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tif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tif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tif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tif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ourworldindata.org/co2-and-other-greenhouse-gas-emissions#consumption-based-trade-adjusted-co2-emissions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tif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www.iea.org/media/presentations/OffshoreWind-Launch-Presentation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tiff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s://www.endsreport.com/article/1663566/debrief-belgian-cement-plant-blazing-trail-net-zero-emissions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://www.hybritdevelopment.com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1950" y="1578360"/>
            <a:ext cx="6356050" cy="1393442"/>
          </a:xfrm>
        </p:spPr>
        <p:txBody>
          <a:bodyPr/>
          <a:lstStyle/>
          <a:p>
            <a:r>
              <a:rPr lang="en-GB" dirty="0" err="1"/>
              <a:t>Kliimaneutraalsuse</a:t>
            </a:r>
            <a:r>
              <a:rPr lang="en-GB" dirty="0"/>
              <a:t> </a:t>
            </a:r>
            <a:r>
              <a:rPr lang="en-GB" dirty="0" err="1"/>
              <a:t>saavutamine</a:t>
            </a:r>
            <a:r>
              <a:rPr lang="en-GB" dirty="0"/>
              <a:t> </a:t>
            </a:r>
            <a:r>
              <a:rPr lang="en-GB" dirty="0" err="1"/>
              <a:t>Eestis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t-EE" dirty="0"/>
              <a:t>8</a:t>
            </a:r>
            <a:r>
              <a:rPr lang="en-US" dirty="0"/>
              <a:t>/11/2019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9D9415E-6B84-F242-A4F6-3778BE3D834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0340" y="4165601"/>
            <a:ext cx="6904357" cy="7874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Lauri Tammiste</a:t>
            </a:r>
          </a:p>
          <a:p>
            <a:r>
              <a:rPr lang="en-US" dirty="0"/>
              <a:t>SEI Tallinn </a:t>
            </a:r>
            <a:r>
              <a:rPr lang="en-US" dirty="0" err="1"/>
              <a:t>juhataja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72611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D98A33-99FC-1E44-ABE9-F2111F2A7F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Vesiniku</a:t>
            </a:r>
            <a:r>
              <a:rPr lang="en-US" dirty="0"/>
              <a:t> </a:t>
            </a:r>
            <a:r>
              <a:rPr lang="en-US" dirty="0" err="1"/>
              <a:t>valdkonna</a:t>
            </a:r>
            <a:r>
              <a:rPr lang="en-US" dirty="0"/>
              <a:t> </a:t>
            </a:r>
            <a:r>
              <a:rPr lang="en-US" dirty="0" err="1"/>
              <a:t>investeeringud</a:t>
            </a:r>
            <a:r>
              <a:rPr lang="en-US" dirty="0"/>
              <a:t> </a:t>
            </a:r>
            <a:r>
              <a:rPr lang="en-US" dirty="0" err="1"/>
              <a:t>kasvavad</a:t>
            </a:r>
            <a:r>
              <a:rPr lang="en-US" dirty="0"/>
              <a:t> </a:t>
            </a:r>
            <a:r>
              <a:rPr lang="en-US" dirty="0" err="1"/>
              <a:t>üha</a:t>
            </a:r>
            <a:r>
              <a:rPr lang="en-US" dirty="0"/>
              <a:t> </a:t>
            </a:r>
            <a:r>
              <a:rPr lang="en-US" dirty="0" err="1"/>
              <a:t>kiiremini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E82700-8594-0941-852E-1E5C4AC42A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 err="1"/>
              <a:t>Allikas</a:t>
            </a:r>
            <a:r>
              <a:rPr lang="en-US" dirty="0"/>
              <a:t>: </a:t>
            </a:r>
            <a:r>
              <a:rPr lang="en-US" dirty="0">
                <a:hlinkClick r:id="rId2"/>
              </a:rPr>
              <a:t>https://new.siemens.com/au/en/company/press-centre/2019/murchison-renewable-hydrogen-project.html</a:t>
            </a:r>
            <a:r>
              <a:rPr lang="en-US" dirty="0"/>
              <a:t> 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375F2820-C09C-D346-8243-56C252D5ABEA}"/>
              </a:ext>
            </a:extLst>
          </p:cNvPr>
          <p:cNvPicPr>
            <a:picLocks noGrp="1" noChangeAspect="1"/>
          </p:cNvPicPr>
          <p:nvPr>
            <p:ph sz="quarter" idx="12"/>
          </p:nvPr>
        </p:nvPicPr>
        <p:blipFill>
          <a:blip r:embed="rId3"/>
          <a:stretch>
            <a:fillRect/>
          </a:stretch>
        </p:blipFill>
        <p:spPr>
          <a:xfrm>
            <a:off x="2900363" y="1689576"/>
            <a:ext cx="6042248" cy="3949224"/>
          </a:xfrm>
        </p:spPr>
      </p:pic>
    </p:spTree>
    <p:extLst>
      <p:ext uri="{BB962C8B-B14F-4D97-AF65-F5344CB8AC3E}">
        <p14:creationId xmlns:p14="http://schemas.microsoft.com/office/powerpoint/2010/main" val="22510034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1BBB00A3-B82E-9848-8144-E853C162137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AD2A2A9-2019-2B4F-A72F-0B63F9CAC7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Milline</a:t>
            </a:r>
            <a:r>
              <a:rPr lang="en-US" dirty="0"/>
              <a:t> on </a:t>
            </a:r>
            <a:r>
              <a:rPr lang="en-US" dirty="0" err="1"/>
              <a:t>Eesti</a:t>
            </a:r>
            <a:r>
              <a:rPr lang="en-US" dirty="0"/>
              <a:t> </a:t>
            </a:r>
            <a:r>
              <a:rPr lang="en-US" dirty="0" err="1"/>
              <a:t>seis</a:t>
            </a:r>
            <a:r>
              <a:rPr lang="en-US" dirty="0"/>
              <a:t> ja </a:t>
            </a:r>
            <a:r>
              <a:rPr lang="en-US" dirty="0" err="1"/>
              <a:t>väljavaated</a:t>
            </a:r>
            <a:r>
              <a:rPr lang="en-US" dirty="0"/>
              <a:t>?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962812-B30A-BA4E-B8A2-A57B65D8F09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770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4ADFD4-100D-924F-96CA-A97657F7EF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5C9A55-C545-0D4C-819B-7CA25F4B961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FA74F6-CF71-CE40-A3AC-D329E9AE438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r>
              <a:rPr lang="en-US" dirty="0"/>
              <a:t>		</a:t>
            </a:r>
            <a:r>
              <a:rPr lang="en-US" sz="3200" dirty="0"/>
              <a:t>   </a:t>
            </a:r>
            <a:r>
              <a:rPr lang="en-US" sz="3200" dirty="0" err="1"/>
              <a:t>Kas</a:t>
            </a:r>
            <a:r>
              <a:rPr lang="en-US" sz="3200" dirty="0"/>
              <a:t> </a:t>
            </a:r>
            <a:r>
              <a:rPr lang="en-US" sz="3200" dirty="0" err="1"/>
              <a:t>kliimaneutraalsus</a:t>
            </a:r>
            <a:r>
              <a:rPr lang="en-US" sz="3200" dirty="0"/>
              <a:t> </a:t>
            </a:r>
            <a:r>
              <a:rPr lang="en-US" sz="3200" dirty="0" err="1"/>
              <a:t>aastaks</a:t>
            </a:r>
            <a:r>
              <a:rPr lang="en-US" sz="3200" dirty="0"/>
              <a:t> 2050 on </a:t>
            </a:r>
            <a:r>
              <a:rPr lang="en-US" sz="3200" dirty="0" err="1"/>
              <a:t>Eestis</a:t>
            </a:r>
            <a:r>
              <a:rPr lang="en-US" sz="3200" dirty="0"/>
              <a:t> 			   </a:t>
            </a:r>
            <a:r>
              <a:rPr lang="en-US" sz="3200" dirty="0" err="1"/>
              <a:t>saavutatav</a:t>
            </a:r>
            <a:r>
              <a:rPr lang="en-US" sz="32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0933958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87393B-B528-4340-881B-165B566814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74B503-DE34-734D-9332-8EEA9DB4FD9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1D4DDC-3AEC-A748-9853-62200CDDF88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					</a:t>
            </a:r>
            <a:r>
              <a:rPr lang="en-US" sz="3200" dirty="0"/>
              <a:t>      Jah</a:t>
            </a:r>
          </a:p>
        </p:txBody>
      </p:sp>
    </p:spTree>
    <p:extLst>
      <p:ext uri="{BB962C8B-B14F-4D97-AF65-F5344CB8AC3E}">
        <p14:creationId xmlns:p14="http://schemas.microsoft.com/office/powerpoint/2010/main" val="33734398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43EA8E-007B-C34B-BA3A-7884803DC7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C97223-D753-7D45-8C3E-3491C0B53E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59382D-B829-2C41-8EC2-22979196739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r>
              <a:rPr lang="en-US" dirty="0"/>
              <a:t>				</a:t>
            </a:r>
            <a:r>
              <a:rPr lang="en-US" sz="3200" dirty="0"/>
              <a:t>Mis </a:t>
            </a:r>
            <a:r>
              <a:rPr lang="en-US" sz="3200" dirty="0" err="1"/>
              <a:t>selleks</a:t>
            </a:r>
            <a:r>
              <a:rPr lang="en-US" sz="3200" dirty="0"/>
              <a:t> </a:t>
            </a:r>
            <a:r>
              <a:rPr lang="en-US" sz="3200" dirty="0" err="1"/>
              <a:t>tegema</a:t>
            </a:r>
            <a:r>
              <a:rPr lang="en-US" sz="3200" dirty="0"/>
              <a:t> </a:t>
            </a:r>
            <a:r>
              <a:rPr lang="en-US" sz="3200" dirty="0" err="1"/>
              <a:t>peab</a:t>
            </a:r>
            <a:r>
              <a:rPr lang="en-US" sz="32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5371257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FD8DB2-9376-A548-9007-697363852A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03CCA6-6992-1541-9376-12D8A70CBAD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504D289-949E-384A-A261-4A574D1F463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 dirty="0"/>
          </a:p>
          <a:p>
            <a:pPr marL="457200" indent="-457200">
              <a:buAutoNum type="arabicPeriod"/>
            </a:pPr>
            <a:endParaRPr lang="en-US" dirty="0"/>
          </a:p>
          <a:p>
            <a:pPr marL="457200" indent="-457200">
              <a:buAutoNum type="arabicPeriod"/>
            </a:pPr>
            <a:r>
              <a:rPr lang="en-US" sz="2800" dirty="0" err="1"/>
              <a:t>Vähendama</a:t>
            </a:r>
            <a:r>
              <a:rPr lang="en-US" sz="2800" dirty="0"/>
              <a:t> </a:t>
            </a:r>
            <a:r>
              <a:rPr lang="en-US" sz="2800" dirty="0" err="1"/>
              <a:t>heitmeid</a:t>
            </a:r>
            <a:r>
              <a:rPr lang="en-US" sz="2800" dirty="0"/>
              <a:t> </a:t>
            </a:r>
            <a:r>
              <a:rPr lang="en-US" sz="2800" dirty="0" err="1"/>
              <a:t>aastaks</a:t>
            </a:r>
            <a:r>
              <a:rPr lang="en-US" sz="2800" dirty="0"/>
              <a:t> 2050 ca 2,2 Mt CO2 </a:t>
            </a:r>
            <a:r>
              <a:rPr lang="en-US" sz="2800" dirty="0" err="1"/>
              <a:t>ekv-ni</a:t>
            </a:r>
            <a:endParaRPr lang="en-US" sz="2800" dirty="0"/>
          </a:p>
          <a:p>
            <a:pPr marL="457200" indent="-457200">
              <a:buAutoNum type="arabicPeriod"/>
            </a:pPr>
            <a:r>
              <a:rPr lang="en-US" sz="2800" dirty="0" err="1"/>
              <a:t>Metsanduse</a:t>
            </a:r>
            <a:r>
              <a:rPr lang="en-US" sz="2800" dirty="0"/>
              <a:t> ja </a:t>
            </a:r>
            <a:r>
              <a:rPr lang="en-US" sz="2800" dirty="0" err="1"/>
              <a:t>maakasutuse</a:t>
            </a:r>
            <a:r>
              <a:rPr lang="en-US" sz="2800" dirty="0"/>
              <a:t> </a:t>
            </a:r>
            <a:r>
              <a:rPr lang="en-US" sz="2800" dirty="0" err="1"/>
              <a:t>muutuse</a:t>
            </a:r>
            <a:r>
              <a:rPr lang="en-US" sz="2800" dirty="0"/>
              <a:t> </a:t>
            </a:r>
            <a:r>
              <a:rPr lang="en-US" sz="2800" dirty="0" err="1"/>
              <a:t>sektoris</a:t>
            </a:r>
            <a:r>
              <a:rPr lang="en-US" sz="2800" dirty="0"/>
              <a:t> </a:t>
            </a:r>
            <a:r>
              <a:rPr lang="en-US" sz="2800" dirty="0" err="1"/>
              <a:t>tagama</a:t>
            </a:r>
            <a:r>
              <a:rPr lang="en-US" sz="2800" dirty="0"/>
              <a:t> </a:t>
            </a:r>
            <a:r>
              <a:rPr lang="en-US" sz="2800" dirty="0" err="1"/>
              <a:t>süsiniku</a:t>
            </a:r>
            <a:r>
              <a:rPr lang="en-US" sz="2800" dirty="0"/>
              <a:t> </a:t>
            </a:r>
            <a:r>
              <a:rPr lang="en-US" sz="2800" dirty="0" err="1"/>
              <a:t>sidumise</a:t>
            </a:r>
            <a:r>
              <a:rPr lang="en-US" sz="2800" dirty="0"/>
              <a:t> </a:t>
            </a:r>
            <a:r>
              <a:rPr lang="en-US" sz="2800" dirty="0" err="1"/>
              <a:t>mahus</a:t>
            </a:r>
            <a:r>
              <a:rPr lang="en-US" sz="2800" dirty="0"/>
              <a:t> ca 4 Mt CO2 </a:t>
            </a:r>
            <a:r>
              <a:rPr lang="en-US" sz="2800" dirty="0" err="1"/>
              <a:t>ekv</a:t>
            </a:r>
            <a:r>
              <a:rPr lang="en-US" sz="2800" dirty="0"/>
              <a:t> </a:t>
            </a:r>
            <a:r>
              <a:rPr lang="en-US" sz="2800" dirty="0" err="1"/>
              <a:t>aastas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5535029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0FFC5F84-8D95-4B31-8F4B-32C7E1C9D5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5035" y="541126"/>
            <a:ext cx="11040533" cy="711200"/>
          </a:xfrm>
        </p:spPr>
        <p:txBody>
          <a:bodyPr>
            <a:normAutofit fontScale="90000"/>
          </a:bodyPr>
          <a:lstStyle/>
          <a:p>
            <a:r>
              <a:rPr lang="et-EE">
                <a:latin typeface="Calibri"/>
                <a:cs typeface="Calibri"/>
              </a:rPr>
              <a:t>Kuhu peame heitmetega jõudma aastaks 2050 võrreldes tänasega?</a:t>
            </a:r>
            <a:endParaRPr lang="en-US"/>
          </a:p>
        </p:txBody>
      </p:sp>
      <p:sp>
        <p:nvSpPr>
          <p:cNvPr id="5" name="Sisu kohatäide 4">
            <a:extLst>
              <a:ext uri="{FF2B5EF4-FFF2-40B4-BE49-F238E27FC236}">
                <a16:creationId xmlns:a16="http://schemas.microsoft.com/office/drawing/2014/main" id="{5603259B-68A0-4227-8730-273577719C31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7022509" y="1564635"/>
            <a:ext cx="5929844" cy="5335851"/>
          </a:xfrm>
        </p:spPr>
        <p:txBody>
          <a:bodyPr>
            <a:noAutofit/>
          </a:bodyPr>
          <a:lstStyle/>
          <a:p>
            <a:r>
              <a:rPr lang="et-EE" sz="1600" dirty="0"/>
              <a:t>Kokku 2,25 </a:t>
            </a:r>
            <a:r>
              <a:rPr lang="et-EE" sz="1600" dirty="0" err="1"/>
              <a:t>Mt</a:t>
            </a:r>
            <a:r>
              <a:rPr lang="et-EE" sz="1600" dirty="0"/>
              <a:t> CO</a:t>
            </a:r>
            <a:r>
              <a:rPr lang="et-EE" sz="1600" baseline="-25000" dirty="0"/>
              <a:t>2</a:t>
            </a:r>
            <a:r>
              <a:rPr lang="et-EE" sz="1600" dirty="0"/>
              <a:t> </a:t>
            </a:r>
            <a:r>
              <a:rPr lang="et-EE" sz="1600" dirty="0" err="1"/>
              <a:t>ekv</a:t>
            </a:r>
            <a:r>
              <a:rPr lang="et-EE" sz="1600" dirty="0"/>
              <a:t>, juhul kui energeetika KHG heide on nullilähedane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t-EE" sz="1600" dirty="0"/>
              <a:t>Metsastamine,  turvasmuldade viimine looduslikeks rohumaadeks ja muldade lupjamine võimaldab </a:t>
            </a:r>
          </a:p>
          <a:p>
            <a:r>
              <a:rPr lang="et-EE" sz="1600" dirty="0"/>
              <a:t>        hinnanguliselt täiendavalt siduda ~1,6 </a:t>
            </a:r>
            <a:r>
              <a:rPr lang="et-EE" sz="1600" dirty="0" err="1"/>
              <a:t>Mt</a:t>
            </a:r>
            <a:r>
              <a:rPr lang="et-EE" sz="1600" dirty="0"/>
              <a:t> CO</a:t>
            </a:r>
            <a:r>
              <a:rPr lang="et-EE" sz="1600" baseline="-25000" dirty="0"/>
              <a:t>2</a:t>
            </a:r>
            <a:r>
              <a:rPr lang="et-EE" sz="1600" dirty="0"/>
              <a:t> </a:t>
            </a:r>
            <a:r>
              <a:rPr lang="et-EE" sz="1600" dirty="0" err="1"/>
              <a:t>ekv</a:t>
            </a:r>
            <a:endParaRPr lang="et-EE" sz="1600" dirty="0"/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t-EE" sz="1600" dirty="0"/>
              <a:t>läbi metsamajandamise on võimalik leida täiendav </a:t>
            </a:r>
          </a:p>
          <a:p>
            <a:r>
              <a:rPr lang="et-EE" sz="1600" dirty="0"/>
              <a:t>sidumine LULUCF sektorist, maksimaalselt kokku ca 4Mt CO2 </a:t>
            </a:r>
            <a:r>
              <a:rPr lang="et-EE" sz="1600" dirty="0" err="1"/>
              <a:t>ekv</a:t>
            </a:r>
            <a:endParaRPr lang="et-EE" sz="1600" dirty="0"/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t-EE" sz="1600" dirty="0"/>
              <a:t>kui LULUCF ei suuda selles mahus siduda, siis saab süsinikuneutraalsuse saavutada CCS/CCU tehnoloogiate </a:t>
            </a:r>
          </a:p>
          <a:p>
            <a:r>
              <a:rPr lang="et-EE" sz="1600" dirty="0"/>
              <a:t>abil, millest Eestis kasutatavad algavad hinnast 22-36 €/t CO</a:t>
            </a:r>
            <a:r>
              <a:rPr lang="et-EE" sz="1600" baseline="-25000" dirty="0"/>
              <a:t>2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37FD7E1-C7EF-B34E-B151-7DCF3EA38F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771650"/>
            <a:ext cx="7022508" cy="4921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8224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4306D6-0888-3B47-8E14-58A71CBADE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 </a:t>
            </a:r>
            <a:r>
              <a:rPr lang="en-US" dirty="0" err="1"/>
              <a:t>võtmefookust</a:t>
            </a:r>
            <a:r>
              <a:rPr lang="en-US" dirty="0"/>
              <a:t> 2020-2030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FCAD04-57AE-3E4F-B593-D8BF4FE8C1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10D969-3402-BB46-BF46-91DDBA3593C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pPr marL="457200" indent="-457200">
              <a:buAutoNum type="arabicPeriod"/>
            </a:pPr>
            <a:endParaRPr lang="en-US" dirty="0"/>
          </a:p>
          <a:p>
            <a:pPr marL="457200" indent="-457200">
              <a:buAutoNum type="arabicPeriod"/>
            </a:pPr>
            <a:r>
              <a:rPr lang="en-US" sz="2800" dirty="0" err="1"/>
              <a:t>Energiatõhusus</a:t>
            </a:r>
            <a:r>
              <a:rPr lang="en-US" sz="2800" dirty="0"/>
              <a:t> </a:t>
            </a:r>
            <a:r>
              <a:rPr lang="en-US" sz="2800" dirty="0" err="1"/>
              <a:t>kõikides</a:t>
            </a:r>
            <a:r>
              <a:rPr lang="en-US" sz="2800" dirty="0"/>
              <a:t> </a:t>
            </a:r>
            <a:r>
              <a:rPr lang="en-US" sz="2800" dirty="0" err="1"/>
              <a:t>sektorites</a:t>
            </a:r>
            <a:endParaRPr lang="en-US" sz="2800" dirty="0"/>
          </a:p>
          <a:p>
            <a:pPr marL="457200" indent="-457200">
              <a:buAutoNum type="arabicPeriod"/>
            </a:pPr>
            <a:r>
              <a:rPr lang="en-US" sz="2800" dirty="0" err="1"/>
              <a:t>Energiakandjad</a:t>
            </a:r>
            <a:r>
              <a:rPr lang="en-US" sz="2800" dirty="0"/>
              <a:t>/</a:t>
            </a:r>
            <a:r>
              <a:rPr lang="en-US" sz="2800" dirty="0" err="1"/>
              <a:t>tootmine</a:t>
            </a:r>
            <a:r>
              <a:rPr lang="en-US" sz="2800" dirty="0"/>
              <a:t> </a:t>
            </a:r>
            <a:r>
              <a:rPr lang="en-US" sz="2800" dirty="0" err="1"/>
              <a:t>kliimaneutraalseks</a:t>
            </a:r>
            <a:endParaRPr lang="en-US" sz="2800" dirty="0"/>
          </a:p>
          <a:p>
            <a:pPr marL="457200" indent="-457200">
              <a:buAutoNum type="arabicPeriod"/>
            </a:pPr>
            <a:r>
              <a:rPr lang="en-US" sz="2800" dirty="0" err="1"/>
              <a:t>Metsandus</a:t>
            </a:r>
            <a:r>
              <a:rPr lang="en-US" sz="2800" dirty="0"/>
              <a:t> ja </a:t>
            </a:r>
            <a:r>
              <a:rPr lang="en-US" sz="2800" dirty="0" err="1"/>
              <a:t>maakasutus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7483430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F78CFE7F-8023-D14D-BB73-BF7C183DC04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60B0D05-51A1-6C48-8B1A-D3E5DE5705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002" y="2431048"/>
            <a:ext cx="7116953" cy="2273300"/>
          </a:xfrm>
        </p:spPr>
        <p:txBody>
          <a:bodyPr/>
          <a:lstStyle/>
          <a:p>
            <a:r>
              <a:rPr lang="en-US" dirty="0"/>
              <a:t>ÜKS VÕIMALIK KLIIMANEUTRAALSUSE STSENAARIUM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5BA5540-433B-E749-86B3-EE4B5679EF2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95627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C54D5B6-E722-E24A-87F5-88A0267240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8A9FEF7-6B53-8849-8FFF-883EDB9261A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CF48F19-B490-B946-8DA9-39C46547B5D6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/>
              <a:t>Stsenaarium</a:t>
            </a:r>
            <a:r>
              <a:rPr lang="en-US" dirty="0"/>
              <a:t>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/>
              <a:t>Illustreerib</a:t>
            </a:r>
            <a:r>
              <a:rPr lang="en-US" dirty="0"/>
              <a:t> </a:t>
            </a:r>
            <a:r>
              <a:rPr lang="en-US" dirty="0" err="1"/>
              <a:t>analüüsitud</a:t>
            </a:r>
            <a:r>
              <a:rPr lang="en-US" dirty="0"/>
              <a:t> </a:t>
            </a:r>
            <a:r>
              <a:rPr lang="en-US" dirty="0" err="1"/>
              <a:t>meetmete</a:t>
            </a:r>
            <a:r>
              <a:rPr lang="en-US" dirty="0"/>
              <a:t> </a:t>
            </a:r>
            <a:r>
              <a:rPr lang="en-US" dirty="0" err="1"/>
              <a:t>baasilt</a:t>
            </a:r>
            <a:r>
              <a:rPr lang="en-US" dirty="0"/>
              <a:t> teed </a:t>
            </a:r>
            <a:r>
              <a:rPr lang="en-US" dirty="0" err="1"/>
              <a:t>kliimaneutraalsuseni</a:t>
            </a: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On </a:t>
            </a:r>
            <a:r>
              <a:rPr lang="en-US" dirty="0" err="1"/>
              <a:t>loodud</a:t>
            </a:r>
            <a:r>
              <a:rPr lang="en-US" dirty="0"/>
              <a:t> </a:t>
            </a:r>
            <a:r>
              <a:rPr lang="en-US" dirty="0" err="1"/>
              <a:t>eeldusel</a:t>
            </a:r>
            <a:r>
              <a:rPr lang="en-US" dirty="0"/>
              <a:t>, et </a:t>
            </a:r>
            <a:r>
              <a:rPr lang="en-US" dirty="0" err="1"/>
              <a:t>Eesti</a:t>
            </a:r>
            <a:r>
              <a:rPr lang="en-US" dirty="0"/>
              <a:t> </a:t>
            </a:r>
            <a:r>
              <a:rPr lang="en-US" dirty="0" err="1"/>
              <a:t>soovib</a:t>
            </a:r>
            <a:r>
              <a:rPr lang="en-US" dirty="0"/>
              <a:t> </a:t>
            </a:r>
            <a:r>
              <a:rPr lang="en-US" dirty="0" err="1"/>
              <a:t>väga</a:t>
            </a:r>
            <a:r>
              <a:rPr lang="en-US" dirty="0"/>
              <a:t> </a:t>
            </a:r>
            <a:r>
              <a:rPr lang="en-US" dirty="0" err="1"/>
              <a:t>olulisel</a:t>
            </a:r>
            <a:r>
              <a:rPr lang="en-US" dirty="0"/>
              <a:t> </a:t>
            </a:r>
            <a:r>
              <a:rPr lang="en-US" dirty="0" err="1"/>
              <a:t>määral</a:t>
            </a:r>
            <a:r>
              <a:rPr lang="en-US" dirty="0"/>
              <a:t> </a:t>
            </a:r>
            <a:r>
              <a:rPr lang="en-US" dirty="0" err="1"/>
              <a:t>tagada</a:t>
            </a:r>
            <a:r>
              <a:rPr lang="en-US" dirty="0"/>
              <a:t> </a:t>
            </a:r>
            <a:r>
              <a:rPr lang="en-US" dirty="0" err="1"/>
              <a:t>energiaga</a:t>
            </a:r>
            <a:r>
              <a:rPr lang="en-US" dirty="0"/>
              <a:t> </a:t>
            </a:r>
            <a:r>
              <a:rPr lang="en-US" dirty="0" err="1"/>
              <a:t>varustatus</a:t>
            </a:r>
            <a:r>
              <a:rPr lang="en-US" dirty="0"/>
              <a:t> </a:t>
            </a:r>
            <a:r>
              <a:rPr lang="en-US" dirty="0" err="1"/>
              <a:t>kohalike</a:t>
            </a:r>
            <a:r>
              <a:rPr lang="en-US" dirty="0"/>
              <a:t> </a:t>
            </a:r>
            <a:r>
              <a:rPr lang="en-US" dirty="0" err="1"/>
              <a:t>tootmisvõimsustega</a:t>
            </a: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/>
              <a:t>Ei</a:t>
            </a:r>
            <a:r>
              <a:rPr lang="en-US" dirty="0"/>
              <a:t> </a:t>
            </a:r>
            <a:r>
              <a:rPr lang="en-US" dirty="0" err="1"/>
              <a:t>tähenda</a:t>
            </a:r>
            <a:r>
              <a:rPr lang="en-US" dirty="0"/>
              <a:t>, et </a:t>
            </a:r>
            <a:r>
              <a:rPr lang="en-US" dirty="0" err="1"/>
              <a:t>neid</a:t>
            </a:r>
            <a:r>
              <a:rPr lang="en-US" dirty="0"/>
              <a:t> </a:t>
            </a:r>
            <a:r>
              <a:rPr lang="en-US" dirty="0" err="1"/>
              <a:t>meetmeid</a:t>
            </a:r>
            <a:r>
              <a:rPr lang="en-US" dirty="0"/>
              <a:t> peaks </a:t>
            </a:r>
            <a:r>
              <a:rPr lang="en-US" dirty="0" err="1"/>
              <a:t>kõiki</a:t>
            </a:r>
            <a:r>
              <a:rPr lang="en-US" dirty="0"/>
              <a:t> </a:t>
            </a:r>
            <a:r>
              <a:rPr lang="en-US" dirty="0" err="1"/>
              <a:t>sellisel</a:t>
            </a:r>
            <a:r>
              <a:rPr lang="en-US" dirty="0"/>
              <a:t> </a:t>
            </a:r>
            <a:r>
              <a:rPr lang="en-US" dirty="0" err="1"/>
              <a:t>kujul</a:t>
            </a:r>
            <a:r>
              <a:rPr lang="en-US" dirty="0"/>
              <a:t> ja </a:t>
            </a:r>
            <a:r>
              <a:rPr lang="en-US" dirty="0" err="1"/>
              <a:t>sellises</a:t>
            </a:r>
            <a:r>
              <a:rPr lang="en-US" dirty="0"/>
              <a:t> </a:t>
            </a:r>
            <a:r>
              <a:rPr lang="en-US" dirty="0" err="1"/>
              <a:t>mahus</a:t>
            </a:r>
            <a:r>
              <a:rPr lang="en-US" dirty="0"/>
              <a:t> </a:t>
            </a:r>
            <a:r>
              <a:rPr lang="en-US" dirty="0" err="1"/>
              <a:t>rakendama</a:t>
            </a:r>
            <a:r>
              <a:rPr lang="en-US" dirty="0"/>
              <a:t>, </a:t>
            </a:r>
            <a:r>
              <a:rPr lang="en-US" dirty="0" err="1"/>
              <a:t>valikud</a:t>
            </a:r>
            <a:r>
              <a:rPr lang="en-US" dirty="0"/>
              <a:t> </a:t>
            </a:r>
            <a:r>
              <a:rPr lang="en-US" dirty="0" err="1"/>
              <a:t>sõltuvad</a:t>
            </a:r>
            <a:r>
              <a:rPr lang="en-US" dirty="0"/>
              <a:t> </a:t>
            </a:r>
            <a:r>
              <a:rPr lang="en-US" dirty="0" err="1"/>
              <a:t>tehnoloogiate</a:t>
            </a:r>
            <a:r>
              <a:rPr lang="en-US" dirty="0"/>
              <a:t>, </a:t>
            </a:r>
            <a:r>
              <a:rPr lang="en-US" dirty="0" err="1"/>
              <a:t>turgude</a:t>
            </a:r>
            <a:r>
              <a:rPr lang="en-US" dirty="0"/>
              <a:t> </a:t>
            </a:r>
            <a:r>
              <a:rPr lang="en-US" dirty="0" err="1"/>
              <a:t>arengust</a:t>
            </a:r>
            <a:r>
              <a:rPr lang="en-US" dirty="0"/>
              <a:t> </a:t>
            </a:r>
            <a:r>
              <a:rPr lang="en-US" dirty="0" err="1"/>
              <a:t>tulevikus</a:t>
            </a: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/>
              <a:t>Valminud</a:t>
            </a:r>
            <a:r>
              <a:rPr lang="en-US" dirty="0"/>
              <a:t> </a:t>
            </a:r>
            <a:r>
              <a:rPr lang="en-US" dirty="0" err="1"/>
              <a:t>modelleerimis</a:t>
            </a:r>
            <a:r>
              <a:rPr lang="en-US" dirty="0"/>
              <a:t> </a:t>
            </a:r>
            <a:r>
              <a:rPr lang="en-US" dirty="0" err="1"/>
              <a:t>tööriist</a:t>
            </a:r>
            <a:r>
              <a:rPr lang="en-US" dirty="0"/>
              <a:t> </a:t>
            </a:r>
            <a:r>
              <a:rPr lang="en-US" dirty="0" err="1"/>
              <a:t>võimaldab</a:t>
            </a:r>
            <a:r>
              <a:rPr lang="en-US" dirty="0"/>
              <a:t> </a:t>
            </a:r>
            <a:r>
              <a:rPr lang="en-US" dirty="0" err="1"/>
              <a:t>lisada</a:t>
            </a:r>
            <a:r>
              <a:rPr lang="en-US" dirty="0"/>
              <a:t> </a:t>
            </a:r>
            <a:r>
              <a:rPr lang="en-US" dirty="0" err="1"/>
              <a:t>uusi</a:t>
            </a:r>
            <a:r>
              <a:rPr lang="en-US" dirty="0"/>
              <a:t> </a:t>
            </a:r>
            <a:r>
              <a:rPr lang="en-US" dirty="0" err="1"/>
              <a:t>meetmeid</a:t>
            </a:r>
            <a:r>
              <a:rPr lang="en-US" dirty="0"/>
              <a:t> </a:t>
            </a:r>
            <a:r>
              <a:rPr lang="en-US" dirty="0" err="1"/>
              <a:t>või</a:t>
            </a:r>
            <a:r>
              <a:rPr lang="en-US" dirty="0"/>
              <a:t> </a:t>
            </a:r>
            <a:r>
              <a:rPr lang="en-US" dirty="0" err="1"/>
              <a:t>muuta</a:t>
            </a:r>
            <a:r>
              <a:rPr lang="en-US" dirty="0"/>
              <a:t>/</a:t>
            </a:r>
            <a:r>
              <a:rPr lang="en-US" dirty="0" err="1"/>
              <a:t>täiendada</a:t>
            </a:r>
            <a:r>
              <a:rPr lang="en-US" dirty="0"/>
              <a:t> </a:t>
            </a:r>
            <a:r>
              <a:rPr lang="en-US" dirty="0" err="1"/>
              <a:t>infot</a:t>
            </a:r>
            <a:r>
              <a:rPr lang="en-US" dirty="0"/>
              <a:t> </a:t>
            </a:r>
            <a:r>
              <a:rPr lang="en-US" dirty="0" err="1"/>
              <a:t>olemasolevate</a:t>
            </a:r>
            <a:r>
              <a:rPr lang="en-US" dirty="0"/>
              <a:t> </a:t>
            </a:r>
            <a:r>
              <a:rPr lang="en-US" dirty="0" err="1"/>
              <a:t>meetmete</a:t>
            </a:r>
            <a:r>
              <a:rPr lang="en-US" dirty="0"/>
              <a:t> </a:t>
            </a:r>
            <a:r>
              <a:rPr lang="en-US" dirty="0" err="1"/>
              <a:t>kohta</a:t>
            </a:r>
            <a:r>
              <a:rPr lang="en-US" dirty="0"/>
              <a:t> (</a:t>
            </a:r>
            <a:r>
              <a:rPr lang="en-US" dirty="0" err="1"/>
              <a:t>nt</a:t>
            </a:r>
            <a:r>
              <a:rPr lang="en-US" dirty="0"/>
              <a:t> </a:t>
            </a:r>
            <a:r>
              <a:rPr lang="en-US" dirty="0" err="1"/>
              <a:t>maksumus</a:t>
            </a:r>
            <a:r>
              <a:rPr lang="en-US" dirty="0"/>
              <a:t>, </a:t>
            </a:r>
            <a:r>
              <a:rPr lang="en-US" dirty="0" err="1"/>
              <a:t>efektiivsus</a:t>
            </a:r>
            <a:r>
              <a:rPr lang="en-US" dirty="0"/>
              <a:t> </a:t>
            </a:r>
            <a:r>
              <a:rPr lang="en-US" dirty="0" err="1"/>
              <a:t>jne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1418241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8ABFCFD-CE5F-FB41-AB77-2D8B5204794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9B3A752-5F95-0443-8C81-ACCDC1860B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Mis </a:t>
            </a:r>
            <a:r>
              <a:rPr lang="en-US" dirty="0" err="1"/>
              <a:t>suunas</a:t>
            </a:r>
            <a:r>
              <a:rPr lang="en-US" dirty="0"/>
              <a:t> </a:t>
            </a:r>
            <a:r>
              <a:rPr lang="en-US" dirty="0" err="1"/>
              <a:t>liigub</a:t>
            </a:r>
            <a:r>
              <a:rPr lang="en-US" dirty="0"/>
              <a:t> </a:t>
            </a:r>
            <a:r>
              <a:rPr lang="en-US" dirty="0" err="1"/>
              <a:t>maailm</a:t>
            </a:r>
            <a:r>
              <a:rPr lang="en-US" dirty="0"/>
              <a:t>?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54A86D0-EEAE-FF4A-8BA3-9A0891D3EB0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58383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15BFD3-CBCD-FC45-87A4-665FD5DC18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Stsenaariumi</a:t>
            </a:r>
            <a:r>
              <a:rPr lang="en-US" dirty="0"/>
              <a:t> </a:t>
            </a:r>
            <a:r>
              <a:rPr lang="en-US" dirty="0" err="1"/>
              <a:t>rakendumise</a:t>
            </a:r>
            <a:r>
              <a:rPr lang="en-US" dirty="0"/>
              <a:t> </a:t>
            </a:r>
            <a:r>
              <a:rPr lang="en-US" dirty="0" err="1"/>
              <a:t>tulemused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F62E60-2614-1649-B8DD-F24C9553EB7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3E7F005-1D03-7D4C-A1BC-1679AD481F1F}"/>
              </a:ext>
            </a:extLst>
          </p:cNvPr>
          <p:cNvPicPr>
            <a:picLocks noGrp="1" noChangeAspect="1"/>
          </p:cNvPicPr>
          <p:nvPr>
            <p:ph sz="quarter" idx="12"/>
          </p:nvPr>
        </p:nvPicPr>
        <p:blipFill>
          <a:blip r:embed="rId2"/>
          <a:stretch>
            <a:fillRect/>
          </a:stretch>
        </p:blipFill>
        <p:spPr>
          <a:xfrm>
            <a:off x="2386013" y="1676706"/>
            <a:ext cx="7215187" cy="4209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7087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8A3F21A-D431-914D-9DEB-790B2DBC4D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1319C40-671E-5048-A867-E9671DC5540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5801253-74DF-4245-A109-C0772BA749F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r>
              <a:rPr lang="en-US" dirty="0"/>
              <a:t>	</a:t>
            </a:r>
            <a:r>
              <a:rPr lang="en-US" sz="2800" dirty="0" err="1"/>
              <a:t>Kas</a:t>
            </a:r>
            <a:r>
              <a:rPr lang="en-US" sz="2800" dirty="0"/>
              <a:t> </a:t>
            </a:r>
            <a:r>
              <a:rPr lang="en-US" sz="2800" dirty="0" err="1"/>
              <a:t>kliimaneutraalsuse</a:t>
            </a:r>
            <a:r>
              <a:rPr lang="en-US" sz="2800" dirty="0"/>
              <a:t> </a:t>
            </a:r>
            <a:r>
              <a:rPr lang="en-US" sz="2800" dirty="0" err="1"/>
              <a:t>saavutamine</a:t>
            </a:r>
            <a:r>
              <a:rPr lang="en-US" sz="2800" dirty="0"/>
              <a:t> </a:t>
            </a:r>
            <a:r>
              <a:rPr lang="en-US" sz="2800" dirty="0" err="1"/>
              <a:t>maksab</a:t>
            </a:r>
            <a:r>
              <a:rPr lang="en-US" sz="2800" dirty="0"/>
              <a:t> </a:t>
            </a:r>
            <a:r>
              <a:rPr lang="en-US" sz="2800" dirty="0" err="1"/>
              <a:t>ilmtingimata</a:t>
            </a:r>
            <a:r>
              <a:rPr lang="en-US" sz="2800" dirty="0"/>
              <a:t> 17,3 	</a:t>
            </a:r>
            <a:r>
              <a:rPr lang="en-US" sz="2800" dirty="0" err="1"/>
              <a:t>miljardit</a:t>
            </a:r>
            <a:r>
              <a:rPr lang="en-US" sz="2800" dirty="0"/>
              <a:t> </a:t>
            </a:r>
            <a:r>
              <a:rPr lang="en-US" sz="2800" dirty="0" err="1"/>
              <a:t>eurot</a:t>
            </a:r>
            <a:r>
              <a:rPr lang="en-US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5986049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831220-CE86-2B47-8F6A-2F92602035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9D2189-FE3B-3B4A-9215-793C16FC2D1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7C513F-DF83-7447-992C-3188184FFDE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r>
              <a:rPr lang="en-US" dirty="0"/>
              <a:t>					</a:t>
            </a:r>
            <a:r>
              <a:rPr lang="en-US" sz="3200" dirty="0"/>
              <a:t>       </a:t>
            </a:r>
            <a:r>
              <a:rPr lang="en-US" sz="3200" dirty="0" err="1"/>
              <a:t>Ei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6498451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E8F81F-CE5D-9140-9380-2769839040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Millest</a:t>
            </a:r>
            <a:r>
              <a:rPr lang="en-US" dirty="0"/>
              <a:t> </a:t>
            </a:r>
            <a:r>
              <a:rPr lang="en-US" dirty="0" err="1"/>
              <a:t>sõltub</a:t>
            </a:r>
            <a:r>
              <a:rPr lang="en-US" dirty="0"/>
              <a:t> </a:t>
            </a:r>
            <a:r>
              <a:rPr lang="en-US" dirty="0" err="1"/>
              <a:t>stsenaariumi</a:t>
            </a:r>
            <a:r>
              <a:rPr lang="en-US" dirty="0"/>
              <a:t> </a:t>
            </a:r>
            <a:r>
              <a:rPr lang="en-US" dirty="0" err="1"/>
              <a:t>maksumus</a:t>
            </a:r>
            <a:r>
              <a:rPr lang="en-US" dirty="0"/>
              <a:t>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67FA78-7071-D14D-BAB3-2A802270B1E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89AD586-A5F0-B84C-910D-499441C9975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>
            <a:normAutofit fontScale="25000" lnSpcReduction="20000"/>
          </a:bodyPr>
          <a:lstStyle/>
          <a:p>
            <a:pPr marL="457200" indent="-457200">
              <a:buAutoNum type="arabicPeriod"/>
            </a:pPr>
            <a:endParaRPr lang="en-US" dirty="0"/>
          </a:p>
          <a:p>
            <a:pPr marL="457200" indent="-457200">
              <a:buAutoNum type="arabicPeriod"/>
            </a:pPr>
            <a:r>
              <a:rPr lang="en-US" sz="8600" dirty="0" err="1"/>
              <a:t>Millist</a:t>
            </a:r>
            <a:r>
              <a:rPr lang="en-US" sz="8600" dirty="0"/>
              <a:t> </a:t>
            </a:r>
            <a:r>
              <a:rPr lang="en-US" sz="8600" dirty="0" err="1"/>
              <a:t>varustuskindlust</a:t>
            </a:r>
            <a:r>
              <a:rPr lang="en-US" sz="8600" dirty="0"/>
              <a:t> </a:t>
            </a:r>
            <a:r>
              <a:rPr lang="en-US" sz="8600" dirty="0" err="1"/>
              <a:t>soovime</a:t>
            </a:r>
            <a:r>
              <a:rPr lang="en-US" sz="8600" dirty="0"/>
              <a:t> – </a:t>
            </a:r>
            <a:r>
              <a:rPr lang="en-US" sz="8600" dirty="0" err="1"/>
              <a:t>ligi</a:t>
            </a:r>
            <a:r>
              <a:rPr lang="en-US" sz="8600" dirty="0"/>
              <a:t> pool </a:t>
            </a:r>
            <a:r>
              <a:rPr lang="en-US" sz="8600" dirty="0" err="1"/>
              <a:t>sellest</a:t>
            </a:r>
            <a:r>
              <a:rPr lang="en-US" sz="8600" dirty="0"/>
              <a:t> </a:t>
            </a:r>
            <a:r>
              <a:rPr lang="en-US" sz="8600" dirty="0" err="1"/>
              <a:t>summast</a:t>
            </a:r>
            <a:r>
              <a:rPr lang="en-US" sz="8600" dirty="0"/>
              <a:t> </a:t>
            </a:r>
            <a:r>
              <a:rPr lang="en-US" sz="8600" dirty="0" err="1"/>
              <a:t>seotud</a:t>
            </a:r>
            <a:r>
              <a:rPr lang="en-US" sz="8600" dirty="0"/>
              <a:t> </a:t>
            </a:r>
            <a:r>
              <a:rPr lang="en-US" sz="8600" dirty="0" err="1"/>
              <a:t>energiatootmisvõimsuste</a:t>
            </a:r>
            <a:r>
              <a:rPr lang="en-US" sz="8600" dirty="0"/>
              <a:t> </a:t>
            </a:r>
            <a:r>
              <a:rPr lang="en-US" sz="8600" dirty="0" err="1"/>
              <a:t>investeeringutega</a:t>
            </a:r>
            <a:endParaRPr lang="en-US" sz="8600" dirty="0"/>
          </a:p>
          <a:p>
            <a:pPr marL="457200" indent="-457200">
              <a:buAutoNum type="arabicPeriod"/>
            </a:pPr>
            <a:r>
              <a:rPr lang="en-US" sz="8600" dirty="0" err="1"/>
              <a:t>Milliseid</a:t>
            </a:r>
            <a:r>
              <a:rPr lang="en-US" sz="8600" dirty="0"/>
              <a:t> </a:t>
            </a:r>
            <a:r>
              <a:rPr lang="en-US" sz="8600" dirty="0" err="1"/>
              <a:t>meetmeid</a:t>
            </a:r>
            <a:r>
              <a:rPr lang="en-US" sz="8600" dirty="0"/>
              <a:t> </a:t>
            </a:r>
            <a:r>
              <a:rPr lang="en-US" sz="8600" dirty="0" err="1"/>
              <a:t>rakendame</a:t>
            </a:r>
            <a:r>
              <a:rPr lang="en-US" sz="8600" dirty="0"/>
              <a:t>, </a:t>
            </a:r>
            <a:r>
              <a:rPr lang="en-US" sz="8600" dirty="0" err="1"/>
              <a:t>milliseid</a:t>
            </a:r>
            <a:r>
              <a:rPr lang="en-US" sz="8600" dirty="0"/>
              <a:t> </a:t>
            </a:r>
            <a:r>
              <a:rPr lang="en-US" sz="8600" dirty="0" err="1"/>
              <a:t>mitte</a:t>
            </a:r>
            <a:endParaRPr lang="en-US" sz="8600" dirty="0"/>
          </a:p>
          <a:p>
            <a:pPr marL="457200" indent="-457200">
              <a:buAutoNum type="arabicPeriod"/>
            </a:pPr>
            <a:r>
              <a:rPr lang="en-US" sz="8600" dirty="0" err="1"/>
              <a:t>Mida</a:t>
            </a:r>
            <a:r>
              <a:rPr lang="en-US" sz="8600" dirty="0"/>
              <a:t> </a:t>
            </a:r>
            <a:r>
              <a:rPr lang="en-US" sz="8600" dirty="0" err="1"/>
              <a:t>teevad</a:t>
            </a:r>
            <a:r>
              <a:rPr lang="en-US" sz="8600" dirty="0"/>
              <a:t> </a:t>
            </a:r>
            <a:r>
              <a:rPr lang="en-US" sz="8600" dirty="0" err="1"/>
              <a:t>meie</a:t>
            </a:r>
            <a:r>
              <a:rPr lang="en-US" sz="8600" dirty="0"/>
              <a:t> </a:t>
            </a:r>
            <a:r>
              <a:rPr lang="en-US" sz="8600" dirty="0" err="1"/>
              <a:t>naabrid</a:t>
            </a:r>
            <a:r>
              <a:rPr lang="en-US" sz="8600" dirty="0"/>
              <a:t>. </a:t>
            </a:r>
            <a:r>
              <a:rPr lang="en-US" sz="8600" dirty="0" err="1"/>
              <a:t>koordineeritult</a:t>
            </a:r>
            <a:r>
              <a:rPr lang="en-US" sz="8600" dirty="0"/>
              <a:t> ja Balti-</a:t>
            </a:r>
            <a:r>
              <a:rPr lang="en-US" sz="8600" dirty="0" err="1"/>
              <a:t>Põhjamaade</a:t>
            </a:r>
            <a:r>
              <a:rPr lang="en-US" sz="8600" dirty="0"/>
              <a:t> </a:t>
            </a:r>
            <a:r>
              <a:rPr lang="en-US" sz="8600" dirty="0" err="1"/>
              <a:t>koostöös</a:t>
            </a:r>
            <a:r>
              <a:rPr lang="en-US" sz="8600" dirty="0"/>
              <a:t> </a:t>
            </a:r>
            <a:r>
              <a:rPr lang="en-US" sz="8600" dirty="0" err="1"/>
              <a:t>maksumus</a:t>
            </a:r>
            <a:r>
              <a:rPr lang="en-US" sz="8600" dirty="0"/>
              <a:t> </a:t>
            </a:r>
            <a:r>
              <a:rPr lang="en-US" sz="8600" dirty="0" err="1"/>
              <a:t>tõenäoliselt</a:t>
            </a:r>
            <a:r>
              <a:rPr lang="en-US" sz="8600" dirty="0"/>
              <a:t> </a:t>
            </a:r>
            <a:r>
              <a:rPr lang="en-US" sz="8600" dirty="0" err="1"/>
              <a:t>väiksem</a:t>
            </a:r>
            <a:endParaRPr lang="en-US" sz="8600" dirty="0"/>
          </a:p>
          <a:p>
            <a:pPr marL="457200" indent="-457200">
              <a:buAutoNum type="arabicPeriod"/>
            </a:pPr>
            <a:r>
              <a:rPr lang="en-US" sz="8600" dirty="0" err="1"/>
              <a:t>Kuidas</a:t>
            </a:r>
            <a:r>
              <a:rPr lang="en-US" sz="8600" dirty="0"/>
              <a:t> </a:t>
            </a:r>
            <a:r>
              <a:rPr lang="en-US" sz="8600" dirty="0" err="1"/>
              <a:t>arenevad</a:t>
            </a:r>
            <a:r>
              <a:rPr lang="en-US" sz="8600" dirty="0"/>
              <a:t> </a:t>
            </a:r>
            <a:r>
              <a:rPr lang="en-US" sz="8600" dirty="0" err="1"/>
              <a:t>tehnoloogia</a:t>
            </a:r>
            <a:r>
              <a:rPr lang="en-US" sz="8600" dirty="0"/>
              <a:t> ja </a:t>
            </a:r>
            <a:r>
              <a:rPr lang="en-US" sz="8600" dirty="0" err="1"/>
              <a:t>turu</a:t>
            </a:r>
            <a:r>
              <a:rPr lang="en-US" sz="8600" dirty="0"/>
              <a:t> </a:t>
            </a:r>
            <a:r>
              <a:rPr lang="en-US" sz="8600" dirty="0" err="1"/>
              <a:t>tulevikus</a:t>
            </a:r>
            <a:endParaRPr lang="en-US" sz="8600" dirty="0"/>
          </a:p>
          <a:p>
            <a:endParaRPr lang="en-US" sz="2900" dirty="0"/>
          </a:p>
          <a:p>
            <a:r>
              <a:rPr lang="en-US" sz="2900" dirty="0"/>
              <a:t>					</a:t>
            </a:r>
            <a:r>
              <a:rPr lang="en-US" dirty="0"/>
              <a:t>	</a:t>
            </a:r>
          </a:p>
          <a:p>
            <a:r>
              <a:rPr lang="en-US" dirty="0"/>
              <a:t>					          </a:t>
            </a:r>
            <a:r>
              <a:rPr lang="en-US" dirty="0" err="1"/>
              <a:t>Ei</a:t>
            </a:r>
            <a:endParaRPr lang="en-US" dirty="0"/>
          </a:p>
          <a:p>
            <a:r>
              <a:rPr lang="en-US" dirty="0"/>
              <a:t>		</a:t>
            </a:r>
          </a:p>
        </p:txBody>
      </p:sp>
    </p:spTree>
    <p:extLst>
      <p:ext uri="{BB962C8B-B14F-4D97-AF65-F5344CB8AC3E}">
        <p14:creationId xmlns:p14="http://schemas.microsoft.com/office/powerpoint/2010/main" val="86694309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D373CE-85FB-8B4E-9F64-E3FFD5B96C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B413A1-18A4-A64F-850B-3F948AC633D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33B5B2-34F3-DB44-B853-BDEF7BA6B05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r>
              <a:rPr lang="en-US" dirty="0"/>
              <a:t>		</a:t>
            </a:r>
            <a:r>
              <a:rPr lang="en-US" sz="3200" dirty="0"/>
              <a:t> </a:t>
            </a:r>
            <a:r>
              <a:rPr lang="en-US" sz="3200" dirty="0" err="1"/>
              <a:t>Kas</a:t>
            </a:r>
            <a:r>
              <a:rPr lang="en-US" sz="3200" dirty="0"/>
              <a:t> see on </a:t>
            </a:r>
            <a:r>
              <a:rPr lang="en-US" sz="3200" dirty="0" err="1"/>
              <a:t>kõik</a:t>
            </a:r>
            <a:r>
              <a:rPr lang="en-US" sz="3200" dirty="0"/>
              <a:t> </a:t>
            </a:r>
            <a:r>
              <a:rPr lang="en-US" sz="3200" dirty="0" err="1"/>
              <a:t>täiendav</a:t>
            </a:r>
            <a:r>
              <a:rPr lang="en-US" sz="3200" dirty="0"/>
              <a:t> </a:t>
            </a:r>
            <a:r>
              <a:rPr lang="en-US" sz="3200" dirty="0" err="1"/>
              <a:t>kulu</a:t>
            </a:r>
            <a:r>
              <a:rPr lang="en-US" sz="3200" dirty="0"/>
              <a:t> </a:t>
            </a:r>
            <a:r>
              <a:rPr lang="en-US" sz="3200" dirty="0" err="1"/>
              <a:t>ühiskonnale</a:t>
            </a:r>
            <a:r>
              <a:rPr lang="en-US" sz="32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84907700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6CD08E-1A50-1A48-8F32-CA6035988F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31CE33-7842-D844-BD57-C9F74DC512C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9A8EED-F1DF-D04F-A8ED-DB08573E64A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						</a:t>
            </a:r>
            <a:r>
              <a:rPr lang="en-US" sz="2800" dirty="0" err="1"/>
              <a:t>Ei</a:t>
            </a:r>
            <a:r>
              <a:rPr lang="en-US" sz="2800" dirty="0"/>
              <a:t>. </a:t>
            </a:r>
          </a:p>
          <a:p>
            <a:r>
              <a:rPr lang="en-US" sz="2800" dirty="0"/>
              <a:t>	a) </a:t>
            </a:r>
            <a:r>
              <a:rPr lang="en-US" dirty="0" err="1"/>
              <a:t>investeerime</a:t>
            </a:r>
            <a:r>
              <a:rPr lang="en-US" dirty="0"/>
              <a:t> </a:t>
            </a:r>
            <a:r>
              <a:rPr lang="en-US" dirty="0" err="1"/>
              <a:t>nendesse</a:t>
            </a:r>
            <a:r>
              <a:rPr lang="en-US" dirty="0"/>
              <a:t> </a:t>
            </a:r>
            <a:r>
              <a:rPr lang="en-US" dirty="0" err="1"/>
              <a:t>valdkondadesse</a:t>
            </a:r>
            <a:r>
              <a:rPr lang="en-US" dirty="0"/>
              <a:t> </a:t>
            </a:r>
            <a:r>
              <a:rPr lang="en-US" dirty="0" err="1"/>
              <a:t>nagunii</a:t>
            </a:r>
            <a:r>
              <a:rPr lang="en-US" dirty="0"/>
              <a:t>, </a:t>
            </a:r>
            <a:r>
              <a:rPr lang="en-US" dirty="0" err="1"/>
              <a:t>vaja</a:t>
            </a:r>
            <a:r>
              <a:rPr lang="en-US" dirty="0"/>
              <a:t> </a:t>
            </a:r>
            <a:r>
              <a:rPr lang="en-US" dirty="0" err="1"/>
              <a:t>lihtsalt</a:t>
            </a:r>
            <a:r>
              <a:rPr lang="en-US" dirty="0"/>
              <a:t> </a:t>
            </a:r>
            <a:r>
              <a:rPr lang="en-US" dirty="0" err="1"/>
              <a:t>rohkem</a:t>
            </a:r>
            <a:r>
              <a:rPr lang="en-US" dirty="0"/>
              <a:t> ja 	     	     </a:t>
            </a:r>
            <a:r>
              <a:rPr lang="en-US" dirty="0" err="1"/>
              <a:t>rohelisemalt</a:t>
            </a:r>
            <a:endParaRPr lang="en-US" dirty="0"/>
          </a:p>
          <a:p>
            <a:r>
              <a:rPr lang="en-US" dirty="0"/>
              <a:t>	b) </a:t>
            </a:r>
            <a:r>
              <a:rPr lang="en-US" dirty="0" err="1"/>
              <a:t>kokku</a:t>
            </a:r>
            <a:r>
              <a:rPr lang="en-US" dirty="0"/>
              <a:t> </a:t>
            </a:r>
            <a:r>
              <a:rPr lang="en-US" dirty="0" err="1"/>
              <a:t>tooksid</a:t>
            </a:r>
            <a:r>
              <a:rPr lang="en-US" dirty="0"/>
              <a:t> </a:t>
            </a:r>
            <a:r>
              <a:rPr lang="en-US" dirty="0" err="1"/>
              <a:t>selle</a:t>
            </a:r>
            <a:r>
              <a:rPr lang="en-US" dirty="0"/>
              <a:t> </a:t>
            </a:r>
            <a:r>
              <a:rPr lang="en-US" dirty="0" err="1"/>
              <a:t>stsenaariumi</a:t>
            </a:r>
            <a:r>
              <a:rPr lang="en-US" dirty="0"/>
              <a:t> </a:t>
            </a:r>
            <a:r>
              <a:rPr lang="en-US" dirty="0" err="1"/>
              <a:t>investeeringud</a:t>
            </a:r>
            <a:r>
              <a:rPr lang="en-US" dirty="0"/>
              <a:t> </a:t>
            </a:r>
            <a:r>
              <a:rPr lang="en-US" dirty="0" err="1"/>
              <a:t>ühiskondlikult</a:t>
            </a:r>
            <a:r>
              <a:rPr lang="en-US" dirty="0"/>
              <a:t> 	       			</a:t>
            </a:r>
            <a:r>
              <a:rPr lang="en-US" dirty="0" err="1"/>
              <a:t>majanduslikku</a:t>
            </a:r>
            <a:r>
              <a:rPr lang="en-US" dirty="0"/>
              <a:t> </a:t>
            </a:r>
            <a:r>
              <a:rPr lang="en-US" dirty="0" err="1"/>
              <a:t>säästu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434765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92068B6D-0788-4983-8EC4-BF4F8A3F77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5732" y="523284"/>
            <a:ext cx="11040533" cy="711200"/>
          </a:xfrm>
        </p:spPr>
        <p:txBody>
          <a:bodyPr>
            <a:normAutofit fontScale="90000"/>
          </a:bodyPr>
          <a:lstStyle/>
          <a:p>
            <a:r>
              <a:rPr lang="et-EE">
                <a:latin typeface="Calibri"/>
                <a:cs typeface="Calibri"/>
              </a:rPr>
              <a:t>Varajased investeeringud hakkavad tooma majanduslikku säästu hilisematel kümnenditel</a:t>
            </a:r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E66A101-6F8D-BE41-96E8-BDA8A3DECE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6929" y="1632042"/>
            <a:ext cx="7958137" cy="5035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022849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8A8E26-4B18-7346-B99B-3C0BA356FA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Vajaminevad</a:t>
            </a:r>
            <a:r>
              <a:rPr lang="en-US" dirty="0"/>
              <a:t> </a:t>
            </a:r>
            <a:r>
              <a:rPr lang="en-US" dirty="0" err="1"/>
              <a:t>investeeringud</a:t>
            </a:r>
            <a:r>
              <a:rPr lang="en-US" dirty="0"/>
              <a:t> </a:t>
            </a:r>
            <a:r>
              <a:rPr lang="en-US" dirty="0" err="1"/>
              <a:t>jõukohased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F9F007-D411-8B4E-930C-2B3C53ABAB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75733" y="6146800"/>
            <a:ext cx="9025467" cy="3429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D94481B3-7FB1-6D4F-AF56-23CF7938F823}"/>
              </a:ext>
            </a:extLst>
          </p:cNvPr>
          <p:cNvPicPr>
            <a:picLocks noGrp="1" noChangeAspect="1"/>
          </p:cNvPicPr>
          <p:nvPr>
            <p:ph sz="quarter" idx="12"/>
          </p:nvPr>
        </p:nvPicPr>
        <p:blipFill>
          <a:blip r:embed="rId2"/>
          <a:stretch>
            <a:fillRect/>
          </a:stretch>
        </p:blipFill>
        <p:spPr>
          <a:xfrm>
            <a:off x="1403350" y="2038350"/>
            <a:ext cx="9182100" cy="2489200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21B4214-32B8-684E-8E8D-078A600A6C03}"/>
              </a:ext>
            </a:extLst>
          </p:cNvPr>
          <p:cNvSpPr txBox="1"/>
          <p:nvPr/>
        </p:nvSpPr>
        <p:spPr>
          <a:xfrm>
            <a:off x="927100" y="4527550"/>
            <a:ext cx="965835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See </a:t>
            </a:r>
            <a:r>
              <a:rPr lang="en-US" dirty="0" err="1"/>
              <a:t>tähendab</a:t>
            </a:r>
            <a:r>
              <a:rPr lang="en-US" dirty="0"/>
              <a:t> </a:t>
            </a:r>
            <a:r>
              <a:rPr lang="en-US" dirty="0" err="1"/>
              <a:t>keskmiselt</a:t>
            </a:r>
            <a:r>
              <a:rPr lang="en-US" dirty="0"/>
              <a:t> 4% SKP-</a:t>
            </a:r>
            <a:r>
              <a:rPr lang="en-US" dirty="0" err="1"/>
              <a:t>st</a:t>
            </a:r>
            <a:r>
              <a:rPr lang="en-US" dirty="0"/>
              <a:t> </a:t>
            </a:r>
            <a:r>
              <a:rPr lang="en-US" dirty="0" err="1"/>
              <a:t>järgneval</a:t>
            </a:r>
            <a:r>
              <a:rPr lang="en-US" dirty="0"/>
              <a:t> </a:t>
            </a:r>
            <a:r>
              <a:rPr lang="en-US" dirty="0" err="1"/>
              <a:t>kümnendil</a:t>
            </a:r>
            <a:r>
              <a:rPr lang="en-US" dirty="0"/>
              <a:t>, 2% </a:t>
            </a:r>
            <a:r>
              <a:rPr lang="en-US" dirty="0" err="1"/>
              <a:t>protsenti</a:t>
            </a:r>
            <a:r>
              <a:rPr lang="en-US" dirty="0"/>
              <a:t> SKP-</a:t>
            </a:r>
            <a:r>
              <a:rPr lang="en-US" dirty="0" err="1"/>
              <a:t>st</a:t>
            </a:r>
            <a:r>
              <a:rPr lang="en-US" dirty="0"/>
              <a:t> </a:t>
            </a:r>
            <a:r>
              <a:rPr lang="en-US" dirty="0" err="1"/>
              <a:t>teisel</a:t>
            </a:r>
            <a:r>
              <a:rPr lang="en-US" dirty="0"/>
              <a:t> </a:t>
            </a:r>
            <a:r>
              <a:rPr lang="en-US" dirty="0" err="1"/>
              <a:t>kümnendil</a:t>
            </a:r>
            <a:r>
              <a:rPr lang="en-US" dirty="0"/>
              <a:t> ja </a:t>
            </a:r>
            <a:r>
              <a:rPr lang="en-US" dirty="0" err="1"/>
              <a:t>vähem</a:t>
            </a:r>
            <a:r>
              <a:rPr lang="en-US" dirty="0"/>
              <a:t> </a:t>
            </a:r>
            <a:r>
              <a:rPr lang="en-US" dirty="0" err="1"/>
              <a:t>kui</a:t>
            </a:r>
            <a:r>
              <a:rPr lang="en-US" dirty="0"/>
              <a:t> 1% </a:t>
            </a:r>
            <a:r>
              <a:rPr lang="en-US" dirty="0" err="1"/>
              <a:t>viimasel</a:t>
            </a:r>
            <a:r>
              <a:rPr lang="en-US" dirty="0"/>
              <a:t> </a:t>
            </a:r>
            <a:r>
              <a:rPr lang="en-US" dirty="0" err="1"/>
              <a:t>kümnendil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Need </a:t>
            </a:r>
            <a:r>
              <a:rPr lang="en-US" dirty="0" err="1"/>
              <a:t>mahud</a:t>
            </a:r>
            <a:r>
              <a:rPr lang="en-US" dirty="0"/>
              <a:t> </a:t>
            </a:r>
            <a:r>
              <a:rPr lang="en-US" dirty="0" err="1"/>
              <a:t>sisaldavad</a:t>
            </a:r>
            <a:r>
              <a:rPr lang="en-US" dirty="0"/>
              <a:t> </a:t>
            </a:r>
            <a:r>
              <a:rPr lang="en-US" dirty="0" err="1"/>
              <a:t>suurel</a:t>
            </a:r>
            <a:r>
              <a:rPr lang="en-US" dirty="0"/>
              <a:t> </a:t>
            </a:r>
            <a:r>
              <a:rPr lang="en-US" dirty="0" err="1"/>
              <a:t>määral</a:t>
            </a:r>
            <a:r>
              <a:rPr lang="en-US" dirty="0"/>
              <a:t> </a:t>
            </a:r>
            <a:r>
              <a:rPr lang="en-US" dirty="0" err="1"/>
              <a:t>investeeringuid</a:t>
            </a:r>
            <a:r>
              <a:rPr lang="en-US" dirty="0"/>
              <a:t> ja </a:t>
            </a:r>
            <a:r>
              <a:rPr lang="en-US" dirty="0" err="1"/>
              <a:t>tegevusi</a:t>
            </a:r>
            <a:r>
              <a:rPr lang="en-US" dirty="0"/>
              <a:t>, </a:t>
            </a:r>
            <a:r>
              <a:rPr lang="en-US" dirty="0" err="1"/>
              <a:t>mida</a:t>
            </a:r>
            <a:r>
              <a:rPr lang="en-US" dirty="0"/>
              <a:t> </a:t>
            </a:r>
            <a:r>
              <a:rPr lang="en-US" dirty="0" err="1"/>
              <a:t>nagunii</a:t>
            </a:r>
            <a:r>
              <a:rPr lang="en-US" dirty="0"/>
              <a:t> </a:t>
            </a:r>
            <a:r>
              <a:rPr lang="en-US" dirty="0" err="1"/>
              <a:t>tehakse</a:t>
            </a:r>
            <a:r>
              <a:rPr lang="en-US" dirty="0"/>
              <a:t>. </a:t>
            </a:r>
          </a:p>
          <a:p>
            <a:endParaRPr lang="en-US" dirty="0"/>
          </a:p>
          <a:p>
            <a:r>
              <a:rPr lang="en-US" b="1" dirty="0" err="1"/>
              <a:t>Arvutuste</a:t>
            </a:r>
            <a:r>
              <a:rPr lang="en-US" b="1" dirty="0"/>
              <a:t> </a:t>
            </a:r>
            <a:r>
              <a:rPr lang="en-US" b="1" dirty="0" err="1"/>
              <a:t>eelduseks</a:t>
            </a:r>
            <a:r>
              <a:rPr lang="en-US" b="1" dirty="0"/>
              <a:t> </a:t>
            </a:r>
            <a:r>
              <a:rPr lang="en-US" b="1" dirty="0" err="1"/>
              <a:t>kõrge</a:t>
            </a:r>
            <a:r>
              <a:rPr lang="en-US" b="1" dirty="0"/>
              <a:t> </a:t>
            </a:r>
            <a:r>
              <a:rPr lang="en-US" b="1" dirty="0" err="1"/>
              <a:t>energiajulgeoleku</a:t>
            </a:r>
            <a:r>
              <a:rPr lang="en-US" b="1" dirty="0"/>
              <a:t> </a:t>
            </a:r>
            <a:r>
              <a:rPr lang="en-US" b="1" dirty="0" err="1"/>
              <a:t>stsenaarium</a:t>
            </a:r>
            <a:r>
              <a:rPr lang="en-US" b="1" dirty="0"/>
              <a:t> – </a:t>
            </a:r>
            <a:r>
              <a:rPr lang="en-US" b="1" dirty="0" err="1"/>
              <a:t>mahuka</a:t>
            </a:r>
            <a:r>
              <a:rPr lang="en-US" b="1" dirty="0"/>
              <a:t> </a:t>
            </a:r>
            <a:r>
              <a:rPr lang="en-US" b="1" dirty="0" err="1"/>
              <a:t>elektrienergia</a:t>
            </a:r>
            <a:r>
              <a:rPr lang="en-US" b="1" dirty="0"/>
              <a:t> </a:t>
            </a:r>
            <a:r>
              <a:rPr lang="en-US" b="1" dirty="0" err="1"/>
              <a:t>impordi</a:t>
            </a:r>
            <a:r>
              <a:rPr lang="en-US" b="1" dirty="0"/>
              <a:t> </a:t>
            </a:r>
            <a:r>
              <a:rPr lang="en-US" b="1" dirty="0" err="1"/>
              <a:t>korral</a:t>
            </a:r>
            <a:r>
              <a:rPr lang="en-US" b="1" dirty="0"/>
              <a:t> </a:t>
            </a:r>
            <a:r>
              <a:rPr lang="en-US" b="1" dirty="0" err="1"/>
              <a:t>investeeringuvajadused</a:t>
            </a:r>
            <a:r>
              <a:rPr lang="en-US" b="1" dirty="0"/>
              <a:t> ca 30-50% </a:t>
            </a:r>
            <a:r>
              <a:rPr lang="en-US" b="1" dirty="0" err="1"/>
              <a:t>väiksemad</a:t>
            </a:r>
            <a:r>
              <a:rPr lang="en-US" b="1" dirty="0"/>
              <a:t>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54740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8E16B9-DDCE-F842-B65F-4EC0150A88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Lõviosa</a:t>
            </a:r>
            <a:r>
              <a:rPr lang="en-US" dirty="0"/>
              <a:t> </a:t>
            </a:r>
            <a:r>
              <a:rPr lang="en-US" dirty="0" err="1"/>
              <a:t>investeeringutest</a:t>
            </a:r>
            <a:r>
              <a:rPr lang="en-US" dirty="0"/>
              <a:t> </a:t>
            </a:r>
            <a:r>
              <a:rPr lang="en-US" dirty="0" err="1"/>
              <a:t>tehakse</a:t>
            </a:r>
            <a:r>
              <a:rPr lang="en-US" dirty="0"/>
              <a:t> </a:t>
            </a:r>
            <a:r>
              <a:rPr lang="en-US" dirty="0" err="1"/>
              <a:t>erasektoris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4FF56A-A9E0-7944-8F88-DEC52995E6A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8B51298F-6F45-D441-B71B-30AF9E546740}"/>
              </a:ext>
            </a:extLst>
          </p:cNvPr>
          <p:cNvPicPr>
            <a:picLocks noGrp="1" noChangeAspect="1"/>
          </p:cNvPicPr>
          <p:nvPr>
            <p:ph sz="quarter" idx="12"/>
          </p:nvPr>
        </p:nvPicPr>
        <p:blipFill>
          <a:blip r:embed="rId2"/>
          <a:stretch>
            <a:fillRect/>
          </a:stretch>
        </p:blipFill>
        <p:spPr>
          <a:xfrm>
            <a:off x="2537631" y="1917700"/>
            <a:ext cx="7116739" cy="37211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0CFAB6B-9D89-C64C-A845-5AA4FF5C234C}"/>
              </a:ext>
            </a:extLst>
          </p:cNvPr>
          <p:cNvSpPr txBox="1"/>
          <p:nvPr/>
        </p:nvSpPr>
        <p:spPr>
          <a:xfrm>
            <a:off x="1114425" y="5638800"/>
            <a:ext cx="82724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Ja need </a:t>
            </a:r>
            <a:r>
              <a:rPr lang="en-US" dirty="0" err="1"/>
              <a:t>investeeringud</a:t>
            </a:r>
            <a:r>
              <a:rPr lang="en-US" dirty="0"/>
              <a:t> </a:t>
            </a:r>
            <a:r>
              <a:rPr lang="en-US" dirty="0" err="1"/>
              <a:t>ei</a:t>
            </a:r>
            <a:r>
              <a:rPr lang="en-US" dirty="0"/>
              <a:t> </a:t>
            </a:r>
            <a:r>
              <a:rPr lang="en-US" dirty="0" err="1"/>
              <a:t>juhtu</a:t>
            </a:r>
            <a:r>
              <a:rPr lang="en-US" dirty="0"/>
              <a:t> </a:t>
            </a:r>
            <a:r>
              <a:rPr lang="en-US" dirty="0" err="1"/>
              <a:t>iseenesest</a:t>
            </a:r>
            <a:r>
              <a:rPr lang="en-US" dirty="0"/>
              <a:t>, </a:t>
            </a:r>
            <a:r>
              <a:rPr lang="en-US" dirty="0" err="1"/>
              <a:t>neile</a:t>
            </a:r>
            <a:r>
              <a:rPr lang="en-US" dirty="0"/>
              <a:t> on </a:t>
            </a:r>
            <a:r>
              <a:rPr lang="en-US" dirty="0" err="1"/>
              <a:t>vaja</a:t>
            </a:r>
            <a:r>
              <a:rPr lang="en-US" dirty="0"/>
              <a:t> </a:t>
            </a:r>
            <a:r>
              <a:rPr lang="en-US" dirty="0" err="1"/>
              <a:t>luua</a:t>
            </a:r>
            <a:r>
              <a:rPr lang="en-US" dirty="0"/>
              <a:t> </a:t>
            </a:r>
            <a:r>
              <a:rPr lang="en-US" dirty="0" err="1"/>
              <a:t>sobilikud</a:t>
            </a:r>
            <a:r>
              <a:rPr lang="en-US" dirty="0"/>
              <a:t> </a:t>
            </a:r>
            <a:r>
              <a:rPr lang="en-US" dirty="0" err="1"/>
              <a:t>tingimused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828752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6F9F50-D082-0845-99AF-529749D8EE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6501AE-A544-6745-819E-32110597C62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3D0FA5-CB6A-4642-950A-74BDAEDB62F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r>
              <a:rPr lang="en-US" dirty="0"/>
              <a:t>	</a:t>
            </a:r>
            <a:r>
              <a:rPr lang="en-US" sz="3200" dirty="0" err="1"/>
              <a:t>Kas</a:t>
            </a:r>
            <a:r>
              <a:rPr lang="en-US" sz="3200" dirty="0"/>
              <a:t> </a:t>
            </a:r>
            <a:r>
              <a:rPr lang="en-US" sz="3200" dirty="0" err="1"/>
              <a:t>kliimaneutraalsuseni</a:t>
            </a:r>
            <a:r>
              <a:rPr lang="en-US" sz="3200" dirty="0"/>
              <a:t> </a:t>
            </a:r>
            <a:r>
              <a:rPr lang="en-US" sz="3200" dirty="0" err="1"/>
              <a:t>jõudmiseks</a:t>
            </a:r>
            <a:r>
              <a:rPr lang="en-US" sz="3200" dirty="0"/>
              <a:t> on </a:t>
            </a:r>
            <a:r>
              <a:rPr lang="en-US" sz="3200" dirty="0" err="1"/>
              <a:t>vaja</a:t>
            </a:r>
            <a:r>
              <a:rPr lang="en-US" sz="3200" dirty="0"/>
              <a:t> </a:t>
            </a:r>
            <a:r>
              <a:rPr lang="en-US" sz="3200" dirty="0" err="1"/>
              <a:t>täiesti</a:t>
            </a:r>
            <a:r>
              <a:rPr lang="en-US" sz="3200" dirty="0"/>
              <a:t> </a:t>
            </a:r>
            <a:r>
              <a:rPr lang="en-US" sz="3200" dirty="0" err="1"/>
              <a:t>uusi</a:t>
            </a:r>
            <a:r>
              <a:rPr lang="en-US" sz="3200" dirty="0"/>
              <a:t> 	</a:t>
            </a:r>
            <a:r>
              <a:rPr lang="en-US" sz="3200" dirty="0" err="1"/>
              <a:t>tehnoloogiaid</a:t>
            </a:r>
            <a:r>
              <a:rPr lang="en-US" sz="32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2398260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A12110-C79A-894D-B5FE-30B616B8A0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Meie</a:t>
            </a:r>
            <a:r>
              <a:rPr lang="en-US" dirty="0"/>
              <a:t> </a:t>
            </a:r>
            <a:r>
              <a:rPr lang="en-US" dirty="0" err="1"/>
              <a:t>heaolu</a:t>
            </a:r>
            <a:r>
              <a:rPr lang="en-US" dirty="0"/>
              <a:t> </a:t>
            </a:r>
            <a:r>
              <a:rPr lang="en-US" dirty="0" err="1"/>
              <a:t>saavutamise</a:t>
            </a:r>
            <a:r>
              <a:rPr lang="en-US" dirty="0"/>
              <a:t> </a:t>
            </a:r>
            <a:r>
              <a:rPr lang="en-US" dirty="0" err="1"/>
              <a:t>hinnaks</a:t>
            </a:r>
            <a:r>
              <a:rPr lang="en-US" dirty="0"/>
              <a:t> </a:t>
            </a:r>
            <a:r>
              <a:rPr lang="en-US" dirty="0" err="1"/>
              <a:t>emissioonid</a:t>
            </a:r>
            <a:r>
              <a:rPr lang="en-US" dirty="0"/>
              <a:t> ja </a:t>
            </a:r>
            <a:r>
              <a:rPr lang="en-US" dirty="0" err="1"/>
              <a:t>keskkonnakahju</a:t>
            </a:r>
            <a:r>
              <a:rPr lang="en-US" dirty="0"/>
              <a:t> </a:t>
            </a:r>
            <a:r>
              <a:rPr lang="en-US" dirty="0" err="1"/>
              <a:t>arengumaades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7DAF80-1F1D-6A40-998D-831E6F03505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75736" y="6318250"/>
            <a:ext cx="9025467" cy="342900"/>
          </a:xfrm>
        </p:spPr>
        <p:txBody>
          <a:bodyPr/>
          <a:lstStyle/>
          <a:p>
            <a:r>
              <a:rPr lang="en-US" dirty="0" err="1"/>
              <a:t>Allikas</a:t>
            </a:r>
            <a:r>
              <a:rPr lang="en-US" dirty="0"/>
              <a:t>: </a:t>
            </a:r>
            <a:r>
              <a:rPr lang="en-US" dirty="0">
                <a:hlinkClick r:id="rId2"/>
              </a:rPr>
              <a:t>https://ourworldindata.org/co2-and-other-greenhouse-gas-emissions#consumption-based-trade-adjusted-co2-emissions</a:t>
            </a:r>
            <a:r>
              <a:rPr lang="en-US" dirty="0"/>
              <a:t> 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E7345D9-D4E2-B34A-8A06-4ED7BC113FF1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75736" y="1574800"/>
            <a:ext cx="11040533" cy="4064000"/>
          </a:xfrm>
        </p:spPr>
        <p:txBody>
          <a:bodyPr/>
          <a:lstStyle/>
          <a:p>
            <a:r>
              <a:rPr lang="en-US" dirty="0" err="1"/>
              <a:t>Tegelikud</a:t>
            </a:r>
            <a:r>
              <a:rPr lang="en-US" dirty="0"/>
              <a:t> </a:t>
            </a:r>
            <a:r>
              <a:rPr lang="en-US" dirty="0" err="1"/>
              <a:t>emissioonid</a:t>
            </a:r>
            <a:r>
              <a:rPr lang="en-US" dirty="0"/>
              <a:t> </a:t>
            </a:r>
            <a:r>
              <a:rPr lang="en-US" dirty="0" err="1"/>
              <a:t>läbi</a:t>
            </a:r>
            <a:r>
              <a:rPr lang="en-US" dirty="0"/>
              <a:t> </a:t>
            </a:r>
            <a:r>
              <a:rPr lang="en-US" dirty="0" err="1"/>
              <a:t>tarbimisest</a:t>
            </a:r>
            <a:r>
              <a:rPr lang="en-US" dirty="0"/>
              <a:t> ja </a:t>
            </a:r>
            <a:r>
              <a:rPr lang="en-US" dirty="0" err="1"/>
              <a:t>impordist</a:t>
            </a:r>
            <a:r>
              <a:rPr lang="en-US" dirty="0"/>
              <a:t> </a:t>
            </a:r>
            <a:r>
              <a:rPr lang="en-US" dirty="0" err="1"/>
              <a:t>enamuses</a:t>
            </a:r>
            <a:r>
              <a:rPr lang="en-US" dirty="0"/>
              <a:t> </a:t>
            </a:r>
            <a:r>
              <a:rPr lang="en-US" dirty="0" err="1"/>
              <a:t>läänemaailmas</a:t>
            </a:r>
            <a:r>
              <a:rPr lang="en-US" dirty="0"/>
              <a:t> </a:t>
            </a:r>
            <a:r>
              <a:rPr lang="en-US" dirty="0" err="1"/>
              <a:t>suuremad</a:t>
            </a:r>
            <a:r>
              <a:rPr lang="en-US" dirty="0"/>
              <a:t> </a:t>
            </a:r>
            <a:r>
              <a:rPr lang="en-US" dirty="0" err="1"/>
              <a:t>kui</a:t>
            </a:r>
            <a:r>
              <a:rPr lang="en-US" dirty="0"/>
              <a:t> </a:t>
            </a:r>
            <a:r>
              <a:rPr lang="en-US" dirty="0" err="1"/>
              <a:t>kodumaise</a:t>
            </a:r>
            <a:r>
              <a:rPr lang="en-US" dirty="0"/>
              <a:t> </a:t>
            </a:r>
            <a:r>
              <a:rPr lang="en-US" dirty="0" err="1"/>
              <a:t>tootmise</a:t>
            </a:r>
            <a:r>
              <a:rPr lang="en-US" dirty="0"/>
              <a:t> </a:t>
            </a:r>
            <a:r>
              <a:rPr lang="en-US" dirty="0" err="1"/>
              <a:t>põhjustatud</a:t>
            </a:r>
            <a:endParaRPr lang="en-US" dirty="0"/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D55D69D-58C3-7342-B41B-CD0CD9A844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2133112"/>
            <a:ext cx="6045200" cy="4185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958962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8FD658-7120-004A-AA9F-9BEF831A36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65F245-9CF4-5940-99A7-6D472AF5622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6BBA7DA-9833-694B-A1F5-51EB50E2DED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						</a:t>
            </a:r>
            <a:r>
              <a:rPr lang="en-US" sz="3200" dirty="0" err="1"/>
              <a:t>Ei</a:t>
            </a:r>
            <a:r>
              <a:rPr lang="en-US" sz="3200" dirty="0"/>
              <a:t>. </a:t>
            </a:r>
          </a:p>
          <a:p>
            <a:endParaRPr lang="en-US" dirty="0"/>
          </a:p>
          <a:p>
            <a:r>
              <a:rPr lang="en-US" dirty="0"/>
              <a:t>		</a:t>
            </a:r>
            <a:r>
              <a:rPr lang="en-US" dirty="0" err="1"/>
              <a:t>Oluline</a:t>
            </a:r>
            <a:r>
              <a:rPr lang="en-US" dirty="0"/>
              <a:t> </a:t>
            </a:r>
            <a:r>
              <a:rPr lang="en-US" dirty="0" err="1"/>
              <a:t>osa</a:t>
            </a:r>
            <a:r>
              <a:rPr lang="en-US" dirty="0"/>
              <a:t> </a:t>
            </a:r>
            <a:r>
              <a:rPr lang="en-US" dirty="0" err="1"/>
              <a:t>teest</a:t>
            </a:r>
            <a:r>
              <a:rPr lang="en-US" dirty="0"/>
              <a:t> </a:t>
            </a:r>
            <a:r>
              <a:rPr lang="en-US" dirty="0" err="1"/>
              <a:t>sinna</a:t>
            </a:r>
            <a:r>
              <a:rPr lang="en-US" dirty="0"/>
              <a:t> </a:t>
            </a:r>
            <a:r>
              <a:rPr lang="en-US" dirty="0" err="1"/>
              <a:t>saab</a:t>
            </a:r>
            <a:r>
              <a:rPr lang="en-US" dirty="0"/>
              <a:t> </a:t>
            </a:r>
            <a:r>
              <a:rPr lang="en-US" dirty="0" err="1"/>
              <a:t>käia</a:t>
            </a:r>
            <a:r>
              <a:rPr lang="en-US" dirty="0"/>
              <a:t> </a:t>
            </a:r>
            <a:r>
              <a:rPr lang="en-US" dirty="0" err="1"/>
              <a:t>olemasolevaid</a:t>
            </a:r>
            <a:r>
              <a:rPr lang="en-US" dirty="0"/>
              <a:t>, </a:t>
            </a:r>
            <a:r>
              <a:rPr lang="en-US" dirty="0" err="1"/>
              <a:t>kuluefektiivseid</a:t>
            </a:r>
            <a:r>
              <a:rPr lang="en-US" dirty="0"/>
              <a:t> 			</a:t>
            </a:r>
            <a:r>
              <a:rPr lang="en-US" dirty="0" err="1"/>
              <a:t>lahendusi</a:t>
            </a:r>
            <a:r>
              <a:rPr lang="en-US" dirty="0"/>
              <a:t> </a:t>
            </a:r>
            <a:r>
              <a:rPr lang="en-US" dirty="0" err="1"/>
              <a:t>kasutades</a:t>
            </a:r>
            <a:r>
              <a:rPr lang="en-US" dirty="0"/>
              <a:t>. Ja </a:t>
            </a:r>
            <a:r>
              <a:rPr lang="en-US" dirty="0" err="1"/>
              <a:t>innovatsioon</a:t>
            </a:r>
            <a:r>
              <a:rPr lang="en-US" dirty="0"/>
              <a:t> </a:t>
            </a:r>
            <a:r>
              <a:rPr lang="en-US" dirty="0" err="1"/>
              <a:t>aitab</a:t>
            </a:r>
            <a:r>
              <a:rPr lang="en-US" dirty="0"/>
              <a:t> </a:t>
            </a:r>
            <a:r>
              <a:rPr lang="en-US" dirty="0" err="1"/>
              <a:t>järgnevatel</a:t>
            </a:r>
            <a:r>
              <a:rPr lang="en-US" dirty="0"/>
              <a:t> </a:t>
            </a:r>
            <a:r>
              <a:rPr lang="en-US" dirty="0" err="1"/>
              <a:t>aastatel</a:t>
            </a:r>
            <a:r>
              <a:rPr lang="en-US" dirty="0"/>
              <a:t> </a:t>
            </a:r>
            <a:r>
              <a:rPr lang="en-US" dirty="0" err="1"/>
              <a:t>kõige</a:t>
            </a:r>
            <a:r>
              <a:rPr lang="en-US" dirty="0"/>
              <a:t> 		</a:t>
            </a:r>
            <a:r>
              <a:rPr lang="en-US" dirty="0" err="1"/>
              <a:t>keerukamate</a:t>
            </a:r>
            <a:r>
              <a:rPr lang="en-US" dirty="0"/>
              <a:t> </a:t>
            </a:r>
            <a:r>
              <a:rPr lang="en-US" dirty="0" err="1"/>
              <a:t>sammude</a:t>
            </a:r>
            <a:r>
              <a:rPr lang="en-US" dirty="0"/>
              <a:t> </a:t>
            </a:r>
            <a:r>
              <a:rPr lang="en-US" dirty="0" err="1"/>
              <a:t>astumisel</a:t>
            </a:r>
            <a:r>
              <a:rPr lang="en-US" dirty="0"/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val="321567214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333DD5-390D-7C42-A284-64B954E6BB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BA738A-159D-6F44-BC3E-43F9F595BC0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D25BB5-4B5C-C947-9014-81FB6D04E36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r>
              <a:rPr lang="en-US" dirty="0"/>
              <a:t>	</a:t>
            </a:r>
            <a:r>
              <a:rPr lang="en-US" sz="3200" dirty="0" err="1"/>
              <a:t>Kas</a:t>
            </a:r>
            <a:r>
              <a:rPr lang="en-US" sz="3200" dirty="0"/>
              <a:t> </a:t>
            </a:r>
            <a:r>
              <a:rPr lang="en-US" sz="3200" dirty="0" err="1"/>
              <a:t>kliimaneutraalsete</a:t>
            </a:r>
            <a:r>
              <a:rPr lang="en-US" sz="3200" dirty="0"/>
              <a:t> </a:t>
            </a:r>
            <a:r>
              <a:rPr lang="en-US" sz="3200" dirty="0" err="1"/>
              <a:t>tehnoloogiatega</a:t>
            </a:r>
            <a:r>
              <a:rPr lang="en-US" sz="3200" dirty="0"/>
              <a:t> </a:t>
            </a:r>
            <a:r>
              <a:rPr lang="en-US" sz="3200" dirty="0" err="1"/>
              <a:t>saab</a:t>
            </a:r>
            <a:r>
              <a:rPr lang="en-US" sz="3200" dirty="0"/>
              <a:t> </a:t>
            </a:r>
            <a:r>
              <a:rPr lang="en-US" sz="3200" dirty="0" err="1"/>
              <a:t>tagada</a:t>
            </a:r>
            <a:r>
              <a:rPr lang="en-US" sz="3200" dirty="0"/>
              <a:t> 	</a:t>
            </a:r>
            <a:r>
              <a:rPr lang="en-US" sz="3200" dirty="0" err="1"/>
              <a:t>varustuskindluse</a:t>
            </a:r>
            <a:r>
              <a:rPr lang="en-US" sz="32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18038755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B30BA3-7438-E14B-A26B-000C73D5A1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5C1EB9-B2F6-0247-A0F7-04C3033FCD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83825BF-24ED-0F46-9A78-DD932AE79A7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r>
              <a:rPr lang="en-US" dirty="0"/>
              <a:t>					          </a:t>
            </a:r>
            <a:r>
              <a:rPr lang="en-US" sz="3200" dirty="0"/>
              <a:t>Jah</a:t>
            </a:r>
          </a:p>
        </p:txBody>
      </p:sp>
    </p:spTree>
    <p:extLst>
      <p:ext uri="{BB962C8B-B14F-4D97-AF65-F5344CB8AC3E}">
        <p14:creationId xmlns:p14="http://schemas.microsoft.com/office/powerpoint/2010/main" val="316011508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8160C6-2124-AA47-995C-D145284DB2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Eeldame</a:t>
            </a:r>
            <a:r>
              <a:rPr lang="en-US" dirty="0"/>
              <a:t> </a:t>
            </a:r>
            <a:r>
              <a:rPr lang="en-US" dirty="0" err="1"/>
              <a:t>stsenaariumis</a:t>
            </a:r>
            <a:r>
              <a:rPr lang="en-US" dirty="0"/>
              <a:t> </a:t>
            </a:r>
            <a:r>
              <a:rPr lang="en-US" dirty="0" err="1"/>
              <a:t>kõrget</a:t>
            </a:r>
            <a:r>
              <a:rPr lang="en-US" dirty="0"/>
              <a:t> </a:t>
            </a:r>
            <a:r>
              <a:rPr lang="en-US" dirty="0" err="1"/>
              <a:t>varustuskindlust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F8F402-33D2-7A4D-89C5-623FBEAFF2C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30F531B-7B72-A54F-9C04-BDDA5577C7BB}"/>
              </a:ext>
            </a:extLst>
          </p:cNvPr>
          <p:cNvPicPr>
            <a:picLocks noGrp="1" noChangeAspect="1"/>
          </p:cNvPicPr>
          <p:nvPr>
            <p:ph sz="quarter" idx="12"/>
          </p:nvPr>
        </p:nvPicPr>
        <p:blipFill>
          <a:blip r:embed="rId2"/>
          <a:stretch>
            <a:fillRect/>
          </a:stretch>
        </p:blipFill>
        <p:spPr>
          <a:xfrm>
            <a:off x="2422618" y="1760538"/>
            <a:ext cx="6507886" cy="422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88951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ACFCFF-780D-5D4B-A444-7FD3A31ABE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D4B512-9C4B-8949-8C9E-A6D07E86326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62B1E78-FF41-1140-9C91-4D4E715CECD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r>
              <a:rPr lang="en-US" dirty="0"/>
              <a:t>		</a:t>
            </a:r>
            <a:r>
              <a:rPr lang="en-US" sz="3200" dirty="0" err="1"/>
              <a:t>Kas</a:t>
            </a:r>
            <a:r>
              <a:rPr lang="en-US" sz="3200" dirty="0"/>
              <a:t> </a:t>
            </a:r>
            <a:r>
              <a:rPr lang="en-US" sz="3200" dirty="0" err="1"/>
              <a:t>kliimaneutraalsuseks</a:t>
            </a:r>
            <a:r>
              <a:rPr lang="en-US" sz="3200" dirty="0"/>
              <a:t> on </a:t>
            </a:r>
            <a:r>
              <a:rPr lang="en-US" sz="3200" dirty="0" err="1"/>
              <a:t>hädavajalik</a:t>
            </a:r>
            <a:r>
              <a:rPr lang="en-US" sz="3200" dirty="0"/>
              <a:t> 			          </a:t>
            </a:r>
            <a:r>
              <a:rPr lang="en-US" sz="3200" dirty="0" err="1"/>
              <a:t>tuumatehnoloogia</a:t>
            </a:r>
            <a:r>
              <a:rPr lang="en-US" sz="3200" dirty="0"/>
              <a:t> </a:t>
            </a:r>
            <a:r>
              <a:rPr lang="en-US" sz="3200" dirty="0" err="1"/>
              <a:t>kasutuselevõtt</a:t>
            </a:r>
            <a:r>
              <a:rPr lang="en-US" sz="32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09939242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EEC7DF-8955-B445-AFEF-0D3E32E1CA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5FB9FA-6122-7343-A17D-2B2DEEC14F0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F08789-3E40-5C4D-AE6C-C373DC6A1D5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						</a:t>
            </a:r>
            <a:r>
              <a:rPr lang="en-US" sz="3200" dirty="0" err="1"/>
              <a:t>Ei</a:t>
            </a:r>
            <a:r>
              <a:rPr lang="en-US" sz="3200" dirty="0"/>
              <a:t>.</a:t>
            </a:r>
            <a:r>
              <a:rPr lang="en-US" dirty="0"/>
              <a:t> </a:t>
            </a:r>
          </a:p>
          <a:p>
            <a:r>
              <a:rPr lang="en-US" dirty="0"/>
              <a:t>		</a:t>
            </a:r>
          </a:p>
          <a:p>
            <a:r>
              <a:rPr lang="en-US" dirty="0"/>
              <a:t>	See on </a:t>
            </a:r>
            <a:r>
              <a:rPr lang="en-US" dirty="0" err="1"/>
              <a:t>üks</a:t>
            </a:r>
            <a:r>
              <a:rPr lang="en-US" dirty="0"/>
              <a:t> </a:t>
            </a:r>
            <a:r>
              <a:rPr lang="en-US" dirty="0" err="1"/>
              <a:t>valikuvõimalustest</a:t>
            </a:r>
            <a:r>
              <a:rPr lang="en-US" dirty="0"/>
              <a:t>. </a:t>
            </a:r>
            <a:r>
              <a:rPr lang="en-US" dirty="0" err="1"/>
              <a:t>Regionaalne</a:t>
            </a:r>
            <a:r>
              <a:rPr lang="en-US" dirty="0"/>
              <a:t> </a:t>
            </a:r>
            <a:r>
              <a:rPr lang="en-US" dirty="0" err="1"/>
              <a:t>turg</a:t>
            </a:r>
            <a:r>
              <a:rPr lang="en-US" dirty="0"/>
              <a:t>, </a:t>
            </a:r>
            <a:r>
              <a:rPr lang="en-US" dirty="0" err="1"/>
              <a:t>tehnoloogiate</a:t>
            </a:r>
            <a:r>
              <a:rPr lang="en-US" dirty="0"/>
              <a:t> </a:t>
            </a:r>
            <a:r>
              <a:rPr lang="en-US" dirty="0" err="1"/>
              <a:t>areng</a:t>
            </a:r>
            <a:r>
              <a:rPr lang="en-US" dirty="0"/>
              <a:t> ja 		</a:t>
            </a:r>
            <a:r>
              <a:rPr lang="en-US" dirty="0" err="1"/>
              <a:t>ühiskondlikud</a:t>
            </a:r>
            <a:r>
              <a:rPr lang="en-US" dirty="0"/>
              <a:t> </a:t>
            </a:r>
            <a:r>
              <a:rPr lang="en-US" dirty="0" err="1"/>
              <a:t>hoiakud</a:t>
            </a:r>
            <a:r>
              <a:rPr lang="en-US" dirty="0"/>
              <a:t> </a:t>
            </a:r>
            <a:r>
              <a:rPr lang="en-US" dirty="0" err="1"/>
              <a:t>määravad</a:t>
            </a:r>
            <a:r>
              <a:rPr lang="en-US" dirty="0"/>
              <a:t> </a:t>
            </a:r>
            <a:r>
              <a:rPr lang="en-US" dirty="0" err="1"/>
              <a:t>ära</a:t>
            </a:r>
            <a:r>
              <a:rPr lang="en-US" dirty="0"/>
              <a:t>, </a:t>
            </a:r>
            <a:r>
              <a:rPr lang="en-US" dirty="0" err="1"/>
              <a:t>milline</a:t>
            </a:r>
            <a:r>
              <a:rPr lang="en-US" dirty="0"/>
              <a:t> </a:t>
            </a:r>
            <a:r>
              <a:rPr lang="en-US" dirty="0" err="1"/>
              <a:t>saab</a:t>
            </a:r>
            <a:r>
              <a:rPr lang="en-US" dirty="0"/>
              <a:t> </a:t>
            </a:r>
            <a:r>
              <a:rPr lang="en-US" dirty="0" err="1"/>
              <a:t>olema</a:t>
            </a:r>
            <a:r>
              <a:rPr lang="en-US" dirty="0"/>
              <a:t> </a:t>
            </a:r>
            <a:r>
              <a:rPr lang="en-US" dirty="0" err="1"/>
              <a:t>tuleviku</a:t>
            </a:r>
            <a:r>
              <a:rPr lang="en-US" dirty="0"/>
              <a:t> </a:t>
            </a:r>
            <a:r>
              <a:rPr lang="en-US" dirty="0" err="1"/>
              <a:t>portfell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82737500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A482DC-C872-8647-92E7-6F92CC73E4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Taastuvate</a:t>
            </a:r>
            <a:r>
              <a:rPr lang="en-US" dirty="0"/>
              <a:t> </a:t>
            </a:r>
            <a:r>
              <a:rPr lang="en-US" dirty="0" err="1"/>
              <a:t>võimsuste</a:t>
            </a:r>
            <a:r>
              <a:rPr lang="en-US" dirty="0"/>
              <a:t> </a:t>
            </a:r>
            <a:r>
              <a:rPr lang="en-US" dirty="0" err="1"/>
              <a:t>tasakaalustamise</a:t>
            </a:r>
            <a:r>
              <a:rPr lang="en-US" dirty="0"/>
              <a:t> </a:t>
            </a:r>
            <a:r>
              <a:rPr lang="en-US" dirty="0" err="1"/>
              <a:t>võimalused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9B428D-E749-5049-9270-BB1A8BE47B8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2EFC21-88F6-5E4E-82EF-F0765436753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/>
              <a:t>Välisühendused</a:t>
            </a:r>
            <a:r>
              <a:rPr lang="en-US" dirty="0"/>
              <a:t> (</a:t>
            </a:r>
            <a:r>
              <a:rPr lang="en-US" dirty="0" err="1"/>
              <a:t>eeldusel</a:t>
            </a:r>
            <a:r>
              <a:rPr lang="en-US" dirty="0"/>
              <a:t>, et </a:t>
            </a:r>
            <a:r>
              <a:rPr lang="en-US" dirty="0" err="1"/>
              <a:t>ühenduste</a:t>
            </a:r>
            <a:r>
              <a:rPr lang="en-US" dirty="0"/>
              <a:t> </a:t>
            </a:r>
            <a:r>
              <a:rPr lang="en-US" dirty="0" err="1"/>
              <a:t>taga</a:t>
            </a:r>
            <a:r>
              <a:rPr lang="en-US" dirty="0"/>
              <a:t> on </a:t>
            </a:r>
            <a:r>
              <a:rPr lang="en-US" dirty="0" err="1"/>
              <a:t>piisavalt</a:t>
            </a:r>
            <a:r>
              <a:rPr lang="en-US" dirty="0"/>
              <a:t> </a:t>
            </a:r>
            <a:r>
              <a:rPr lang="en-US" dirty="0" err="1"/>
              <a:t>võimsusi</a:t>
            </a:r>
            <a:r>
              <a:rPr lang="en-US" dirty="0"/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/>
              <a:t>Kiirelt</a:t>
            </a:r>
            <a:r>
              <a:rPr lang="en-US" dirty="0"/>
              <a:t> </a:t>
            </a:r>
            <a:r>
              <a:rPr lang="en-US" dirty="0" err="1"/>
              <a:t>koormatavad</a:t>
            </a:r>
            <a:r>
              <a:rPr lang="en-US" dirty="0"/>
              <a:t> </a:t>
            </a:r>
            <a:r>
              <a:rPr lang="en-US" dirty="0" err="1"/>
              <a:t>võimsused</a:t>
            </a:r>
            <a:r>
              <a:rPr lang="en-US" dirty="0"/>
              <a:t> (</a:t>
            </a:r>
            <a:r>
              <a:rPr lang="en-US" dirty="0" err="1"/>
              <a:t>nagu</a:t>
            </a:r>
            <a:r>
              <a:rPr lang="en-US" dirty="0"/>
              <a:t> pump-</a:t>
            </a:r>
            <a:r>
              <a:rPr lang="en-US" dirty="0" err="1"/>
              <a:t>hüdroakumulatsioonijaam</a:t>
            </a:r>
            <a:r>
              <a:rPr lang="en-US" dirty="0"/>
              <a:t>), </a:t>
            </a:r>
            <a:r>
              <a:rPr lang="en-US" dirty="0" err="1"/>
              <a:t>fossiilkütustel</a:t>
            </a:r>
            <a:r>
              <a:rPr lang="en-US" dirty="0"/>
              <a:t> </a:t>
            </a:r>
            <a:r>
              <a:rPr lang="en-US" dirty="0" err="1"/>
              <a:t>jaam</a:t>
            </a:r>
            <a:r>
              <a:rPr lang="en-US" dirty="0"/>
              <a:t> </a:t>
            </a:r>
            <a:r>
              <a:rPr lang="en-US" dirty="0" err="1"/>
              <a:t>koos</a:t>
            </a:r>
            <a:r>
              <a:rPr lang="en-US" dirty="0"/>
              <a:t> CCS/CCU-</a:t>
            </a:r>
            <a:r>
              <a:rPr lang="en-US" dirty="0" err="1"/>
              <a:t>ga</a:t>
            </a: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/>
              <a:t>Akud</a:t>
            </a:r>
            <a:r>
              <a:rPr lang="en-US" dirty="0"/>
              <a:t>, </a:t>
            </a:r>
            <a:r>
              <a:rPr lang="en-US" dirty="0" err="1"/>
              <a:t>patareid</a:t>
            </a:r>
            <a:r>
              <a:rPr lang="en-US" dirty="0"/>
              <a:t> (</a:t>
            </a:r>
            <a:r>
              <a:rPr lang="en-US" dirty="0" err="1"/>
              <a:t>nt</a:t>
            </a:r>
            <a:r>
              <a:rPr lang="en-US" dirty="0"/>
              <a:t> </a:t>
            </a:r>
            <a:r>
              <a:rPr lang="en-US" dirty="0" err="1"/>
              <a:t>elektriautode</a:t>
            </a:r>
            <a:r>
              <a:rPr lang="en-US" dirty="0"/>
              <a:t> </a:t>
            </a:r>
            <a:r>
              <a:rPr lang="en-US" dirty="0" err="1"/>
              <a:t>akud</a:t>
            </a:r>
            <a:r>
              <a:rPr lang="en-US" dirty="0"/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/>
              <a:t>Targad</a:t>
            </a:r>
            <a:r>
              <a:rPr lang="en-US" dirty="0"/>
              <a:t> </a:t>
            </a:r>
            <a:r>
              <a:rPr lang="en-US" dirty="0" err="1"/>
              <a:t>võrgud</a:t>
            </a:r>
            <a:r>
              <a:rPr lang="en-US" dirty="0"/>
              <a:t>, </a:t>
            </a:r>
            <a:r>
              <a:rPr lang="en-US" dirty="0" err="1"/>
              <a:t>koormuse</a:t>
            </a:r>
            <a:r>
              <a:rPr lang="en-US" dirty="0"/>
              <a:t> </a:t>
            </a:r>
            <a:r>
              <a:rPr lang="en-US" dirty="0" err="1"/>
              <a:t>juhtimine</a:t>
            </a: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/>
              <a:t>vesinik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58713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507A4942-A080-DC4C-B3DE-0D71555B987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62A0861-52C9-E342-9219-315D3ED4B6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MEETMED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98248A6-27B1-FF47-8B7C-6388C5103FA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520840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CBD1DB3B-014F-4562-8D9B-0303AA71B380}"/>
              </a:ext>
            </a:extLst>
          </p:cNvPr>
          <p:cNvSpPr/>
          <p:nvPr/>
        </p:nvSpPr>
        <p:spPr>
          <a:xfrm>
            <a:off x="4963669" y="2545834"/>
            <a:ext cx="1651000" cy="738663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1400" b="1">
                <a:solidFill>
                  <a:prstClr val="black"/>
                </a:solidFill>
              </a:rPr>
              <a:t>CO2 vähenemine</a:t>
            </a:r>
          </a:p>
          <a:p>
            <a:pPr lvl="0" algn="ctr"/>
            <a:r>
              <a:rPr lang="en-US" sz="1400">
                <a:solidFill>
                  <a:prstClr val="black"/>
                </a:solidFill>
              </a:rPr>
              <a:t>2021-2050 [tCO2ekv/a]</a:t>
            </a:r>
            <a:endParaRPr lang="en-US" sz="1400" dirty="0">
              <a:solidFill>
                <a:prstClr val="black"/>
              </a:solidFill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A07AFBD-07A9-418C-82EC-528D9288C75A}"/>
              </a:ext>
            </a:extLst>
          </p:cNvPr>
          <p:cNvCxnSpPr>
            <a:cxnSpLocks/>
            <a:endCxn id="19" idx="2"/>
          </p:cNvCxnSpPr>
          <p:nvPr/>
        </p:nvCxnSpPr>
        <p:spPr>
          <a:xfrm flipV="1">
            <a:off x="5789169" y="3284497"/>
            <a:ext cx="0" cy="30045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E53050A4-F461-4608-8028-01D1744CEAC9}"/>
              </a:ext>
            </a:extLst>
          </p:cNvPr>
          <p:cNvSpPr/>
          <p:nvPr/>
        </p:nvSpPr>
        <p:spPr>
          <a:xfrm>
            <a:off x="5975224" y="1288938"/>
            <a:ext cx="1639570" cy="956445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i-FI" sz="1400" b="1" dirty="0">
                <a:solidFill>
                  <a:prstClr val="black"/>
                </a:solidFill>
              </a:rPr>
              <a:t>CO2 </a:t>
            </a:r>
            <a:r>
              <a:rPr lang="fi-FI" sz="1400" b="1" dirty="0" err="1">
                <a:solidFill>
                  <a:prstClr val="black"/>
                </a:solidFill>
              </a:rPr>
              <a:t>vähenemise</a:t>
            </a:r>
            <a:r>
              <a:rPr lang="fi-FI" sz="1400" b="1" dirty="0">
                <a:solidFill>
                  <a:prstClr val="black"/>
                </a:solidFill>
              </a:rPr>
              <a:t> </a:t>
            </a:r>
            <a:r>
              <a:rPr lang="fi-FI" sz="1400" b="1" dirty="0" err="1">
                <a:solidFill>
                  <a:prstClr val="black"/>
                </a:solidFill>
              </a:rPr>
              <a:t>marginaalkulu</a:t>
            </a:r>
            <a:endParaRPr lang="fi-FI" sz="1400" b="1" dirty="0">
              <a:solidFill>
                <a:prstClr val="black"/>
              </a:solidFill>
            </a:endParaRPr>
          </a:p>
          <a:p>
            <a:pPr lvl="0" algn="ctr"/>
            <a:r>
              <a:rPr lang="fi-FI" sz="1400" dirty="0">
                <a:solidFill>
                  <a:prstClr val="black"/>
                </a:solidFill>
              </a:rPr>
              <a:t>2021-2050 [€/tCO2ekv]</a:t>
            </a:r>
            <a:endParaRPr lang="en-US" sz="1400" dirty="0">
              <a:solidFill>
                <a:prstClr val="black"/>
              </a:solidFill>
            </a:endParaRP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5BCA9D38-24C2-49BB-BA6C-6C1B59C2C8D9}"/>
              </a:ext>
            </a:extLst>
          </p:cNvPr>
          <p:cNvCxnSpPr>
            <a:cxnSpLocks/>
            <a:endCxn id="26" idx="2"/>
          </p:cNvCxnSpPr>
          <p:nvPr/>
        </p:nvCxnSpPr>
        <p:spPr>
          <a:xfrm flipV="1">
            <a:off x="6795009" y="2245383"/>
            <a:ext cx="0" cy="13395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75CD33EA-9319-45B5-A0D2-21AE41CF3EC9}"/>
              </a:ext>
            </a:extLst>
          </p:cNvPr>
          <p:cNvSpPr/>
          <p:nvPr/>
        </p:nvSpPr>
        <p:spPr>
          <a:xfrm>
            <a:off x="6975350" y="2542474"/>
            <a:ext cx="1639570" cy="738664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1400" b="1" dirty="0" err="1">
                <a:solidFill>
                  <a:prstClr val="black"/>
                </a:solidFill>
              </a:rPr>
              <a:t>Investeeringu</a:t>
            </a:r>
            <a:r>
              <a:rPr lang="et-EE" sz="1400" b="1" dirty="0">
                <a:solidFill>
                  <a:prstClr val="black"/>
                </a:solidFill>
              </a:rPr>
              <a:t>-</a:t>
            </a:r>
            <a:r>
              <a:rPr lang="en-US" sz="1400" b="1" dirty="0" err="1">
                <a:solidFill>
                  <a:prstClr val="black"/>
                </a:solidFill>
              </a:rPr>
              <a:t>vajadus</a:t>
            </a:r>
            <a:r>
              <a:rPr lang="en-US" sz="1400" b="1" dirty="0">
                <a:solidFill>
                  <a:prstClr val="black"/>
                </a:solidFill>
              </a:rPr>
              <a:t> </a:t>
            </a:r>
          </a:p>
          <a:p>
            <a:pPr lvl="0" algn="ctr"/>
            <a:r>
              <a:rPr lang="en-US" sz="1400" dirty="0">
                <a:solidFill>
                  <a:prstClr val="black"/>
                </a:solidFill>
              </a:rPr>
              <a:t>2021-2050 [M €]]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71FB6610-7A70-416A-AFF8-BEB00CDC90F7}"/>
              </a:ext>
            </a:extLst>
          </p:cNvPr>
          <p:cNvCxnSpPr>
            <a:cxnSpLocks/>
          </p:cNvCxnSpPr>
          <p:nvPr/>
        </p:nvCxnSpPr>
        <p:spPr>
          <a:xfrm flipV="1">
            <a:off x="7795135" y="3281138"/>
            <a:ext cx="0" cy="30045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AE8227AC-ED6D-4BC6-8661-EEF7358CEE87}"/>
              </a:ext>
            </a:extLst>
          </p:cNvPr>
          <p:cNvSpPr/>
          <p:nvPr/>
        </p:nvSpPr>
        <p:spPr>
          <a:xfrm>
            <a:off x="7952613" y="1500000"/>
            <a:ext cx="1639570" cy="738664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1400" b="1">
                <a:solidFill>
                  <a:prstClr val="black"/>
                </a:solidFill>
              </a:rPr>
              <a:t>Avaliku sektori investeering </a:t>
            </a:r>
          </a:p>
          <a:p>
            <a:pPr lvl="0" algn="ctr"/>
            <a:r>
              <a:rPr lang="en-US" sz="1400">
                <a:solidFill>
                  <a:prstClr val="black"/>
                </a:solidFill>
              </a:rPr>
              <a:t>2021-2030 [M €/a]</a:t>
            </a:r>
            <a:endParaRPr lang="en-US" sz="1400" dirty="0">
              <a:solidFill>
                <a:prstClr val="black"/>
              </a:solidFill>
            </a:endParaRP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A8140C7B-6C2A-4B5C-B7B9-400F64A2B4AF}"/>
              </a:ext>
            </a:extLst>
          </p:cNvPr>
          <p:cNvCxnSpPr>
            <a:cxnSpLocks/>
          </p:cNvCxnSpPr>
          <p:nvPr/>
        </p:nvCxnSpPr>
        <p:spPr>
          <a:xfrm flipV="1">
            <a:off x="8772398" y="2245383"/>
            <a:ext cx="0" cy="133620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F938F4E8-7FC6-4A1C-A0DF-095F3A3F6E2A}"/>
              </a:ext>
            </a:extLst>
          </p:cNvPr>
          <p:cNvSpPr/>
          <p:nvPr/>
        </p:nvSpPr>
        <p:spPr>
          <a:xfrm>
            <a:off x="8948929" y="2539115"/>
            <a:ext cx="1639570" cy="738664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i-FI" sz="1400" b="1">
                <a:solidFill>
                  <a:prstClr val="black"/>
                </a:solidFill>
              </a:rPr>
              <a:t>Uute töökohtade arv</a:t>
            </a:r>
          </a:p>
          <a:p>
            <a:pPr lvl="0" algn="ctr"/>
            <a:r>
              <a:rPr lang="fi-FI" sz="1400">
                <a:solidFill>
                  <a:prstClr val="black"/>
                </a:solidFill>
              </a:rPr>
              <a:t>2021-2050 [tk/a]</a:t>
            </a:r>
            <a:endParaRPr lang="en-US" sz="1400" dirty="0">
              <a:solidFill>
                <a:prstClr val="black"/>
              </a:solidFill>
            </a:endParaRP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423D1705-2420-4F85-8A1A-E027F8BD633D}"/>
              </a:ext>
            </a:extLst>
          </p:cNvPr>
          <p:cNvCxnSpPr>
            <a:cxnSpLocks/>
          </p:cNvCxnSpPr>
          <p:nvPr/>
        </p:nvCxnSpPr>
        <p:spPr>
          <a:xfrm flipV="1">
            <a:off x="9715375" y="3284497"/>
            <a:ext cx="0" cy="30045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58E3AC5-3100-4458-A22A-13426EAD7C32}"/>
              </a:ext>
            </a:extLst>
          </p:cNvPr>
          <p:cNvSpPr/>
          <p:nvPr/>
        </p:nvSpPr>
        <p:spPr>
          <a:xfrm>
            <a:off x="9912222" y="1687218"/>
            <a:ext cx="1639570" cy="551446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i-FI" sz="1400" b="1">
                <a:solidFill>
                  <a:prstClr val="black"/>
                </a:solidFill>
              </a:rPr>
              <a:t>SKP muutus</a:t>
            </a:r>
          </a:p>
          <a:p>
            <a:pPr lvl="0" algn="ctr"/>
            <a:r>
              <a:rPr lang="fi-FI" sz="1400">
                <a:solidFill>
                  <a:prstClr val="black"/>
                </a:solidFill>
              </a:rPr>
              <a:t>2021-2050 [M €/a]</a:t>
            </a:r>
            <a:endParaRPr lang="en-US" sz="1400" dirty="0">
              <a:solidFill>
                <a:prstClr val="black"/>
              </a:solidFill>
            </a:endParaRPr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0278CA79-3224-44E6-AE1C-A647395D34D5}"/>
              </a:ext>
            </a:extLst>
          </p:cNvPr>
          <p:cNvCxnSpPr>
            <a:cxnSpLocks/>
          </p:cNvCxnSpPr>
          <p:nvPr/>
        </p:nvCxnSpPr>
        <p:spPr>
          <a:xfrm flipV="1">
            <a:off x="10732007" y="2245383"/>
            <a:ext cx="0" cy="133620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D38005C1-CC7E-479B-9747-9E0B775EBA89}"/>
              </a:ext>
            </a:extLst>
          </p:cNvPr>
          <p:cNvSpPr txBox="1"/>
          <p:nvPr/>
        </p:nvSpPr>
        <p:spPr>
          <a:xfrm>
            <a:off x="499113" y="378523"/>
            <a:ext cx="11193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3200" dirty="0"/>
              <a:t>Kliimaneutraalsuse 2050 stsenaariumi meetmed: HOONED</a:t>
            </a:r>
            <a:endParaRPr lang="en-US" sz="3200" dirty="0"/>
          </a:p>
        </p:txBody>
      </p:sp>
      <p:graphicFrame>
        <p:nvGraphicFramePr>
          <p:cNvPr id="44" name="Table 43">
            <a:extLst>
              <a:ext uri="{FF2B5EF4-FFF2-40B4-BE49-F238E27FC236}">
                <a16:creationId xmlns:a16="http://schemas.microsoft.com/office/drawing/2014/main" id="{E28170F0-27F1-459C-B454-9A65A13D4EAB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-429491" y="3588307"/>
          <a:ext cx="11604548" cy="2891170"/>
        </p:xfrm>
        <a:graphic>
          <a:graphicData uri="http://schemas.openxmlformats.org/drawingml/2006/table">
            <a:tbl>
              <a:tblPr/>
              <a:tblGrid>
                <a:gridCol w="5742458">
                  <a:extLst>
                    <a:ext uri="{9D8B030D-6E8A-4147-A177-3AD203B41FA5}">
                      <a16:colId xmlns:a16="http://schemas.microsoft.com/office/drawing/2014/main" val="643014667"/>
                    </a:ext>
                  </a:extLst>
                </a:gridCol>
                <a:gridCol w="59817">
                  <a:extLst>
                    <a:ext uri="{9D8B030D-6E8A-4147-A177-3AD203B41FA5}">
                      <a16:colId xmlns:a16="http://schemas.microsoft.com/office/drawing/2014/main" val="2524877337"/>
                    </a:ext>
                  </a:extLst>
                </a:gridCol>
                <a:gridCol w="917198">
                  <a:extLst>
                    <a:ext uri="{9D8B030D-6E8A-4147-A177-3AD203B41FA5}">
                      <a16:colId xmlns:a16="http://schemas.microsoft.com/office/drawing/2014/main" val="2665706690"/>
                    </a:ext>
                  </a:extLst>
                </a:gridCol>
                <a:gridCol w="59817">
                  <a:extLst>
                    <a:ext uri="{9D8B030D-6E8A-4147-A177-3AD203B41FA5}">
                      <a16:colId xmlns:a16="http://schemas.microsoft.com/office/drawing/2014/main" val="2667833515"/>
                    </a:ext>
                  </a:extLst>
                </a:gridCol>
                <a:gridCol w="917198">
                  <a:extLst>
                    <a:ext uri="{9D8B030D-6E8A-4147-A177-3AD203B41FA5}">
                      <a16:colId xmlns:a16="http://schemas.microsoft.com/office/drawing/2014/main" val="1984655777"/>
                    </a:ext>
                  </a:extLst>
                </a:gridCol>
                <a:gridCol w="59817">
                  <a:extLst>
                    <a:ext uri="{9D8B030D-6E8A-4147-A177-3AD203B41FA5}">
                      <a16:colId xmlns:a16="http://schemas.microsoft.com/office/drawing/2014/main" val="3771994777"/>
                    </a:ext>
                  </a:extLst>
                </a:gridCol>
                <a:gridCol w="917198">
                  <a:extLst>
                    <a:ext uri="{9D8B030D-6E8A-4147-A177-3AD203B41FA5}">
                      <a16:colId xmlns:a16="http://schemas.microsoft.com/office/drawing/2014/main" val="2866116905"/>
                    </a:ext>
                  </a:extLst>
                </a:gridCol>
                <a:gridCol w="59817">
                  <a:extLst>
                    <a:ext uri="{9D8B030D-6E8A-4147-A177-3AD203B41FA5}">
                      <a16:colId xmlns:a16="http://schemas.microsoft.com/office/drawing/2014/main" val="3848827569"/>
                    </a:ext>
                  </a:extLst>
                </a:gridCol>
                <a:gridCol w="917198">
                  <a:extLst>
                    <a:ext uri="{9D8B030D-6E8A-4147-A177-3AD203B41FA5}">
                      <a16:colId xmlns:a16="http://schemas.microsoft.com/office/drawing/2014/main" val="2928676177"/>
                    </a:ext>
                  </a:extLst>
                </a:gridCol>
                <a:gridCol w="59817">
                  <a:extLst>
                    <a:ext uri="{9D8B030D-6E8A-4147-A177-3AD203B41FA5}">
                      <a16:colId xmlns:a16="http://schemas.microsoft.com/office/drawing/2014/main" val="3282631665"/>
                    </a:ext>
                  </a:extLst>
                </a:gridCol>
                <a:gridCol w="917198">
                  <a:extLst>
                    <a:ext uri="{9D8B030D-6E8A-4147-A177-3AD203B41FA5}">
                      <a16:colId xmlns:a16="http://schemas.microsoft.com/office/drawing/2014/main" val="2440174191"/>
                    </a:ext>
                  </a:extLst>
                </a:gridCol>
                <a:gridCol w="59817">
                  <a:extLst>
                    <a:ext uri="{9D8B030D-6E8A-4147-A177-3AD203B41FA5}">
                      <a16:colId xmlns:a16="http://schemas.microsoft.com/office/drawing/2014/main" val="1210028019"/>
                    </a:ext>
                  </a:extLst>
                </a:gridCol>
                <a:gridCol w="917198">
                  <a:extLst>
                    <a:ext uri="{9D8B030D-6E8A-4147-A177-3AD203B41FA5}">
                      <a16:colId xmlns:a16="http://schemas.microsoft.com/office/drawing/2014/main" val="2287734945"/>
                    </a:ext>
                  </a:extLst>
                </a:gridCol>
              </a:tblGrid>
              <a:tr h="289117">
                <a:tc>
                  <a:txBody>
                    <a:bodyPr/>
                    <a:lstStyle/>
                    <a:p>
                      <a:pPr algn="r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Hoolekandeasutuste renoveerimine</a:t>
                      </a:r>
                    </a:p>
                  </a:txBody>
                  <a:tcPr marL="9970" marR="9970" marT="99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70" marR="9970" marT="997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594</a:t>
                      </a:r>
                    </a:p>
                  </a:txBody>
                  <a:tcPr marL="9970" marR="9970" marT="99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B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70" marR="9970" marT="99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2 429</a:t>
                      </a:r>
                    </a:p>
                  </a:txBody>
                  <a:tcPr marL="9970" marR="9970" marT="99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70" marR="9970" marT="99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</a:t>
                      </a:r>
                    </a:p>
                  </a:txBody>
                  <a:tcPr marL="9970" marR="9970" marT="99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70" marR="9970" marT="99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1,4</a:t>
                      </a:r>
                    </a:p>
                  </a:txBody>
                  <a:tcPr marL="9970" marR="9970" marT="99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70" marR="9970" marT="99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</a:t>
                      </a:r>
                    </a:p>
                  </a:txBody>
                  <a:tcPr marL="9970" marR="9970" marT="99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9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70" marR="9970" marT="99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0,6</a:t>
                      </a:r>
                    </a:p>
                  </a:txBody>
                  <a:tcPr marL="9970" marR="9970" marT="99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9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6710778"/>
                  </a:ext>
                </a:extLst>
              </a:tr>
              <a:tr h="289117">
                <a:tc>
                  <a:txBody>
                    <a:bodyPr/>
                    <a:lstStyle/>
                    <a:p>
                      <a:pPr algn="r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Lasteaiahoonete rekonstrueerimine</a:t>
                      </a:r>
                    </a:p>
                  </a:txBody>
                  <a:tcPr marL="9970" marR="9970" marT="99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70" marR="9970" marT="997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2 159</a:t>
                      </a:r>
                    </a:p>
                  </a:txBody>
                  <a:tcPr marL="9970" marR="9970" marT="99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A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70" marR="9970" marT="99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409</a:t>
                      </a:r>
                    </a:p>
                  </a:txBody>
                  <a:tcPr marL="9970" marR="9970" marT="99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7E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70" marR="9970" marT="99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140</a:t>
                      </a:r>
                    </a:p>
                  </a:txBody>
                  <a:tcPr marL="9970" marR="9970" marT="99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8F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70" marR="9970" marT="99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3,9</a:t>
                      </a:r>
                    </a:p>
                  </a:txBody>
                  <a:tcPr marL="9970" marR="9970" marT="99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D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70" marR="9970" marT="99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</a:t>
                      </a:r>
                    </a:p>
                  </a:txBody>
                  <a:tcPr marL="9970" marR="9970" marT="99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7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70" marR="9970" marT="99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</a:t>
                      </a:r>
                    </a:p>
                  </a:txBody>
                  <a:tcPr marL="9970" marR="9970" marT="99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7180285"/>
                  </a:ext>
                </a:extLst>
              </a:tr>
              <a:tr h="289117">
                <a:tc>
                  <a:txBody>
                    <a:bodyPr/>
                    <a:lstStyle/>
                    <a:p>
                      <a:pPr algn="r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Väikeelamute rekonstrueerimine</a:t>
                      </a:r>
                    </a:p>
                  </a:txBody>
                  <a:tcPr marL="9970" marR="9970" marT="99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70" marR="9970" marT="997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60 973</a:t>
                      </a:r>
                    </a:p>
                  </a:txBody>
                  <a:tcPr marL="9970" marR="9970" marT="99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BC2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70" marR="9970" marT="99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360</a:t>
                      </a:r>
                    </a:p>
                  </a:txBody>
                  <a:tcPr marL="9970" marR="9970" marT="99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A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70" marR="9970" marT="99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1 300</a:t>
                      </a:r>
                    </a:p>
                  </a:txBody>
                  <a:tcPr marL="9970" marR="9970" marT="99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A2A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70" marR="9970" marT="99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16,3</a:t>
                      </a:r>
                    </a:p>
                  </a:txBody>
                  <a:tcPr marL="9970" marR="9970" marT="99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9FA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70" marR="9970" marT="99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540</a:t>
                      </a:r>
                    </a:p>
                  </a:txBody>
                  <a:tcPr marL="9970" marR="9970" marT="99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70" marR="9970" marT="99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10,1</a:t>
                      </a:r>
                    </a:p>
                  </a:txBody>
                  <a:tcPr marL="9970" marR="9970" marT="99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BE7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8151208"/>
                  </a:ext>
                </a:extLst>
              </a:tr>
              <a:tr h="289117">
                <a:tc>
                  <a:txBody>
                    <a:bodyPr/>
                    <a:lstStyle/>
                    <a:p>
                      <a:pPr algn="r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Korterelamute rekonstrueerimine</a:t>
                      </a:r>
                    </a:p>
                  </a:txBody>
                  <a:tcPr marL="9970" marR="9970" marT="99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70" marR="9970" marT="997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64 304</a:t>
                      </a:r>
                    </a:p>
                  </a:txBody>
                  <a:tcPr marL="9970" marR="9970" marT="99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70" marR="9970" marT="99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117</a:t>
                      </a:r>
                    </a:p>
                  </a:txBody>
                  <a:tcPr marL="9970" marR="9970" marT="99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9F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70" marR="9970" marT="99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2 055</a:t>
                      </a:r>
                    </a:p>
                  </a:txBody>
                  <a:tcPr marL="9970" marR="9970" marT="99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70" marR="9970" marT="99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24,7</a:t>
                      </a:r>
                    </a:p>
                  </a:txBody>
                  <a:tcPr marL="9970" marR="9970" marT="99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70" marR="9970" marT="99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480</a:t>
                      </a:r>
                    </a:p>
                  </a:txBody>
                  <a:tcPr marL="9970" marR="9970" marT="99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C58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70" marR="9970" marT="99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-4,1</a:t>
                      </a:r>
                    </a:p>
                  </a:txBody>
                  <a:tcPr marL="9970" marR="9970" marT="99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7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5087520"/>
                  </a:ext>
                </a:extLst>
              </a:tr>
              <a:tr h="289117">
                <a:tc>
                  <a:txBody>
                    <a:bodyPr/>
                    <a:lstStyle/>
                    <a:p>
                      <a:pPr algn="r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Koolimajade rekonstrueerimine</a:t>
                      </a:r>
                    </a:p>
                  </a:txBody>
                  <a:tcPr marL="9970" marR="9970" marT="99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70" marR="9970" marT="997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12 323</a:t>
                      </a:r>
                    </a:p>
                  </a:txBody>
                  <a:tcPr marL="9970" marR="9970" marT="99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0E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70" marR="9970" marT="99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970" marR="9970" marT="99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7F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70" marR="9970" marT="99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333</a:t>
                      </a:r>
                    </a:p>
                  </a:txBody>
                  <a:tcPr marL="9970" marR="9970" marT="99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AE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70" marR="9970" marT="99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16,7</a:t>
                      </a:r>
                    </a:p>
                  </a:txBody>
                  <a:tcPr marL="9970" marR="9970" marT="99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9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70" marR="9970" marT="99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</a:t>
                      </a:r>
                    </a:p>
                  </a:txBody>
                  <a:tcPr marL="9970" marR="9970" marT="99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70" marR="9970" marT="99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-1,0</a:t>
                      </a:r>
                    </a:p>
                  </a:txBody>
                  <a:tcPr marL="9970" marR="9970" marT="99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2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149448"/>
                  </a:ext>
                </a:extLst>
              </a:tr>
              <a:tr h="289117">
                <a:tc>
                  <a:txBody>
                    <a:bodyPr/>
                    <a:lstStyle/>
                    <a:p>
                      <a:pPr algn="r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Büroohoonete rekonstrueerimine</a:t>
                      </a:r>
                    </a:p>
                  </a:txBody>
                  <a:tcPr marL="9970" marR="9970" marT="99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70" marR="9970" marT="997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21 481</a:t>
                      </a:r>
                    </a:p>
                  </a:txBody>
                  <a:tcPr marL="9970" marR="9970" marT="99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E7D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70" marR="9970" marT="99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-8</a:t>
                      </a:r>
                    </a:p>
                  </a:txBody>
                  <a:tcPr marL="9970" marR="9970" marT="99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7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70" marR="9970" marT="99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536</a:t>
                      </a:r>
                    </a:p>
                  </a:txBody>
                  <a:tcPr marL="9970" marR="9970" marT="99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AD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70" marR="9970" marT="99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2,7</a:t>
                      </a:r>
                    </a:p>
                  </a:txBody>
                  <a:tcPr marL="9970" marR="9970" marT="99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5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70" marR="9970" marT="99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112</a:t>
                      </a:r>
                    </a:p>
                  </a:txBody>
                  <a:tcPr marL="9970" marR="9970" marT="99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0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70" marR="9970" marT="99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-1,8</a:t>
                      </a:r>
                    </a:p>
                  </a:txBody>
                  <a:tcPr marL="9970" marR="9970" marT="99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C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4606911"/>
                  </a:ext>
                </a:extLst>
              </a:tr>
              <a:tr h="289117"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Kaubandus-teenindus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ettevõtete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hoonete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rekonstrueerimine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70" marR="9970" marT="99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70" marR="9970" marT="997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32 072</a:t>
                      </a:r>
                    </a:p>
                  </a:txBody>
                  <a:tcPr marL="9970" marR="9970" marT="99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DD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70" marR="9970" marT="99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-796</a:t>
                      </a:r>
                    </a:p>
                  </a:txBody>
                  <a:tcPr marL="9970" marR="9970" marT="99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70" marR="9970" marT="99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421</a:t>
                      </a:r>
                    </a:p>
                  </a:txBody>
                  <a:tcPr marL="9970" marR="9970" marT="99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3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70" marR="9970" marT="99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2,1</a:t>
                      </a:r>
                    </a:p>
                  </a:txBody>
                  <a:tcPr marL="9970" marR="9970" marT="99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8F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70" marR="9970" marT="99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-194</a:t>
                      </a:r>
                    </a:p>
                  </a:txBody>
                  <a:tcPr marL="9970" marR="9970" marT="99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70" marR="9970" marT="99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-16,6</a:t>
                      </a:r>
                    </a:p>
                  </a:txBody>
                  <a:tcPr marL="9970" marR="9970" marT="99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9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1404366"/>
                  </a:ext>
                </a:extLst>
              </a:tr>
              <a:tr h="289117">
                <a:tc>
                  <a:txBody>
                    <a:bodyPr/>
                    <a:lstStyle/>
                    <a:p>
                      <a:pPr algn="r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Tööstushoonete rekonstrueerimine</a:t>
                      </a:r>
                    </a:p>
                  </a:txBody>
                  <a:tcPr marL="9970" marR="9970" marT="99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70" marR="9970" marT="997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15 954</a:t>
                      </a:r>
                    </a:p>
                  </a:txBody>
                  <a:tcPr marL="9970" marR="9970" marT="99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D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70" marR="9970" marT="99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-415</a:t>
                      </a:r>
                    </a:p>
                  </a:txBody>
                  <a:tcPr marL="9970" marR="9970" marT="99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D9B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70" marR="9970" marT="99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422</a:t>
                      </a:r>
                    </a:p>
                  </a:txBody>
                  <a:tcPr marL="9970" marR="9970" marT="99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3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70" marR="9970" marT="99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2,1</a:t>
                      </a:r>
                    </a:p>
                  </a:txBody>
                  <a:tcPr marL="9970" marR="9970" marT="99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8F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70" marR="9970" marT="99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970" marR="9970" marT="99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BF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70" marR="9970" marT="99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-5,3</a:t>
                      </a:r>
                    </a:p>
                  </a:txBody>
                  <a:tcPr marL="9970" marR="9970" marT="997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D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5236813"/>
                  </a:ext>
                </a:extLst>
              </a:tr>
              <a:tr h="289117">
                <a:tc>
                  <a:txBody>
                    <a:bodyPr/>
                    <a:lstStyle/>
                    <a:p>
                      <a:pPr algn="r" fontAlgn="b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KOKKU</a:t>
                      </a:r>
                    </a:p>
                  </a:txBody>
                  <a:tcPr marL="9970" marR="9970" marT="99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70" marR="9970" marT="99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209 860</a:t>
                      </a:r>
                    </a:p>
                  </a:txBody>
                  <a:tcPr marL="9970" marR="9970" marT="997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70" marR="9970" marT="99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970" marR="9970" marT="997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70" marR="9970" marT="99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5 287</a:t>
                      </a:r>
                    </a:p>
                  </a:txBody>
                  <a:tcPr marL="9970" marR="9970" marT="997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70" marR="9970" marT="99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</a:t>
                      </a:r>
                    </a:p>
                  </a:txBody>
                  <a:tcPr marL="9970" marR="9970" marT="997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70" marR="9970" marT="99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1105</a:t>
                      </a:r>
                    </a:p>
                  </a:txBody>
                  <a:tcPr marL="9970" marR="9970" marT="997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70" marR="9970" marT="99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-18</a:t>
                      </a:r>
                    </a:p>
                  </a:txBody>
                  <a:tcPr marL="9970" marR="9970" marT="997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3388123"/>
                  </a:ext>
                </a:extLst>
              </a:tr>
              <a:tr h="289117">
                <a:tc>
                  <a:txBody>
                    <a:bodyPr/>
                    <a:lstStyle/>
                    <a:p>
                      <a:pPr algn="r" fontAlgn="b"/>
                      <a:r>
                        <a:rPr lang="en-US" sz="1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Osakaal kõikide meetmete mahust</a:t>
                      </a:r>
                    </a:p>
                  </a:txBody>
                  <a:tcPr marL="9970" marR="9970" marT="99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70" marR="9970" marT="99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5%</a:t>
                      </a:r>
                    </a:p>
                  </a:txBody>
                  <a:tcPr marL="9970" marR="9970" marT="99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70" marR="9970" marT="99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970" marR="9970" marT="99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70" marR="9970" marT="997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31%</a:t>
                      </a:r>
                    </a:p>
                  </a:txBody>
                  <a:tcPr marL="9970" marR="9970" marT="99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70" marR="9970" marT="99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32%</a:t>
                      </a:r>
                    </a:p>
                  </a:txBody>
                  <a:tcPr marL="9970" marR="9970" marT="99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70" marR="9970" marT="99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36%</a:t>
                      </a:r>
                    </a:p>
                  </a:txBody>
                  <a:tcPr marL="9970" marR="9970" marT="99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70" marR="9970" marT="99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7%</a:t>
                      </a:r>
                    </a:p>
                  </a:txBody>
                  <a:tcPr marL="9970" marR="9970" marT="99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9842743"/>
                  </a:ext>
                </a:extLst>
              </a:tr>
            </a:tbl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D26D1E1D-D43F-D243-9D46-24059C4734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068335-D06C-E04E-B173-B8A56551A79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CAA58C7-863F-4E46-97ED-09EEB4AA249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714596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CBD1DB3B-014F-4562-8D9B-0303AA71B380}"/>
              </a:ext>
            </a:extLst>
          </p:cNvPr>
          <p:cNvSpPr/>
          <p:nvPr/>
        </p:nvSpPr>
        <p:spPr>
          <a:xfrm>
            <a:off x="4236720" y="2908046"/>
            <a:ext cx="1651000" cy="738663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1400" b="1">
                <a:solidFill>
                  <a:prstClr val="black"/>
                </a:solidFill>
              </a:rPr>
              <a:t>CO2 vähenemine</a:t>
            </a:r>
          </a:p>
          <a:p>
            <a:pPr lvl="0" algn="ctr"/>
            <a:r>
              <a:rPr lang="en-US" sz="1400">
                <a:solidFill>
                  <a:prstClr val="black"/>
                </a:solidFill>
              </a:rPr>
              <a:t>2021-2050 [tCO2ekv/a]</a:t>
            </a:r>
            <a:endParaRPr lang="en-US" sz="1400" dirty="0">
              <a:solidFill>
                <a:prstClr val="black"/>
              </a:solidFill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A07AFBD-07A9-418C-82EC-528D9288C75A}"/>
              </a:ext>
            </a:extLst>
          </p:cNvPr>
          <p:cNvCxnSpPr>
            <a:cxnSpLocks/>
            <a:endCxn id="19" idx="2"/>
          </p:cNvCxnSpPr>
          <p:nvPr/>
        </p:nvCxnSpPr>
        <p:spPr>
          <a:xfrm flipV="1">
            <a:off x="5062220" y="3646709"/>
            <a:ext cx="0" cy="30045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E53050A4-F461-4608-8028-01D1744CEAC9}"/>
              </a:ext>
            </a:extLst>
          </p:cNvPr>
          <p:cNvSpPr/>
          <p:nvPr/>
        </p:nvSpPr>
        <p:spPr>
          <a:xfrm>
            <a:off x="5248275" y="1651150"/>
            <a:ext cx="1639570" cy="956445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i-FI" sz="1400" b="1" dirty="0">
                <a:solidFill>
                  <a:prstClr val="black"/>
                </a:solidFill>
              </a:rPr>
              <a:t>CO2 </a:t>
            </a:r>
            <a:r>
              <a:rPr lang="fi-FI" sz="1400" b="1" dirty="0" err="1">
                <a:solidFill>
                  <a:prstClr val="black"/>
                </a:solidFill>
              </a:rPr>
              <a:t>vähenemise</a:t>
            </a:r>
            <a:r>
              <a:rPr lang="fi-FI" sz="1400" b="1" dirty="0">
                <a:solidFill>
                  <a:prstClr val="black"/>
                </a:solidFill>
              </a:rPr>
              <a:t> </a:t>
            </a:r>
            <a:r>
              <a:rPr lang="fi-FI" sz="1400" b="1" dirty="0" err="1">
                <a:solidFill>
                  <a:prstClr val="black"/>
                </a:solidFill>
              </a:rPr>
              <a:t>marginaalkulu</a:t>
            </a:r>
            <a:endParaRPr lang="fi-FI" sz="1400" b="1" dirty="0">
              <a:solidFill>
                <a:prstClr val="black"/>
              </a:solidFill>
            </a:endParaRPr>
          </a:p>
          <a:p>
            <a:pPr lvl="0" algn="ctr"/>
            <a:r>
              <a:rPr lang="fi-FI" sz="1400" dirty="0">
                <a:solidFill>
                  <a:prstClr val="black"/>
                </a:solidFill>
              </a:rPr>
              <a:t>2021-2050 [€/tCO2ekv]</a:t>
            </a:r>
            <a:endParaRPr lang="en-US" sz="1400" dirty="0">
              <a:solidFill>
                <a:prstClr val="black"/>
              </a:solidFill>
            </a:endParaRP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5BCA9D38-24C2-49BB-BA6C-6C1B59C2C8D9}"/>
              </a:ext>
            </a:extLst>
          </p:cNvPr>
          <p:cNvCxnSpPr>
            <a:cxnSpLocks/>
            <a:endCxn id="26" idx="2"/>
          </p:cNvCxnSpPr>
          <p:nvPr/>
        </p:nvCxnSpPr>
        <p:spPr>
          <a:xfrm flipV="1">
            <a:off x="6068060" y="2607595"/>
            <a:ext cx="0" cy="13395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75CD33EA-9319-45B5-A0D2-21AE41CF3EC9}"/>
              </a:ext>
            </a:extLst>
          </p:cNvPr>
          <p:cNvSpPr/>
          <p:nvPr/>
        </p:nvSpPr>
        <p:spPr>
          <a:xfrm>
            <a:off x="6248401" y="2904686"/>
            <a:ext cx="1639570" cy="738664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1400" b="1" dirty="0" err="1">
                <a:solidFill>
                  <a:prstClr val="black"/>
                </a:solidFill>
              </a:rPr>
              <a:t>Investeeringu</a:t>
            </a:r>
            <a:r>
              <a:rPr lang="et-EE" sz="1400" b="1" dirty="0">
                <a:solidFill>
                  <a:prstClr val="black"/>
                </a:solidFill>
              </a:rPr>
              <a:t>-</a:t>
            </a:r>
            <a:r>
              <a:rPr lang="en-US" sz="1400" b="1" dirty="0" err="1">
                <a:solidFill>
                  <a:prstClr val="black"/>
                </a:solidFill>
              </a:rPr>
              <a:t>vajadus</a:t>
            </a:r>
            <a:r>
              <a:rPr lang="en-US" sz="1400" b="1" dirty="0">
                <a:solidFill>
                  <a:prstClr val="black"/>
                </a:solidFill>
              </a:rPr>
              <a:t> </a:t>
            </a:r>
          </a:p>
          <a:p>
            <a:pPr lvl="0" algn="ctr"/>
            <a:r>
              <a:rPr lang="en-US" sz="1400" dirty="0">
                <a:solidFill>
                  <a:prstClr val="black"/>
                </a:solidFill>
              </a:rPr>
              <a:t>2021-2050 [M €]]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71FB6610-7A70-416A-AFF8-BEB00CDC90F7}"/>
              </a:ext>
            </a:extLst>
          </p:cNvPr>
          <p:cNvCxnSpPr>
            <a:cxnSpLocks/>
          </p:cNvCxnSpPr>
          <p:nvPr/>
        </p:nvCxnSpPr>
        <p:spPr>
          <a:xfrm flipV="1">
            <a:off x="7068186" y="3643350"/>
            <a:ext cx="0" cy="30045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AE8227AC-ED6D-4BC6-8661-EEF7358CEE87}"/>
              </a:ext>
            </a:extLst>
          </p:cNvPr>
          <p:cNvSpPr/>
          <p:nvPr/>
        </p:nvSpPr>
        <p:spPr>
          <a:xfrm>
            <a:off x="7225664" y="1862212"/>
            <a:ext cx="1639570" cy="738664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1400" b="1">
                <a:solidFill>
                  <a:prstClr val="black"/>
                </a:solidFill>
              </a:rPr>
              <a:t>Avaliku sektori investeering </a:t>
            </a:r>
          </a:p>
          <a:p>
            <a:pPr lvl="0" algn="ctr"/>
            <a:r>
              <a:rPr lang="en-US" sz="1400">
                <a:solidFill>
                  <a:prstClr val="black"/>
                </a:solidFill>
              </a:rPr>
              <a:t>2021-2030 [M €/a]</a:t>
            </a:r>
            <a:endParaRPr lang="en-US" sz="1400" dirty="0">
              <a:solidFill>
                <a:prstClr val="black"/>
              </a:solidFill>
            </a:endParaRP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A8140C7B-6C2A-4B5C-B7B9-400F64A2B4AF}"/>
              </a:ext>
            </a:extLst>
          </p:cNvPr>
          <p:cNvCxnSpPr>
            <a:cxnSpLocks/>
          </p:cNvCxnSpPr>
          <p:nvPr/>
        </p:nvCxnSpPr>
        <p:spPr>
          <a:xfrm flipV="1">
            <a:off x="8045449" y="2607595"/>
            <a:ext cx="0" cy="133620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F938F4E8-7FC6-4A1C-A0DF-095F3A3F6E2A}"/>
              </a:ext>
            </a:extLst>
          </p:cNvPr>
          <p:cNvSpPr/>
          <p:nvPr/>
        </p:nvSpPr>
        <p:spPr>
          <a:xfrm>
            <a:off x="8221980" y="2901327"/>
            <a:ext cx="1639570" cy="738664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i-FI" sz="1400" b="1">
                <a:solidFill>
                  <a:prstClr val="black"/>
                </a:solidFill>
              </a:rPr>
              <a:t>Uute töökohtade arv</a:t>
            </a:r>
          </a:p>
          <a:p>
            <a:pPr lvl="0" algn="ctr"/>
            <a:r>
              <a:rPr lang="fi-FI" sz="1400">
                <a:solidFill>
                  <a:prstClr val="black"/>
                </a:solidFill>
              </a:rPr>
              <a:t>2021-2050 [tk/a]</a:t>
            </a:r>
            <a:endParaRPr lang="en-US" sz="1400" dirty="0">
              <a:solidFill>
                <a:prstClr val="black"/>
              </a:solidFill>
            </a:endParaRP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423D1705-2420-4F85-8A1A-E027F8BD633D}"/>
              </a:ext>
            </a:extLst>
          </p:cNvPr>
          <p:cNvCxnSpPr>
            <a:cxnSpLocks/>
          </p:cNvCxnSpPr>
          <p:nvPr/>
        </p:nvCxnSpPr>
        <p:spPr>
          <a:xfrm flipV="1">
            <a:off x="8988426" y="3646709"/>
            <a:ext cx="0" cy="30045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58E3AC5-3100-4458-A22A-13426EAD7C32}"/>
              </a:ext>
            </a:extLst>
          </p:cNvPr>
          <p:cNvSpPr/>
          <p:nvPr/>
        </p:nvSpPr>
        <p:spPr>
          <a:xfrm>
            <a:off x="9185273" y="2049430"/>
            <a:ext cx="1639570" cy="551446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i-FI" sz="1400" b="1">
                <a:solidFill>
                  <a:prstClr val="black"/>
                </a:solidFill>
              </a:rPr>
              <a:t>SKP muutus</a:t>
            </a:r>
          </a:p>
          <a:p>
            <a:pPr lvl="0" algn="ctr"/>
            <a:r>
              <a:rPr lang="fi-FI" sz="1400">
                <a:solidFill>
                  <a:prstClr val="black"/>
                </a:solidFill>
              </a:rPr>
              <a:t>2021-2050 [M €/a]</a:t>
            </a:r>
            <a:endParaRPr lang="en-US" sz="1400" dirty="0">
              <a:solidFill>
                <a:prstClr val="black"/>
              </a:solidFill>
            </a:endParaRPr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0278CA79-3224-44E6-AE1C-A647395D34D5}"/>
              </a:ext>
            </a:extLst>
          </p:cNvPr>
          <p:cNvCxnSpPr>
            <a:cxnSpLocks/>
          </p:cNvCxnSpPr>
          <p:nvPr/>
        </p:nvCxnSpPr>
        <p:spPr>
          <a:xfrm flipV="1">
            <a:off x="10005058" y="2607595"/>
            <a:ext cx="0" cy="133620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D38005C1-CC7E-479B-9747-9E0B775EBA89}"/>
              </a:ext>
            </a:extLst>
          </p:cNvPr>
          <p:cNvSpPr txBox="1"/>
          <p:nvPr/>
        </p:nvSpPr>
        <p:spPr>
          <a:xfrm>
            <a:off x="499113" y="378523"/>
            <a:ext cx="119367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3200" dirty="0"/>
              <a:t>Kliimaneutraalsuse 2050 stsenaariumi meetmed: ELEKTRITOOTMINE</a:t>
            </a:r>
            <a:endParaRPr lang="en-US" sz="3200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740BF7F3-5B5C-44BD-8DAC-2A8902DE5310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062597" y="3950518"/>
          <a:ext cx="9425120" cy="2048501"/>
        </p:xfrm>
        <a:graphic>
          <a:graphicData uri="http://schemas.openxmlformats.org/drawingml/2006/table">
            <a:tbl>
              <a:tblPr/>
              <a:tblGrid>
                <a:gridCol w="3451169">
                  <a:extLst>
                    <a:ext uri="{9D8B030D-6E8A-4147-A177-3AD203B41FA5}">
                      <a16:colId xmlns:a16="http://schemas.microsoft.com/office/drawing/2014/main" val="4254893347"/>
                    </a:ext>
                  </a:extLst>
                </a:gridCol>
                <a:gridCol w="60547">
                  <a:extLst>
                    <a:ext uri="{9D8B030D-6E8A-4147-A177-3AD203B41FA5}">
                      <a16:colId xmlns:a16="http://schemas.microsoft.com/office/drawing/2014/main" val="1987455559"/>
                    </a:ext>
                  </a:extLst>
                </a:gridCol>
                <a:gridCol w="968749">
                  <a:extLst>
                    <a:ext uri="{9D8B030D-6E8A-4147-A177-3AD203B41FA5}">
                      <a16:colId xmlns:a16="http://schemas.microsoft.com/office/drawing/2014/main" val="872613504"/>
                    </a:ext>
                  </a:extLst>
                </a:gridCol>
                <a:gridCol w="60547">
                  <a:extLst>
                    <a:ext uri="{9D8B030D-6E8A-4147-A177-3AD203B41FA5}">
                      <a16:colId xmlns:a16="http://schemas.microsoft.com/office/drawing/2014/main" val="614577109"/>
                    </a:ext>
                  </a:extLst>
                </a:gridCol>
                <a:gridCol w="928384">
                  <a:extLst>
                    <a:ext uri="{9D8B030D-6E8A-4147-A177-3AD203B41FA5}">
                      <a16:colId xmlns:a16="http://schemas.microsoft.com/office/drawing/2014/main" val="3218624946"/>
                    </a:ext>
                  </a:extLst>
                </a:gridCol>
                <a:gridCol w="60547">
                  <a:extLst>
                    <a:ext uri="{9D8B030D-6E8A-4147-A177-3AD203B41FA5}">
                      <a16:colId xmlns:a16="http://schemas.microsoft.com/office/drawing/2014/main" val="3820461354"/>
                    </a:ext>
                  </a:extLst>
                </a:gridCol>
                <a:gridCol w="928384">
                  <a:extLst>
                    <a:ext uri="{9D8B030D-6E8A-4147-A177-3AD203B41FA5}">
                      <a16:colId xmlns:a16="http://schemas.microsoft.com/office/drawing/2014/main" val="609772149"/>
                    </a:ext>
                  </a:extLst>
                </a:gridCol>
                <a:gridCol w="60547">
                  <a:extLst>
                    <a:ext uri="{9D8B030D-6E8A-4147-A177-3AD203B41FA5}">
                      <a16:colId xmlns:a16="http://schemas.microsoft.com/office/drawing/2014/main" val="588438341"/>
                    </a:ext>
                  </a:extLst>
                </a:gridCol>
                <a:gridCol w="928384">
                  <a:extLst>
                    <a:ext uri="{9D8B030D-6E8A-4147-A177-3AD203B41FA5}">
                      <a16:colId xmlns:a16="http://schemas.microsoft.com/office/drawing/2014/main" val="4040277070"/>
                    </a:ext>
                  </a:extLst>
                </a:gridCol>
                <a:gridCol w="60547">
                  <a:extLst>
                    <a:ext uri="{9D8B030D-6E8A-4147-A177-3AD203B41FA5}">
                      <a16:colId xmlns:a16="http://schemas.microsoft.com/office/drawing/2014/main" val="398897171"/>
                    </a:ext>
                  </a:extLst>
                </a:gridCol>
                <a:gridCol w="928384">
                  <a:extLst>
                    <a:ext uri="{9D8B030D-6E8A-4147-A177-3AD203B41FA5}">
                      <a16:colId xmlns:a16="http://schemas.microsoft.com/office/drawing/2014/main" val="729837592"/>
                    </a:ext>
                  </a:extLst>
                </a:gridCol>
                <a:gridCol w="60547">
                  <a:extLst>
                    <a:ext uri="{9D8B030D-6E8A-4147-A177-3AD203B41FA5}">
                      <a16:colId xmlns:a16="http://schemas.microsoft.com/office/drawing/2014/main" val="3320382710"/>
                    </a:ext>
                  </a:extLst>
                </a:gridCol>
                <a:gridCol w="928384">
                  <a:extLst>
                    <a:ext uri="{9D8B030D-6E8A-4147-A177-3AD203B41FA5}">
                      <a16:colId xmlns:a16="http://schemas.microsoft.com/office/drawing/2014/main" val="465224416"/>
                    </a:ext>
                  </a:extLst>
                </a:gridCol>
              </a:tblGrid>
              <a:tr h="292643">
                <a:tc>
                  <a:txBody>
                    <a:bodyPr/>
                    <a:lstStyle/>
                    <a:p>
                      <a:pPr algn="r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Päikeseenergia</a:t>
                      </a:r>
                    </a:p>
                  </a:txBody>
                  <a:tcPr marL="10093" marR="10093" marT="100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093" marR="10093" marT="1009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51 911</a:t>
                      </a:r>
                    </a:p>
                  </a:txBody>
                  <a:tcPr marL="10093" marR="10093" marT="10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093" marR="10093" marT="10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181</a:t>
                      </a:r>
                    </a:p>
                  </a:txBody>
                  <a:tcPr marL="10093" marR="10093" marT="10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093" marR="10093" marT="10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474</a:t>
                      </a:r>
                    </a:p>
                  </a:txBody>
                  <a:tcPr marL="10093" marR="10093" marT="10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BF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093" marR="10093" marT="10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1,6</a:t>
                      </a:r>
                    </a:p>
                  </a:txBody>
                  <a:tcPr marL="10093" marR="10093" marT="10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7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093" marR="10093" marT="10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10093" marR="10093" marT="10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093" marR="10093" marT="10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-13,9</a:t>
                      </a:r>
                    </a:p>
                  </a:txBody>
                  <a:tcPr marL="10093" marR="10093" marT="10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7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4085665"/>
                  </a:ext>
                </a:extLst>
              </a:tr>
              <a:tr h="292643">
                <a:tc>
                  <a:txBody>
                    <a:bodyPr/>
                    <a:lstStyle/>
                    <a:p>
                      <a:pPr algn="r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Meretuulepargid</a:t>
                      </a:r>
                    </a:p>
                  </a:txBody>
                  <a:tcPr marL="10093" marR="10093" marT="100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093" marR="10093" marT="1009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748 795</a:t>
                      </a:r>
                    </a:p>
                  </a:txBody>
                  <a:tcPr marL="10093" marR="10093" marT="10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093" marR="10093" marT="10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</a:t>
                      </a:r>
                    </a:p>
                  </a:txBody>
                  <a:tcPr marL="10093" marR="10093" marT="10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4CB9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093" marR="10093" marT="10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3 984</a:t>
                      </a:r>
                    </a:p>
                  </a:txBody>
                  <a:tcPr marL="10093" marR="10093" marT="10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093" marR="10093" marT="10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39,8</a:t>
                      </a:r>
                    </a:p>
                  </a:txBody>
                  <a:tcPr marL="10093" marR="10093" marT="10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093" marR="10093" marT="10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538</a:t>
                      </a:r>
                    </a:p>
                  </a:txBody>
                  <a:tcPr marL="10093" marR="10093" marT="10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E5C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093" marR="10093" marT="10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-55,5</a:t>
                      </a:r>
                    </a:p>
                  </a:txBody>
                  <a:tcPr marL="10093" marR="10093" marT="10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9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3100271"/>
                  </a:ext>
                </a:extLst>
              </a:tr>
              <a:tr h="292643">
                <a:tc>
                  <a:txBody>
                    <a:bodyPr/>
                    <a:lstStyle/>
                    <a:p>
                      <a:pPr algn="r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Maismaatuulepargid</a:t>
                      </a:r>
                    </a:p>
                  </a:txBody>
                  <a:tcPr marL="10093" marR="10093" marT="100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093" marR="10093" marT="1009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136 291</a:t>
                      </a:r>
                    </a:p>
                  </a:txBody>
                  <a:tcPr marL="10093" marR="10093" marT="10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5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093" marR="10093" marT="10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10093" marR="10093" marT="10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093" marR="10093" marT="10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701</a:t>
                      </a:r>
                    </a:p>
                  </a:txBody>
                  <a:tcPr marL="10093" marR="10093" marT="10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2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093" marR="10093" marT="10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2,3</a:t>
                      </a:r>
                    </a:p>
                  </a:txBody>
                  <a:tcPr marL="10093" marR="10093" marT="10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4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093" marR="10093" marT="10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-33</a:t>
                      </a:r>
                    </a:p>
                  </a:txBody>
                  <a:tcPr marL="10093" marR="10093" marT="10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093" marR="10093" marT="10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-10,8</a:t>
                      </a:r>
                    </a:p>
                  </a:txBody>
                  <a:tcPr marL="10093" marR="10093" marT="10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2016496"/>
                  </a:ext>
                </a:extLst>
              </a:tr>
              <a:tr h="292643">
                <a:tc>
                  <a:txBody>
                    <a:bodyPr/>
                    <a:lstStyle/>
                    <a:p>
                      <a:pPr algn="r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Hüdropumpjaamad </a:t>
                      </a:r>
                    </a:p>
                  </a:txBody>
                  <a:tcPr marL="10093" marR="10093" marT="100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093" marR="10093" marT="1009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283 770</a:t>
                      </a:r>
                    </a:p>
                  </a:txBody>
                  <a:tcPr marL="10093" marR="10093" marT="10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E8D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093" marR="10093" marT="10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192</a:t>
                      </a:r>
                    </a:p>
                  </a:txBody>
                  <a:tcPr marL="10093" marR="10093" marT="10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8E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093" marR="10093" marT="10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450</a:t>
                      </a:r>
                    </a:p>
                  </a:txBody>
                  <a:tcPr marL="10093" marR="10093" marT="10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093" marR="10093" marT="10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4,5</a:t>
                      </a:r>
                    </a:p>
                  </a:txBody>
                  <a:tcPr marL="10093" marR="10093" marT="10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C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093" marR="10093" marT="10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563</a:t>
                      </a:r>
                    </a:p>
                  </a:txBody>
                  <a:tcPr marL="10093" marR="10093" marT="10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4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093" marR="10093" marT="10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19,0</a:t>
                      </a:r>
                    </a:p>
                  </a:txBody>
                  <a:tcPr marL="10093" marR="10093" marT="10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BE7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283882"/>
                  </a:ext>
                </a:extLst>
              </a:tr>
              <a:tr h="292643">
                <a:tc>
                  <a:txBody>
                    <a:bodyPr/>
                    <a:lstStyle/>
                    <a:p>
                      <a:pPr algn="r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Väikeste moodulreaktorite rajamine</a:t>
                      </a:r>
                    </a:p>
                  </a:txBody>
                  <a:tcPr marL="10093" marR="10093" marT="100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093" marR="10093" marT="1009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276 680</a:t>
                      </a:r>
                    </a:p>
                  </a:txBody>
                  <a:tcPr marL="10093" marR="10093" marT="10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9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093" marR="10093" marT="10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267</a:t>
                      </a:r>
                    </a:p>
                  </a:txBody>
                  <a:tcPr marL="10093" marR="10093" marT="10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093" marR="10093" marT="10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2 213</a:t>
                      </a:r>
                    </a:p>
                  </a:txBody>
                  <a:tcPr marL="10093" marR="10093" marT="10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B3B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093" marR="10093" marT="10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</a:t>
                      </a:r>
                    </a:p>
                  </a:txBody>
                  <a:tcPr marL="10093" marR="10093" marT="10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093" marR="10093" marT="10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1 432</a:t>
                      </a:r>
                    </a:p>
                  </a:txBody>
                  <a:tcPr marL="10093" marR="10093" marT="10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093" marR="10093" marT="10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-19,1</a:t>
                      </a:r>
                    </a:p>
                  </a:txBody>
                  <a:tcPr marL="10093" marR="10093" marT="100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9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0156462"/>
                  </a:ext>
                </a:extLst>
              </a:tr>
              <a:tr h="292643">
                <a:tc>
                  <a:txBody>
                    <a:bodyPr/>
                    <a:lstStyle/>
                    <a:p>
                      <a:pPr algn="r" fontAlgn="b"/>
                      <a:r>
                        <a:rPr lang="en-US" sz="1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KOKKU</a:t>
                      </a:r>
                    </a:p>
                  </a:txBody>
                  <a:tcPr marL="10093" marR="10093" marT="100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093" marR="10093" marT="1009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1 497 446</a:t>
                      </a:r>
                    </a:p>
                  </a:txBody>
                  <a:tcPr marL="10093" marR="10093" marT="1009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093" marR="10093" marT="1009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10093" marR="10093" marT="1009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093" marR="10093" marT="100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7 822</a:t>
                      </a:r>
                    </a:p>
                  </a:txBody>
                  <a:tcPr marL="10093" marR="10093" marT="1009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093" marR="10093" marT="1009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</a:t>
                      </a:r>
                    </a:p>
                  </a:txBody>
                  <a:tcPr marL="10093" marR="10093" marT="1009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093" marR="10093" marT="1009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2507</a:t>
                      </a:r>
                    </a:p>
                  </a:txBody>
                  <a:tcPr marL="10093" marR="10093" marT="1009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093" marR="10093" marT="1009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-80</a:t>
                      </a:r>
                    </a:p>
                  </a:txBody>
                  <a:tcPr marL="10093" marR="10093" marT="1009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0628083"/>
                  </a:ext>
                </a:extLst>
              </a:tr>
              <a:tr h="292643">
                <a:tc>
                  <a:txBody>
                    <a:bodyPr/>
                    <a:lstStyle/>
                    <a:p>
                      <a:pPr algn="r" fontAlgn="b"/>
                      <a:r>
                        <a:rPr lang="en-US" sz="1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Osakaal kõikide meetmete mahust</a:t>
                      </a:r>
                    </a:p>
                  </a:txBody>
                  <a:tcPr marL="10093" marR="10093" marT="100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093" marR="10093" marT="1009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38%</a:t>
                      </a:r>
                    </a:p>
                  </a:txBody>
                  <a:tcPr marL="10093" marR="10093" marT="1009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093" marR="10093" marT="1009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10093" marR="10093" marT="1009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093" marR="10093" marT="100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45%</a:t>
                      </a:r>
                    </a:p>
                  </a:txBody>
                  <a:tcPr marL="10093" marR="10093" marT="1009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093" marR="10093" marT="1009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22%</a:t>
                      </a:r>
                    </a:p>
                  </a:txBody>
                  <a:tcPr marL="10093" marR="10093" marT="1009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093" marR="10093" marT="1009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82%</a:t>
                      </a:r>
                    </a:p>
                  </a:txBody>
                  <a:tcPr marL="10093" marR="10093" marT="1009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093" marR="10093" marT="1009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30%</a:t>
                      </a:r>
                    </a:p>
                  </a:txBody>
                  <a:tcPr marL="10093" marR="10093" marT="1009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8198608"/>
                  </a:ext>
                </a:extLst>
              </a:tr>
            </a:tbl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36DD6B05-B9CF-BF4E-A2E7-44BA7BD58A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64B42-FEA8-4A41-9FA8-D19FDCD64D2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B98BD6-64A1-A048-8FAA-23DB75321696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80418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E513B6-BCB3-5948-AEC6-BE63E8B0DE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Energiatarve</a:t>
            </a:r>
            <a:r>
              <a:rPr lang="en-US" dirty="0"/>
              <a:t> </a:t>
            </a:r>
            <a:r>
              <a:rPr lang="en-US" dirty="0" err="1"/>
              <a:t>ikka</a:t>
            </a:r>
            <a:r>
              <a:rPr lang="en-US" dirty="0"/>
              <a:t> </a:t>
            </a:r>
            <a:r>
              <a:rPr lang="en-US" dirty="0" err="1"/>
              <a:t>kasvab</a:t>
            </a:r>
            <a:r>
              <a:rPr lang="en-US" dirty="0"/>
              <a:t> ja </a:t>
            </a:r>
            <a:r>
              <a:rPr lang="en-US" dirty="0" err="1"/>
              <a:t>autostumine</a:t>
            </a:r>
            <a:r>
              <a:rPr lang="en-US" dirty="0"/>
              <a:t>/</a:t>
            </a:r>
            <a:r>
              <a:rPr lang="en-US" dirty="0" err="1"/>
              <a:t>SUVstumine</a:t>
            </a:r>
            <a:r>
              <a:rPr lang="en-US" dirty="0"/>
              <a:t> </a:t>
            </a:r>
            <a:r>
              <a:rPr lang="en-US" dirty="0" err="1"/>
              <a:t>suur</a:t>
            </a:r>
            <a:r>
              <a:rPr lang="en-US" dirty="0"/>
              <a:t> </a:t>
            </a:r>
            <a:r>
              <a:rPr lang="en-US" dirty="0" err="1"/>
              <a:t>probleem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A026A6-D1D7-9144-B678-2186C6E5ECC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 err="1"/>
              <a:t>Allikas</a:t>
            </a:r>
            <a:r>
              <a:rPr lang="en-US" dirty="0"/>
              <a:t>: </a:t>
            </a:r>
            <a:r>
              <a:rPr lang="en-US" dirty="0">
                <a:hlinkClick r:id="rId2"/>
              </a:rPr>
              <a:t>https://www.iea.org/media/presentations/OffshoreWind-Launch-Presentation.pdf</a:t>
            </a:r>
            <a:r>
              <a:rPr lang="en-US" dirty="0"/>
              <a:t> 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1F936C67-227C-D94E-BC67-A5B0533A0035}"/>
              </a:ext>
            </a:extLst>
          </p:cNvPr>
          <p:cNvPicPr>
            <a:picLocks noGrp="1" noChangeAspect="1"/>
          </p:cNvPicPr>
          <p:nvPr>
            <p:ph sz="quarter" idx="12"/>
          </p:nvPr>
        </p:nvPicPr>
        <p:blipFill>
          <a:blip r:embed="rId3"/>
          <a:stretch>
            <a:fillRect/>
          </a:stretch>
        </p:blipFill>
        <p:spPr>
          <a:xfrm>
            <a:off x="133523" y="2425616"/>
            <a:ext cx="5824365" cy="3156033"/>
          </a:xfr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DF03BB3-F695-8A43-8E37-B58DE0B1F0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57888" y="2502214"/>
            <a:ext cx="6058070" cy="3079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64649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A07AFBD-07A9-418C-82EC-528D9288C75A}"/>
              </a:ext>
            </a:extLst>
          </p:cNvPr>
          <p:cNvCxnSpPr>
            <a:cxnSpLocks/>
            <a:endCxn id="19" idx="2"/>
          </p:cNvCxnSpPr>
          <p:nvPr/>
        </p:nvCxnSpPr>
        <p:spPr>
          <a:xfrm flipV="1">
            <a:off x="6332220" y="2618797"/>
            <a:ext cx="0" cy="30045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5BCA9D38-24C2-49BB-BA6C-6C1B59C2C8D9}"/>
              </a:ext>
            </a:extLst>
          </p:cNvPr>
          <p:cNvCxnSpPr>
            <a:cxnSpLocks/>
            <a:endCxn id="26" idx="2"/>
          </p:cNvCxnSpPr>
          <p:nvPr/>
        </p:nvCxnSpPr>
        <p:spPr>
          <a:xfrm flipV="1">
            <a:off x="7338060" y="1711763"/>
            <a:ext cx="0" cy="13395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71FB6610-7A70-416A-AFF8-BEB00CDC90F7}"/>
              </a:ext>
            </a:extLst>
          </p:cNvPr>
          <p:cNvCxnSpPr>
            <a:cxnSpLocks/>
          </p:cNvCxnSpPr>
          <p:nvPr/>
        </p:nvCxnSpPr>
        <p:spPr>
          <a:xfrm flipV="1">
            <a:off x="8338186" y="2473198"/>
            <a:ext cx="0" cy="30045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A8140C7B-6C2A-4B5C-B7B9-400F64A2B4AF}"/>
              </a:ext>
            </a:extLst>
          </p:cNvPr>
          <p:cNvCxnSpPr>
            <a:cxnSpLocks/>
          </p:cNvCxnSpPr>
          <p:nvPr/>
        </p:nvCxnSpPr>
        <p:spPr>
          <a:xfrm flipV="1">
            <a:off x="9315449" y="1437443"/>
            <a:ext cx="0" cy="133620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423D1705-2420-4F85-8A1A-E027F8BD633D}"/>
              </a:ext>
            </a:extLst>
          </p:cNvPr>
          <p:cNvCxnSpPr>
            <a:cxnSpLocks/>
          </p:cNvCxnSpPr>
          <p:nvPr/>
        </p:nvCxnSpPr>
        <p:spPr>
          <a:xfrm flipV="1">
            <a:off x="10258426" y="2476557"/>
            <a:ext cx="0" cy="30045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0278CA79-3224-44E6-AE1C-A647395D34D5}"/>
              </a:ext>
            </a:extLst>
          </p:cNvPr>
          <p:cNvCxnSpPr>
            <a:cxnSpLocks/>
          </p:cNvCxnSpPr>
          <p:nvPr/>
        </p:nvCxnSpPr>
        <p:spPr>
          <a:xfrm flipV="1">
            <a:off x="11275058" y="1437443"/>
            <a:ext cx="0" cy="133620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D38005C1-CC7E-479B-9747-9E0B775EBA89}"/>
              </a:ext>
            </a:extLst>
          </p:cNvPr>
          <p:cNvSpPr txBox="1"/>
          <p:nvPr/>
        </p:nvSpPr>
        <p:spPr>
          <a:xfrm>
            <a:off x="509273" y="170543"/>
            <a:ext cx="119367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3200" dirty="0"/>
              <a:t>Kliimaneutraalsuse 2050 stsenaariumi meetmed: MUU ENERGIA</a:t>
            </a:r>
            <a:endParaRPr lang="en-US" sz="3200" dirty="0"/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CBD1DB3B-014F-4562-8D9B-0303AA71B380}"/>
              </a:ext>
            </a:extLst>
          </p:cNvPr>
          <p:cNvSpPr/>
          <p:nvPr/>
        </p:nvSpPr>
        <p:spPr>
          <a:xfrm>
            <a:off x="5506720" y="1880134"/>
            <a:ext cx="1651000" cy="738663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1400" b="1">
                <a:solidFill>
                  <a:prstClr val="black"/>
                </a:solidFill>
              </a:rPr>
              <a:t>CO2 vähenemine</a:t>
            </a:r>
          </a:p>
          <a:p>
            <a:pPr lvl="0" algn="ctr"/>
            <a:r>
              <a:rPr lang="en-US" sz="1400">
                <a:solidFill>
                  <a:prstClr val="black"/>
                </a:solidFill>
              </a:rPr>
              <a:t>2021-2050 [tCO2ekv/a]</a:t>
            </a:r>
            <a:endParaRPr lang="en-US" sz="1400" dirty="0">
              <a:solidFill>
                <a:prstClr val="black"/>
              </a:solidFill>
            </a:endParaRP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75CD33EA-9319-45B5-A0D2-21AE41CF3EC9}"/>
              </a:ext>
            </a:extLst>
          </p:cNvPr>
          <p:cNvSpPr/>
          <p:nvPr/>
        </p:nvSpPr>
        <p:spPr>
          <a:xfrm>
            <a:off x="7518401" y="1876774"/>
            <a:ext cx="1639570" cy="738664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1400" b="1" dirty="0" err="1">
                <a:solidFill>
                  <a:prstClr val="black"/>
                </a:solidFill>
              </a:rPr>
              <a:t>Investeeringu</a:t>
            </a:r>
            <a:r>
              <a:rPr lang="et-EE" sz="1400" b="1" dirty="0">
                <a:solidFill>
                  <a:prstClr val="black"/>
                </a:solidFill>
              </a:rPr>
              <a:t>-</a:t>
            </a:r>
            <a:r>
              <a:rPr lang="en-US" sz="1400" b="1" dirty="0" err="1">
                <a:solidFill>
                  <a:prstClr val="black"/>
                </a:solidFill>
              </a:rPr>
              <a:t>vajadus</a:t>
            </a:r>
            <a:r>
              <a:rPr lang="en-US" sz="1400" b="1" dirty="0">
                <a:solidFill>
                  <a:prstClr val="black"/>
                </a:solidFill>
              </a:rPr>
              <a:t> </a:t>
            </a:r>
          </a:p>
          <a:p>
            <a:pPr lvl="0" algn="ctr"/>
            <a:r>
              <a:rPr lang="en-US" sz="1400" dirty="0">
                <a:solidFill>
                  <a:prstClr val="black"/>
                </a:solidFill>
              </a:rPr>
              <a:t>2021-2050 [M €]]</a:t>
            </a: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F938F4E8-7FC6-4A1C-A0DF-095F3A3F6E2A}"/>
              </a:ext>
            </a:extLst>
          </p:cNvPr>
          <p:cNvSpPr/>
          <p:nvPr/>
        </p:nvSpPr>
        <p:spPr>
          <a:xfrm>
            <a:off x="9491980" y="1873415"/>
            <a:ext cx="1639570" cy="738664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i-FI" sz="1400" b="1">
                <a:solidFill>
                  <a:prstClr val="black"/>
                </a:solidFill>
              </a:rPr>
              <a:t>Uute töökohtade arv</a:t>
            </a:r>
          </a:p>
          <a:p>
            <a:pPr lvl="0" algn="ctr"/>
            <a:r>
              <a:rPr lang="fi-FI" sz="1400">
                <a:solidFill>
                  <a:prstClr val="black"/>
                </a:solidFill>
              </a:rPr>
              <a:t>2021-2050 [tk/a]</a:t>
            </a:r>
            <a:endParaRPr lang="en-US" sz="1400" dirty="0">
              <a:solidFill>
                <a:prstClr val="black"/>
              </a:solidFill>
            </a:endParaRP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E53050A4-F461-4608-8028-01D1744CEAC9}"/>
              </a:ext>
            </a:extLst>
          </p:cNvPr>
          <p:cNvSpPr/>
          <p:nvPr/>
        </p:nvSpPr>
        <p:spPr>
          <a:xfrm>
            <a:off x="6518275" y="755318"/>
            <a:ext cx="1639570" cy="956445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i-FI" sz="1400" b="1" dirty="0">
                <a:solidFill>
                  <a:prstClr val="black"/>
                </a:solidFill>
              </a:rPr>
              <a:t>CO2 </a:t>
            </a:r>
            <a:r>
              <a:rPr lang="fi-FI" sz="1400" b="1" dirty="0" err="1">
                <a:solidFill>
                  <a:prstClr val="black"/>
                </a:solidFill>
              </a:rPr>
              <a:t>vähenemise</a:t>
            </a:r>
            <a:r>
              <a:rPr lang="fi-FI" sz="1400" b="1" dirty="0">
                <a:solidFill>
                  <a:prstClr val="black"/>
                </a:solidFill>
              </a:rPr>
              <a:t> </a:t>
            </a:r>
            <a:r>
              <a:rPr lang="fi-FI" sz="1400" b="1" dirty="0" err="1">
                <a:solidFill>
                  <a:prstClr val="black"/>
                </a:solidFill>
              </a:rPr>
              <a:t>marginaalkulu</a:t>
            </a:r>
            <a:endParaRPr lang="fi-FI" sz="1400" b="1" dirty="0">
              <a:solidFill>
                <a:prstClr val="black"/>
              </a:solidFill>
            </a:endParaRPr>
          </a:p>
          <a:p>
            <a:pPr lvl="0" algn="ctr"/>
            <a:r>
              <a:rPr lang="fi-FI" sz="1400" dirty="0">
                <a:solidFill>
                  <a:prstClr val="black"/>
                </a:solidFill>
              </a:rPr>
              <a:t>2021-2050 [€/tCO2ekv]</a:t>
            </a:r>
            <a:endParaRPr lang="en-US" sz="1400" dirty="0">
              <a:solidFill>
                <a:prstClr val="black"/>
              </a:solidFill>
            </a:endParaRP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AE8227AC-ED6D-4BC6-8661-EEF7358CEE87}"/>
              </a:ext>
            </a:extLst>
          </p:cNvPr>
          <p:cNvSpPr/>
          <p:nvPr/>
        </p:nvSpPr>
        <p:spPr>
          <a:xfrm>
            <a:off x="8495664" y="966380"/>
            <a:ext cx="1639570" cy="738664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1400" b="1">
                <a:solidFill>
                  <a:prstClr val="black"/>
                </a:solidFill>
              </a:rPr>
              <a:t>Avaliku sektori investeering </a:t>
            </a:r>
          </a:p>
          <a:p>
            <a:pPr lvl="0" algn="ctr"/>
            <a:r>
              <a:rPr lang="en-US" sz="1400">
                <a:solidFill>
                  <a:prstClr val="black"/>
                </a:solidFill>
              </a:rPr>
              <a:t>2021-2030 [M €/a]</a:t>
            </a:r>
            <a:endParaRPr lang="en-US" sz="1400" dirty="0">
              <a:solidFill>
                <a:prstClr val="black"/>
              </a:solidFill>
            </a:endParaRP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58E3AC5-3100-4458-A22A-13426EAD7C32}"/>
              </a:ext>
            </a:extLst>
          </p:cNvPr>
          <p:cNvSpPr/>
          <p:nvPr/>
        </p:nvSpPr>
        <p:spPr>
          <a:xfrm>
            <a:off x="10455273" y="1153598"/>
            <a:ext cx="1639570" cy="551446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i-FI" sz="1400" b="1">
                <a:solidFill>
                  <a:prstClr val="black"/>
                </a:solidFill>
              </a:rPr>
              <a:t>SKP muutus</a:t>
            </a:r>
          </a:p>
          <a:p>
            <a:pPr lvl="0" algn="ctr"/>
            <a:r>
              <a:rPr lang="fi-FI" sz="1400">
                <a:solidFill>
                  <a:prstClr val="black"/>
                </a:solidFill>
              </a:rPr>
              <a:t>2021-2050 [M €/a]</a:t>
            </a:r>
            <a:endParaRPr lang="en-US" sz="1400" dirty="0">
              <a:solidFill>
                <a:prstClr val="black"/>
              </a:solidFill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DD5328BF-5732-4EB0-B510-1C33184ED127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-180564" y="2773649"/>
          <a:ext cx="11936719" cy="3756376"/>
        </p:xfrm>
        <a:graphic>
          <a:graphicData uri="http://schemas.openxmlformats.org/drawingml/2006/table">
            <a:tbl>
              <a:tblPr/>
              <a:tblGrid>
                <a:gridCol w="6038109">
                  <a:extLst>
                    <a:ext uri="{9D8B030D-6E8A-4147-A177-3AD203B41FA5}">
                      <a16:colId xmlns:a16="http://schemas.microsoft.com/office/drawing/2014/main" val="1646800570"/>
                    </a:ext>
                  </a:extLst>
                </a:gridCol>
                <a:gridCol w="59783">
                  <a:extLst>
                    <a:ext uri="{9D8B030D-6E8A-4147-A177-3AD203B41FA5}">
                      <a16:colId xmlns:a16="http://schemas.microsoft.com/office/drawing/2014/main" val="3593169040"/>
                    </a:ext>
                  </a:extLst>
                </a:gridCol>
                <a:gridCol w="956532">
                  <a:extLst>
                    <a:ext uri="{9D8B030D-6E8A-4147-A177-3AD203B41FA5}">
                      <a16:colId xmlns:a16="http://schemas.microsoft.com/office/drawing/2014/main" val="1967543798"/>
                    </a:ext>
                  </a:extLst>
                </a:gridCol>
                <a:gridCol w="59783">
                  <a:extLst>
                    <a:ext uri="{9D8B030D-6E8A-4147-A177-3AD203B41FA5}">
                      <a16:colId xmlns:a16="http://schemas.microsoft.com/office/drawing/2014/main" val="3062330105"/>
                    </a:ext>
                  </a:extLst>
                </a:gridCol>
                <a:gridCol w="916676">
                  <a:extLst>
                    <a:ext uri="{9D8B030D-6E8A-4147-A177-3AD203B41FA5}">
                      <a16:colId xmlns:a16="http://schemas.microsoft.com/office/drawing/2014/main" val="1833667623"/>
                    </a:ext>
                  </a:extLst>
                </a:gridCol>
                <a:gridCol w="59783">
                  <a:extLst>
                    <a:ext uri="{9D8B030D-6E8A-4147-A177-3AD203B41FA5}">
                      <a16:colId xmlns:a16="http://schemas.microsoft.com/office/drawing/2014/main" val="1884595861"/>
                    </a:ext>
                  </a:extLst>
                </a:gridCol>
                <a:gridCol w="916676">
                  <a:extLst>
                    <a:ext uri="{9D8B030D-6E8A-4147-A177-3AD203B41FA5}">
                      <a16:colId xmlns:a16="http://schemas.microsoft.com/office/drawing/2014/main" val="1629470437"/>
                    </a:ext>
                  </a:extLst>
                </a:gridCol>
                <a:gridCol w="59783">
                  <a:extLst>
                    <a:ext uri="{9D8B030D-6E8A-4147-A177-3AD203B41FA5}">
                      <a16:colId xmlns:a16="http://schemas.microsoft.com/office/drawing/2014/main" val="3674453338"/>
                    </a:ext>
                  </a:extLst>
                </a:gridCol>
                <a:gridCol w="916676">
                  <a:extLst>
                    <a:ext uri="{9D8B030D-6E8A-4147-A177-3AD203B41FA5}">
                      <a16:colId xmlns:a16="http://schemas.microsoft.com/office/drawing/2014/main" val="2026583577"/>
                    </a:ext>
                  </a:extLst>
                </a:gridCol>
                <a:gridCol w="59783">
                  <a:extLst>
                    <a:ext uri="{9D8B030D-6E8A-4147-A177-3AD203B41FA5}">
                      <a16:colId xmlns:a16="http://schemas.microsoft.com/office/drawing/2014/main" val="1095361100"/>
                    </a:ext>
                  </a:extLst>
                </a:gridCol>
                <a:gridCol w="916676">
                  <a:extLst>
                    <a:ext uri="{9D8B030D-6E8A-4147-A177-3AD203B41FA5}">
                      <a16:colId xmlns:a16="http://schemas.microsoft.com/office/drawing/2014/main" val="4134891409"/>
                    </a:ext>
                  </a:extLst>
                </a:gridCol>
                <a:gridCol w="59783">
                  <a:extLst>
                    <a:ext uri="{9D8B030D-6E8A-4147-A177-3AD203B41FA5}">
                      <a16:colId xmlns:a16="http://schemas.microsoft.com/office/drawing/2014/main" val="1691156663"/>
                    </a:ext>
                  </a:extLst>
                </a:gridCol>
                <a:gridCol w="916676">
                  <a:extLst>
                    <a:ext uri="{9D8B030D-6E8A-4147-A177-3AD203B41FA5}">
                      <a16:colId xmlns:a16="http://schemas.microsoft.com/office/drawing/2014/main" val="4154222241"/>
                    </a:ext>
                  </a:extLst>
                </a:gridCol>
              </a:tblGrid>
              <a:tr h="288952"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Biometaani osakaalu suurendamine transpordisektori gaasitarbimises</a:t>
                      </a:r>
                    </a:p>
                  </a:txBody>
                  <a:tcPr marL="9964" marR="9964" marT="99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64" marR="9964" marT="996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110 307</a:t>
                      </a:r>
                    </a:p>
                  </a:txBody>
                  <a:tcPr marL="9964" marR="9964" marT="9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64" marR="9964" marT="9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964" marR="9964" marT="9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8F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64" marR="9964" marT="9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233</a:t>
                      </a:r>
                    </a:p>
                  </a:txBody>
                  <a:tcPr marL="9964" marR="9964" marT="9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64" marR="9964" marT="9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0,8</a:t>
                      </a:r>
                    </a:p>
                  </a:txBody>
                  <a:tcPr marL="9964" marR="9964" marT="9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9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64" marR="9964" marT="9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759</a:t>
                      </a:r>
                    </a:p>
                  </a:txBody>
                  <a:tcPr marL="9964" marR="9964" marT="9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64" marR="9964" marT="9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20,5</a:t>
                      </a:r>
                    </a:p>
                  </a:txBody>
                  <a:tcPr marL="9964" marR="9964" marT="9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BE7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5938316"/>
                  </a:ext>
                </a:extLst>
              </a:tr>
              <a:tr h="288952"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Kaugküttetorustiku renoveerimine</a:t>
                      </a:r>
                    </a:p>
                  </a:txBody>
                  <a:tcPr marL="9964" marR="9964" marT="99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64" marR="9964" marT="996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11 077</a:t>
                      </a:r>
                    </a:p>
                  </a:txBody>
                  <a:tcPr marL="9964" marR="9964" marT="9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64" marR="9964" marT="9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-123</a:t>
                      </a:r>
                    </a:p>
                  </a:txBody>
                  <a:tcPr marL="9964" marR="9964" marT="9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8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64" marR="9964" marT="9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</a:t>
                      </a:r>
                    </a:p>
                  </a:txBody>
                  <a:tcPr marL="9964" marR="9964" marT="9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1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64" marR="9964" marT="9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6,0</a:t>
                      </a:r>
                    </a:p>
                  </a:txBody>
                  <a:tcPr marL="9964" marR="9964" marT="9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64" marR="9964" marT="9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106</a:t>
                      </a:r>
                    </a:p>
                  </a:txBody>
                  <a:tcPr marL="9964" marR="9964" marT="9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4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64" marR="9964" marT="9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2,7</a:t>
                      </a:r>
                    </a:p>
                  </a:txBody>
                  <a:tcPr marL="9964" marR="9964" marT="9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3498406"/>
                  </a:ext>
                </a:extLst>
              </a:tr>
              <a:tr h="288952"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Kaugküttekatelde renoveerimine ja kütuse vahetus</a:t>
                      </a:r>
                    </a:p>
                  </a:txBody>
                  <a:tcPr marL="9964" marR="9964" marT="99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64" marR="9964" marT="996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34 835</a:t>
                      </a:r>
                    </a:p>
                  </a:txBody>
                  <a:tcPr marL="9964" marR="9964" marT="9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9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64" marR="9964" marT="9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-75</a:t>
                      </a:r>
                    </a:p>
                  </a:txBody>
                  <a:tcPr marL="9964" marR="9964" marT="9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E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64" marR="9964" marT="9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140</a:t>
                      </a:r>
                    </a:p>
                  </a:txBody>
                  <a:tcPr marL="9964" marR="9964" marT="9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A4A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64" marR="9964" marT="9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</a:t>
                      </a:r>
                    </a:p>
                  </a:txBody>
                  <a:tcPr marL="9964" marR="9964" marT="9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64" marR="9964" marT="9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194</a:t>
                      </a:r>
                    </a:p>
                  </a:txBody>
                  <a:tcPr marL="9964" marR="9964" marT="9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D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64" marR="9964" marT="9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5,4</a:t>
                      </a:r>
                    </a:p>
                  </a:txBody>
                  <a:tcPr marL="9964" marR="9964" marT="9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C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8316217"/>
                  </a:ext>
                </a:extLst>
              </a:tr>
              <a:tr h="288952"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Soojuspumpade paigaldamine</a:t>
                      </a:r>
                    </a:p>
                  </a:txBody>
                  <a:tcPr marL="9964" marR="9964" marT="99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64" marR="9964" marT="996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1 768</a:t>
                      </a:r>
                    </a:p>
                  </a:txBody>
                  <a:tcPr marL="9964" marR="9964" marT="9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C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64" marR="9964" marT="9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1 947</a:t>
                      </a:r>
                    </a:p>
                  </a:txBody>
                  <a:tcPr marL="9964" marR="9964" marT="9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64" marR="9964" marT="9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</a:t>
                      </a:r>
                    </a:p>
                  </a:txBody>
                  <a:tcPr marL="9964" marR="9964" marT="9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C0C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64" marR="9964" marT="9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</a:t>
                      </a:r>
                    </a:p>
                  </a:txBody>
                  <a:tcPr marL="9964" marR="9964" marT="9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64" marR="9964" marT="9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9964" marR="9964" marT="9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A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64" marR="9964" marT="9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</a:t>
                      </a:r>
                    </a:p>
                  </a:txBody>
                  <a:tcPr marL="9964" marR="9964" marT="9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9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417913"/>
                  </a:ext>
                </a:extLst>
              </a:tr>
              <a:tr h="288952">
                <a:tc>
                  <a:txBody>
                    <a:bodyPr/>
                    <a:lstStyle/>
                    <a:p>
                      <a:pPr algn="r" fontAlgn="b"/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Lokaalsete küttelahenduste ehitamine kaugküttelahenduse asemel </a:t>
                      </a:r>
                    </a:p>
                  </a:txBody>
                  <a:tcPr marL="9964" marR="9964" marT="99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64" marR="9964" marT="996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2 382</a:t>
                      </a:r>
                    </a:p>
                  </a:txBody>
                  <a:tcPr marL="9964" marR="9964" marT="9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B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64" marR="9964" marT="9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227</a:t>
                      </a:r>
                    </a:p>
                  </a:txBody>
                  <a:tcPr marL="9964" marR="9964" marT="9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E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64" marR="9964" marT="9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964" marR="9964" marT="9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2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64" marR="9964" marT="9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0,5</a:t>
                      </a:r>
                    </a:p>
                  </a:txBody>
                  <a:tcPr marL="9964" marR="9964" marT="9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0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64" marR="9964" marT="9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964" marR="9964" marT="9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CF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64" marR="9964" marT="9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</a:t>
                      </a:r>
                    </a:p>
                  </a:txBody>
                  <a:tcPr marL="9964" marR="9964" marT="9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C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3830136"/>
                  </a:ext>
                </a:extLst>
              </a:tr>
              <a:tr h="288952"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Põllumajandusmasinates alternatiivkütuste kasutamine</a:t>
                      </a:r>
                    </a:p>
                  </a:txBody>
                  <a:tcPr marL="9964" marR="9964" marT="99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64" marR="9964" marT="996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3 586</a:t>
                      </a:r>
                    </a:p>
                  </a:txBody>
                  <a:tcPr marL="9964" marR="9964" marT="9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BF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64" marR="9964" marT="9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525</a:t>
                      </a:r>
                    </a:p>
                  </a:txBody>
                  <a:tcPr marL="9964" marR="9964" marT="9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7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64" marR="9964" marT="9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964" marR="9964" marT="9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64" marR="9964" marT="9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</a:t>
                      </a:r>
                    </a:p>
                  </a:txBody>
                  <a:tcPr marL="9964" marR="9964" marT="9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64" marR="9964" marT="9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-47</a:t>
                      </a:r>
                    </a:p>
                  </a:txBody>
                  <a:tcPr marL="9964" marR="9964" marT="9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64" marR="9964" marT="9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-4,7</a:t>
                      </a:r>
                    </a:p>
                  </a:txBody>
                  <a:tcPr marL="9964" marR="9964" marT="9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9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670992"/>
                  </a:ext>
                </a:extLst>
              </a:tr>
              <a:tr h="288952"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Kaugjahutus</a:t>
                      </a:r>
                    </a:p>
                  </a:txBody>
                  <a:tcPr marL="9964" marR="9964" marT="99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64" marR="9964" marT="996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7 537</a:t>
                      </a:r>
                    </a:p>
                  </a:txBody>
                  <a:tcPr marL="9964" marR="9964" marT="9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8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64" marR="9964" marT="9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-478</a:t>
                      </a:r>
                    </a:p>
                  </a:txBody>
                  <a:tcPr marL="9964" marR="9964" marT="9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64" marR="9964" marT="9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</a:t>
                      </a:r>
                    </a:p>
                  </a:txBody>
                  <a:tcPr marL="9964" marR="9964" marT="9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6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64" marR="9964" marT="9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</a:t>
                      </a:r>
                    </a:p>
                  </a:txBody>
                  <a:tcPr marL="9964" marR="9964" marT="9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7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64" marR="9964" marT="9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-7</a:t>
                      </a:r>
                    </a:p>
                  </a:txBody>
                  <a:tcPr marL="9964" marR="9964" marT="9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7E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64" marR="9964" marT="9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-2,7</a:t>
                      </a:r>
                    </a:p>
                  </a:txBody>
                  <a:tcPr marL="9964" marR="9964" marT="9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A6A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3081998"/>
                  </a:ext>
                </a:extLst>
              </a:tr>
              <a:tr h="288952"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LED tänavavalgustus</a:t>
                      </a:r>
                    </a:p>
                  </a:txBody>
                  <a:tcPr marL="9964" marR="9964" marT="99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64" marR="9964" marT="996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3 921</a:t>
                      </a:r>
                    </a:p>
                  </a:txBody>
                  <a:tcPr marL="9964" marR="9964" marT="9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64" marR="9964" marT="9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750</a:t>
                      </a:r>
                    </a:p>
                  </a:txBody>
                  <a:tcPr marL="9964" marR="9964" marT="9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C6C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64" marR="9964" marT="9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150</a:t>
                      </a:r>
                    </a:p>
                  </a:txBody>
                  <a:tcPr marL="9964" marR="9964" marT="9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9EA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64" marR="9964" marT="9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0,5</a:t>
                      </a:r>
                    </a:p>
                  </a:txBody>
                  <a:tcPr marL="9964" marR="9964" marT="9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0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64" marR="9964" marT="9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-7</a:t>
                      </a:r>
                    </a:p>
                  </a:txBody>
                  <a:tcPr marL="9964" marR="9964" marT="9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6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64" marR="9964" marT="9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-4,3</a:t>
                      </a:r>
                    </a:p>
                  </a:txBody>
                  <a:tcPr marL="9964" marR="9964" marT="9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747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1440252"/>
                  </a:ext>
                </a:extLst>
              </a:tr>
              <a:tr h="288952">
                <a:tc>
                  <a:txBody>
                    <a:bodyPr/>
                    <a:lstStyle/>
                    <a:p>
                      <a:pPr algn="r" fontAlgn="b"/>
                      <a:r>
                        <a:rPr lang="fi-FI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Vesinikutootmine (10% tänasest maagaasivõrgu mahust)</a:t>
                      </a:r>
                    </a:p>
                  </a:txBody>
                  <a:tcPr marL="9964" marR="9964" marT="99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64" marR="9964" marT="996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18 194</a:t>
                      </a:r>
                    </a:p>
                  </a:txBody>
                  <a:tcPr marL="9964" marR="9964" marT="9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F2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64" marR="9964" marT="9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964" marR="9964" marT="9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9F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64" marR="9964" marT="9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964" marR="9964" marT="9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5F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64" marR="9964" marT="9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</a:t>
                      </a:r>
                    </a:p>
                  </a:txBody>
                  <a:tcPr marL="9964" marR="9964" marT="9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64" marR="9964" marT="9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964" marR="9964" marT="9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64" marR="9964" marT="9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-0,3</a:t>
                      </a:r>
                    </a:p>
                  </a:txBody>
                  <a:tcPr marL="9964" marR="9964" marT="9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3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350403"/>
                  </a:ext>
                </a:extLst>
              </a:tr>
              <a:tr h="288952"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Tsemenditööstuse energiasisendite süsinikumahukuse vähendamine</a:t>
                      </a:r>
                    </a:p>
                  </a:txBody>
                  <a:tcPr marL="9964" marR="9964" marT="99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64" marR="9964" marT="996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17 453</a:t>
                      </a:r>
                    </a:p>
                  </a:txBody>
                  <a:tcPr marL="9964" marR="9964" marT="9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64" marR="9964" marT="9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9964" marR="9964" marT="9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64" marR="9964" marT="9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964" marR="9964" marT="9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64" marR="9964" marT="9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</a:t>
                      </a:r>
                    </a:p>
                  </a:txBody>
                  <a:tcPr marL="9964" marR="9964" marT="9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64" marR="9964" marT="9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964" marR="9964" marT="9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64" marR="9964" marT="9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0,3</a:t>
                      </a:r>
                    </a:p>
                  </a:txBody>
                  <a:tcPr marL="9964" marR="9964" marT="9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C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4215962"/>
                  </a:ext>
                </a:extLst>
              </a:tr>
              <a:tr h="288952"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Lubjatööstuse energiasisendite süsinikumahukuse vähendamine</a:t>
                      </a:r>
                    </a:p>
                  </a:txBody>
                  <a:tcPr marL="9964" marR="9964" marT="99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64" marR="9964" marT="996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</a:t>
                      </a:r>
                    </a:p>
                  </a:txBody>
                  <a:tcPr marL="9964" marR="9964" marT="9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64" marR="9964" marT="9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105</a:t>
                      </a:r>
                    </a:p>
                  </a:txBody>
                  <a:tcPr marL="9964" marR="9964" marT="9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7F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64" marR="9964" marT="9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964" marR="9964" marT="9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64" marR="9964" marT="9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</a:t>
                      </a:r>
                    </a:p>
                  </a:txBody>
                  <a:tcPr marL="9964" marR="9964" marT="9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64" marR="9964" marT="9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964" marR="9964" marT="9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64" marR="9964" marT="9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</a:t>
                      </a:r>
                    </a:p>
                  </a:txBody>
                  <a:tcPr marL="9964" marR="9964" marT="99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B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8324486"/>
                  </a:ext>
                </a:extLst>
              </a:tr>
              <a:tr h="288952"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KOKKU</a:t>
                      </a:r>
                    </a:p>
                  </a:txBody>
                  <a:tcPr marL="9964" marR="9964" marT="99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64" marR="9964" marT="99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211 136</a:t>
                      </a:r>
                    </a:p>
                  </a:txBody>
                  <a:tcPr marL="9964" marR="9964" marT="996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64" marR="9964" marT="99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964" marR="9964" marT="996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64" marR="9964" marT="99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803</a:t>
                      </a:r>
                    </a:p>
                  </a:txBody>
                  <a:tcPr marL="9964" marR="9964" marT="996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64" marR="9964" marT="99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964" marR="9964" marT="996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64" marR="9964" marT="99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1047</a:t>
                      </a:r>
                    </a:p>
                  </a:txBody>
                  <a:tcPr marL="9964" marR="9964" marT="996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64" marR="9964" marT="99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964" marR="9964" marT="996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6922590"/>
                  </a:ext>
                </a:extLst>
              </a:tr>
              <a:tr h="288952"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Osakaal kõikide meetmete mahust</a:t>
                      </a:r>
                    </a:p>
                  </a:txBody>
                  <a:tcPr marL="9964" marR="9964" marT="99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64" marR="9964" marT="99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5%</a:t>
                      </a:r>
                    </a:p>
                  </a:txBody>
                  <a:tcPr marL="9964" marR="9964" marT="99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64" marR="9964" marT="99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964" marR="9964" marT="99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64" marR="9964" marT="99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5%</a:t>
                      </a:r>
                    </a:p>
                  </a:txBody>
                  <a:tcPr marL="9964" marR="9964" marT="99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64" marR="9964" marT="99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4%</a:t>
                      </a:r>
                    </a:p>
                  </a:txBody>
                  <a:tcPr marL="9964" marR="9964" marT="99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64" marR="9964" marT="99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34%</a:t>
                      </a:r>
                    </a:p>
                  </a:txBody>
                  <a:tcPr marL="9964" marR="9964" marT="99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64" marR="9964" marT="99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-7%</a:t>
                      </a:r>
                    </a:p>
                  </a:txBody>
                  <a:tcPr marL="9964" marR="9964" marT="99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1778594"/>
                  </a:ext>
                </a:extLst>
              </a:tr>
            </a:tbl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0F226A3F-20C8-824A-B2AC-57EC46863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103ABB-6DD0-9345-BA02-848CB33ED5D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CE2BA25-4F4E-654B-ABC1-4264EAF38BE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100885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CBD1DB3B-014F-4562-8D9B-0303AA71B380}"/>
              </a:ext>
            </a:extLst>
          </p:cNvPr>
          <p:cNvSpPr/>
          <p:nvPr/>
        </p:nvSpPr>
        <p:spPr>
          <a:xfrm>
            <a:off x="4236720" y="2908046"/>
            <a:ext cx="1651000" cy="738663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1400" b="1">
                <a:solidFill>
                  <a:prstClr val="black"/>
                </a:solidFill>
              </a:rPr>
              <a:t>CO2 vähenemine</a:t>
            </a:r>
          </a:p>
          <a:p>
            <a:pPr lvl="0" algn="ctr"/>
            <a:r>
              <a:rPr lang="en-US" sz="1400">
                <a:solidFill>
                  <a:prstClr val="black"/>
                </a:solidFill>
              </a:rPr>
              <a:t>2021-2050 [tCO2ekv/a]</a:t>
            </a:r>
            <a:endParaRPr lang="en-US" sz="1400" dirty="0">
              <a:solidFill>
                <a:prstClr val="black"/>
              </a:solidFill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A07AFBD-07A9-418C-82EC-528D9288C75A}"/>
              </a:ext>
            </a:extLst>
          </p:cNvPr>
          <p:cNvCxnSpPr>
            <a:cxnSpLocks/>
            <a:endCxn id="19" idx="2"/>
          </p:cNvCxnSpPr>
          <p:nvPr/>
        </p:nvCxnSpPr>
        <p:spPr>
          <a:xfrm flipV="1">
            <a:off x="5062220" y="3646709"/>
            <a:ext cx="0" cy="30045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E53050A4-F461-4608-8028-01D1744CEAC9}"/>
              </a:ext>
            </a:extLst>
          </p:cNvPr>
          <p:cNvSpPr/>
          <p:nvPr/>
        </p:nvSpPr>
        <p:spPr>
          <a:xfrm>
            <a:off x="5248275" y="1651150"/>
            <a:ext cx="1639570" cy="956445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i-FI" sz="1400" b="1" dirty="0">
                <a:solidFill>
                  <a:prstClr val="black"/>
                </a:solidFill>
              </a:rPr>
              <a:t>CO2 </a:t>
            </a:r>
            <a:r>
              <a:rPr lang="fi-FI" sz="1400" b="1" dirty="0" err="1">
                <a:solidFill>
                  <a:prstClr val="black"/>
                </a:solidFill>
              </a:rPr>
              <a:t>vähenemise</a:t>
            </a:r>
            <a:r>
              <a:rPr lang="fi-FI" sz="1400" b="1" dirty="0">
                <a:solidFill>
                  <a:prstClr val="black"/>
                </a:solidFill>
              </a:rPr>
              <a:t> </a:t>
            </a:r>
            <a:r>
              <a:rPr lang="fi-FI" sz="1400" b="1" dirty="0" err="1">
                <a:solidFill>
                  <a:prstClr val="black"/>
                </a:solidFill>
              </a:rPr>
              <a:t>marginaalkulu</a:t>
            </a:r>
            <a:endParaRPr lang="fi-FI" sz="1400" b="1" dirty="0">
              <a:solidFill>
                <a:prstClr val="black"/>
              </a:solidFill>
            </a:endParaRPr>
          </a:p>
          <a:p>
            <a:pPr lvl="0" algn="ctr"/>
            <a:r>
              <a:rPr lang="fi-FI" sz="1400" dirty="0">
                <a:solidFill>
                  <a:prstClr val="black"/>
                </a:solidFill>
              </a:rPr>
              <a:t>2021-2050 [€/tCO2ekv]</a:t>
            </a:r>
            <a:endParaRPr lang="en-US" sz="1400" dirty="0">
              <a:solidFill>
                <a:prstClr val="black"/>
              </a:solidFill>
            </a:endParaRP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5BCA9D38-24C2-49BB-BA6C-6C1B59C2C8D9}"/>
              </a:ext>
            </a:extLst>
          </p:cNvPr>
          <p:cNvCxnSpPr>
            <a:cxnSpLocks/>
            <a:endCxn id="26" idx="2"/>
          </p:cNvCxnSpPr>
          <p:nvPr/>
        </p:nvCxnSpPr>
        <p:spPr>
          <a:xfrm flipV="1">
            <a:off x="6068060" y="2607595"/>
            <a:ext cx="0" cy="13395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75CD33EA-9319-45B5-A0D2-21AE41CF3EC9}"/>
              </a:ext>
            </a:extLst>
          </p:cNvPr>
          <p:cNvSpPr/>
          <p:nvPr/>
        </p:nvSpPr>
        <p:spPr>
          <a:xfrm>
            <a:off x="6248401" y="2904686"/>
            <a:ext cx="1639570" cy="738664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1400" b="1" dirty="0" err="1">
                <a:solidFill>
                  <a:prstClr val="black"/>
                </a:solidFill>
              </a:rPr>
              <a:t>Investeeringu</a:t>
            </a:r>
            <a:r>
              <a:rPr lang="et-EE" sz="1400" b="1" dirty="0">
                <a:solidFill>
                  <a:prstClr val="black"/>
                </a:solidFill>
              </a:rPr>
              <a:t>-</a:t>
            </a:r>
            <a:r>
              <a:rPr lang="en-US" sz="1400" b="1" dirty="0" err="1">
                <a:solidFill>
                  <a:prstClr val="black"/>
                </a:solidFill>
              </a:rPr>
              <a:t>vajadus</a:t>
            </a:r>
            <a:r>
              <a:rPr lang="en-US" sz="1400" b="1" dirty="0">
                <a:solidFill>
                  <a:prstClr val="black"/>
                </a:solidFill>
              </a:rPr>
              <a:t> </a:t>
            </a:r>
          </a:p>
          <a:p>
            <a:pPr lvl="0" algn="ctr"/>
            <a:r>
              <a:rPr lang="en-US" sz="1400" dirty="0">
                <a:solidFill>
                  <a:prstClr val="black"/>
                </a:solidFill>
              </a:rPr>
              <a:t>2021-2050 [M €]]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71FB6610-7A70-416A-AFF8-BEB00CDC90F7}"/>
              </a:ext>
            </a:extLst>
          </p:cNvPr>
          <p:cNvCxnSpPr>
            <a:cxnSpLocks/>
          </p:cNvCxnSpPr>
          <p:nvPr/>
        </p:nvCxnSpPr>
        <p:spPr>
          <a:xfrm flipV="1">
            <a:off x="7068186" y="3643350"/>
            <a:ext cx="0" cy="30045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AE8227AC-ED6D-4BC6-8661-EEF7358CEE87}"/>
              </a:ext>
            </a:extLst>
          </p:cNvPr>
          <p:cNvSpPr/>
          <p:nvPr/>
        </p:nvSpPr>
        <p:spPr>
          <a:xfrm>
            <a:off x="7225664" y="1862212"/>
            <a:ext cx="1639570" cy="738664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1400" b="1">
                <a:solidFill>
                  <a:prstClr val="black"/>
                </a:solidFill>
              </a:rPr>
              <a:t>Avaliku sektori investeering </a:t>
            </a:r>
          </a:p>
          <a:p>
            <a:pPr lvl="0" algn="ctr"/>
            <a:r>
              <a:rPr lang="en-US" sz="1400">
                <a:solidFill>
                  <a:prstClr val="black"/>
                </a:solidFill>
              </a:rPr>
              <a:t>2021-2030 [M €/a]</a:t>
            </a:r>
            <a:endParaRPr lang="en-US" sz="1400" dirty="0">
              <a:solidFill>
                <a:prstClr val="black"/>
              </a:solidFill>
            </a:endParaRP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A8140C7B-6C2A-4B5C-B7B9-400F64A2B4AF}"/>
              </a:ext>
            </a:extLst>
          </p:cNvPr>
          <p:cNvCxnSpPr>
            <a:cxnSpLocks/>
          </p:cNvCxnSpPr>
          <p:nvPr/>
        </p:nvCxnSpPr>
        <p:spPr>
          <a:xfrm flipV="1">
            <a:off x="8045449" y="2607595"/>
            <a:ext cx="0" cy="133620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F938F4E8-7FC6-4A1C-A0DF-095F3A3F6E2A}"/>
              </a:ext>
            </a:extLst>
          </p:cNvPr>
          <p:cNvSpPr/>
          <p:nvPr/>
        </p:nvSpPr>
        <p:spPr>
          <a:xfrm>
            <a:off x="8221980" y="2901327"/>
            <a:ext cx="1639570" cy="738664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i-FI" sz="1400" b="1">
                <a:solidFill>
                  <a:prstClr val="black"/>
                </a:solidFill>
              </a:rPr>
              <a:t>Uute töökohtade arv</a:t>
            </a:r>
          </a:p>
          <a:p>
            <a:pPr lvl="0" algn="ctr"/>
            <a:r>
              <a:rPr lang="fi-FI" sz="1400">
                <a:solidFill>
                  <a:prstClr val="black"/>
                </a:solidFill>
              </a:rPr>
              <a:t>2021-2050 [tk/a]</a:t>
            </a:r>
            <a:endParaRPr lang="en-US" sz="1400" dirty="0">
              <a:solidFill>
                <a:prstClr val="black"/>
              </a:solidFill>
            </a:endParaRP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423D1705-2420-4F85-8A1A-E027F8BD633D}"/>
              </a:ext>
            </a:extLst>
          </p:cNvPr>
          <p:cNvCxnSpPr>
            <a:cxnSpLocks/>
          </p:cNvCxnSpPr>
          <p:nvPr/>
        </p:nvCxnSpPr>
        <p:spPr>
          <a:xfrm flipV="1">
            <a:off x="8988426" y="3646709"/>
            <a:ext cx="0" cy="30045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58E3AC5-3100-4458-A22A-13426EAD7C32}"/>
              </a:ext>
            </a:extLst>
          </p:cNvPr>
          <p:cNvSpPr/>
          <p:nvPr/>
        </p:nvSpPr>
        <p:spPr>
          <a:xfrm>
            <a:off x="9185273" y="2049430"/>
            <a:ext cx="1639570" cy="551446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i-FI" sz="1400" b="1">
                <a:solidFill>
                  <a:prstClr val="black"/>
                </a:solidFill>
              </a:rPr>
              <a:t>SKP muutus</a:t>
            </a:r>
          </a:p>
          <a:p>
            <a:pPr lvl="0" algn="ctr"/>
            <a:r>
              <a:rPr lang="fi-FI" sz="1400">
                <a:solidFill>
                  <a:prstClr val="black"/>
                </a:solidFill>
              </a:rPr>
              <a:t>2021-2050 [M €/a]</a:t>
            </a:r>
            <a:endParaRPr lang="en-US" sz="1400" dirty="0">
              <a:solidFill>
                <a:prstClr val="black"/>
              </a:solidFill>
            </a:endParaRPr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0278CA79-3224-44E6-AE1C-A647395D34D5}"/>
              </a:ext>
            </a:extLst>
          </p:cNvPr>
          <p:cNvCxnSpPr>
            <a:cxnSpLocks/>
          </p:cNvCxnSpPr>
          <p:nvPr/>
        </p:nvCxnSpPr>
        <p:spPr>
          <a:xfrm flipV="1">
            <a:off x="10005058" y="2607595"/>
            <a:ext cx="0" cy="133620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D38005C1-CC7E-479B-9747-9E0B775EBA89}"/>
              </a:ext>
            </a:extLst>
          </p:cNvPr>
          <p:cNvSpPr txBox="1"/>
          <p:nvPr/>
        </p:nvSpPr>
        <p:spPr>
          <a:xfrm>
            <a:off x="499113" y="378523"/>
            <a:ext cx="119367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3200" dirty="0"/>
              <a:t>Kliimaneutraalsuse 2050 stsenaariumi meetmed: LULUCF &amp; TÖÖSTUS</a:t>
            </a:r>
            <a:endParaRPr lang="en-US" sz="3200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81ADA85-927F-43FB-B013-2CA5A80C9C65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83129" y="3950519"/>
          <a:ext cx="10395583" cy="1438320"/>
        </p:xfrm>
        <a:graphic>
          <a:graphicData uri="http://schemas.openxmlformats.org/drawingml/2006/table">
            <a:tbl>
              <a:tblPr/>
              <a:tblGrid>
                <a:gridCol w="4523270">
                  <a:extLst>
                    <a:ext uri="{9D8B030D-6E8A-4147-A177-3AD203B41FA5}">
                      <a16:colId xmlns:a16="http://schemas.microsoft.com/office/drawing/2014/main" val="627308879"/>
                    </a:ext>
                  </a:extLst>
                </a:gridCol>
                <a:gridCol w="59516">
                  <a:extLst>
                    <a:ext uri="{9D8B030D-6E8A-4147-A177-3AD203B41FA5}">
                      <a16:colId xmlns:a16="http://schemas.microsoft.com/office/drawing/2014/main" val="1209362370"/>
                    </a:ext>
                  </a:extLst>
                </a:gridCol>
                <a:gridCol w="952267">
                  <a:extLst>
                    <a:ext uri="{9D8B030D-6E8A-4147-A177-3AD203B41FA5}">
                      <a16:colId xmlns:a16="http://schemas.microsoft.com/office/drawing/2014/main" val="2808914211"/>
                    </a:ext>
                  </a:extLst>
                </a:gridCol>
                <a:gridCol w="59516">
                  <a:extLst>
                    <a:ext uri="{9D8B030D-6E8A-4147-A177-3AD203B41FA5}">
                      <a16:colId xmlns:a16="http://schemas.microsoft.com/office/drawing/2014/main" val="177959483"/>
                    </a:ext>
                  </a:extLst>
                </a:gridCol>
                <a:gridCol w="912590">
                  <a:extLst>
                    <a:ext uri="{9D8B030D-6E8A-4147-A177-3AD203B41FA5}">
                      <a16:colId xmlns:a16="http://schemas.microsoft.com/office/drawing/2014/main" val="2113282882"/>
                    </a:ext>
                  </a:extLst>
                </a:gridCol>
                <a:gridCol w="59516">
                  <a:extLst>
                    <a:ext uri="{9D8B030D-6E8A-4147-A177-3AD203B41FA5}">
                      <a16:colId xmlns:a16="http://schemas.microsoft.com/office/drawing/2014/main" val="910223925"/>
                    </a:ext>
                  </a:extLst>
                </a:gridCol>
                <a:gridCol w="912590">
                  <a:extLst>
                    <a:ext uri="{9D8B030D-6E8A-4147-A177-3AD203B41FA5}">
                      <a16:colId xmlns:a16="http://schemas.microsoft.com/office/drawing/2014/main" val="3615802851"/>
                    </a:ext>
                  </a:extLst>
                </a:gridCol>
                <a:gridCol w="59516">
                  <a:extLst>
                    <a:ext uri="{9D8B030D-6E8A-4147-A177-3AD203B41FA5}">
                      <a16:colId xmlns:a16="http://schemas.microsoft.com/office/drawing/2014/main" val="1740934128"/>
                    </a:ext>
                  </a:extLst>
                </a:gridCol>
                <a:gridCol w="912590">
                  <a:extLst>
                    <a:ext uri="{9D8B030D-6E8A-4147-A177-3AD203B41FA5}">
                      <a16:colId xmlns:a16="http://schemas.microsoft.com/office/drawing/2014/main" val="3264257070"/>
                    </a:ext>
                  </a:extLst>
                </a:gridCol>
                <a:gridCol w="59516">
                  <a:extLst>
                    <a:ext uri="{9D8B030D-6E8A-4147-A177-3AD203B41FA5}">
                      <a16:colId xmlns:a16="http://schemas.microsoft.com/office/drawing/2014/main" val="3872374650"/>
                    </a:ext>
                  </a:extLst>
                </a:gridCol>
                <a:gridCol w="912590">
                  <a:extLst>
                    <a:ext uri="{9D8B030D-6E8A-4147-A177-3AD203B41FA5}">
                      <a16:colId xmlns:a16="http://schemas.microsoft.com/office/drawing/2014/main" val="3468504590"/>
                    </a:ext>
                  </a:extLst>
                </a:gridCol>
                <a:gridCol w="59516">
                  <a:extLst>
                    <a:ext uri="{9D8B030D-6E8A-4147-A177-3AD203B41FA5}">
                      <a16:colId xmlns:a16="http://schemas.microsoft.com/office/drawing/2014/main" val="3218013601"/>
                    </a:ext>
                  </a:extLst>
                </a:gridCol>
                <a:gridCol w="912590">
                  <a:extLst>
                    <a:ext uri="{9D8B030D-6E8A-4147-A177-3AD203B41FA5}">
                      <a16:colId xmlns:a16="http://schemas.microsoft.com/office/drawing/2014/main" val="1136893088"/>
                    </a:ext>
                  </a:extLst>
                </a:gridCol>
              </a:tblGrid>
              <a:tr h="287664">
                <a:tc>
                  <a:txBody>
                    <a:bodyPr/>
                    <a:lstStyle/>
                    <a:p>
                      <a:pPr algn="r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Metsastamine</a:t>
                      </a:r>
                    </a:p>
                  </a:txBody>
                  <a:tcPr marL="9919" marR="9919" marT="99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19" marR="9919" marT="991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702 581</a:t>
                      </a:r>
                    </a:p>
                  </a:txBody>
                  <a:tcPr marL="9919" marR="9919" marT="99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19" marR="9919" marT="99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-10</a:t>
                      </a:r>
                    </a:p>
                  </a:txBody>
                  <a:tcPr marL="9919" marR="9919" marT="99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19" marR="9919" marT="99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154</a:t>
                      </a:r>
                    </a:p>
                  </a:txBody>
                  <a:tcPr marL="9919" marR="9919" marT="99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19" marR="9919" marT="99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5,1</a:t>
                      </a:r>
                    </a:p>
                  </a:txBody>
                  <a:tcPr marL="9919" marR="9919" marT="99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19" marR="9919" marT="99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371</a:t>
                      </a:r>
                    </a:p>
                  </a:txBody>
                  <a:tcPr marL="9919" marR="9919" marT="99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19" marR="9919" marT="99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17,5</a:t>
                      </a:r>
                    </a:p>
                  </a:txBody>
                  <a:tcPr marL="9919" marR="9919" marT="99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BE7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2194015"/>
                  </a:ext>
                </a:extLst>
              </a:tr>
              <a:tr h="287664">
                <a:tc>
                  <a:txBody>
                    <a:bodyPr/>
                    <a:lstStyle/>
                    <a:p>
                      <a:pPr algn="r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Turvasmuldade viimine looduslikuks rohumaaks</a:t>
                      </a:r>
                    </a:p>
                  </a:txBody>
                  <a:tcPr marL="9919" marR="9919" marT="99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19" marR="9919" marT="991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257 286</a:t>
                      </a:r>
                    </a:p>
                  </a:txBody>
                  <a:tcPr marL="9919" marR="9919" marT="99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A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19" marR="9919" marT="99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919" marR="9919" marT="99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19" marR="9919" marT="99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919" marR="9919" marT="99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19" marR="9919" marT="99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</a:t>
                      </a:r>
                    </a:p>
                  </a:txBody>
                  <a:tcPr marL="9919" marR="9919" marT="99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19" marR="9919" marT="99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9919" marR="9919" marT="99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19" marR="9919" marT="99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-0,5</a:t>
                      </a:r>
                    </a:p>
                  </a:txBody>
                  <a:tcPr marL="9919" marR="9919" marT="99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9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8109715"/>
                  </a:ext>
                </a:extLst>
              </a:tr>
              <a:tr h="287664">
                <a:tc>
                  <a:txBody>
                    <a:bodyPr/>
                    <a:lstStyle/>
                    <a:p>
                      <a:pPr algn="r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Fluoritud KHG-de määrusrakendamine</a:t>
                      </a:r>
                    </a:p>
                  </a:txBody>
                  <a:tcPr marL="9919" marR="9919" marT="99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19" marR="9919" marT="991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74 100</a:t>
                      </a:r>
                    </a:p>
                  </a:txBody>
                  <a:tcPr marL="9919" marR="9919" marT="99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19" marR="9919" marT="99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919" marR="9919" marT="99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19" marR="9919" marT="99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919" marR="9919" marT="99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9F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19" marR="9919" marT="99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</a:t>
                      </a:r>
                    </a:p>
                  </a:txBody>
                  <a:tcPr marL="9919" marR="9919" marT="99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19" marR="9919" marT="99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</a:t>
                      </a:r>
                    </a:p>
                  </a:txBody>
                  <a:tcPr marL="9919" marR="9919" marT="99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19" marR="9919" marT="99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-0,2</a:t>
                      </a:r>
                    </a:p>
                  </a:txBody>
                  <a:tcPr marL="9919" marR="9919" marT="99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B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1633560"/>
                  </a:ext>
                </a:extLst>
              </a:tr>
              <a:tr h="287664">
                <a:tc>
                  <a:txBody>
                    <a:bodyPr/>
                    <a:lstStyle/>
                    <a:p>
                      <a:pPr algn="r" fontAlgn="b"/>
                      <a:r>
                        <a:rPr lang="en-US" sz="1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KOKKU</a:t>
                      </a:r>
                    </a:p>
                  </a:txBody>
                  <a:tcPr marL="9919" marR="9919" marT="99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19" marR="9919" marT="991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1 033 967</a:t>
                      </a:r>
                    </a:p>
                  </a:txBody>
                  <a:tcPr marL="9919" marR="9919" marT="991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19" marR="9919" marT="991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919" marR="9919" marT="991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19" marR="9919" marT="99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158</a:t>
                      </a:r>
                    </a:p>
                  </a:txBody>
                  <a:tcPr marL="9919" marR="9919" marT="991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19" marR="9919" marT="991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919" marR="9919" marT="991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19" marR="9919" marT="991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399</a:t>
                      </a:r>
                    </a:p>
                  </a:txBody>
                  <a:tcPr marL="9919" marR="9919" marT="991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19" marR="9919" marT="991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919" marR="9919" marT="991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054991"/>
                  </a:ext>
                </a:extLst>
              </a:tr>
              <a:tr h="287664">
                <a:tc>
                  <a:txBody>
                    <a:bodyPr/>
                    <a:lstStyle/>
                    <a:p>
                      <a:pPr algn="r" fontAlgn="b"/>
                      <a:r>
                        <a:rPr lang="en-US" sz="1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Osakaal kõikide meetmete mahust</a:t>
                      </a:r>
                    </a:p>
                  </a:txBody>
                  <a:tcPr marL="9919" marR="9919" marT="99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19" marR="9919" marT="991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26%</a:t>
                      </a:r>
                    </a:p>
                  </a:txBody>
                  <a:tcPr marL="9919" marR="9919" marT="991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19" marR="9919" marT="991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919" marR="9919" marT="991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19" marR="9919" marT="99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1%</a:t>
                      </a:r>
                    </a:p>
                  </a:txBody>
                  <a:tcPr marL="9919" marR="9919" marT="991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19" marR="9919" marT="991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2%</a:t>
                      </a:r>
                    </a:p>
                  </a:txBody>
                  <a:tcPr marL="9919" marR="9919" marT="991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19" marR="9919" marT="991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13%</a:t>
                      </a:r>
                    </a:p>
                  </a:txBody>
                  <a:tcPr marL="9919" marR="9919" marT="991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919" marR="9919" marT="991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-6%</a:t>
                      </a:r>
                    </a:p>
                  </a:txBody>
                  <a:tcPr marL="9919" marR="9919" marT="991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2537963"/>
                  </a:ext>
                </a:extLst>
              </a:tr>
            </a:tbl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EB8BB7F-5BAF-244C-A2A7-A3E7E62388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24E1B6-4F41-714E-B813-7DC40CB1DB6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1232BA6-2AB6-274C-9BAB-54CEABFBEAB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593385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A07AFBD-07A9-418C-82EC-528D9288C75A}"/>
              </a:ext>
            </a:extLst>
          </p:cNvPr>
          <p:cNvCxnSpPr>
            <a:cxnSpLocks/>
            <a:endCxn id="19" idx="2"/>
          </p:cNvCxnSpPr>
          <p:nvPr/>
        </p:nvCxnSpPr>
        <p:spPr>
          <a:xfrm flipV="1">
            <a:off x="6265545" y="2034022"/>
            <a:ext cx="0" cy="30045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5BCA9D38-24C2-49BB-BA6C-6C1B59C2C8D9}"/>
              </a:ext>
            </a:extLst>
          </p:cNvPr>
          <p:cNvCxnSpPr>
            <a:cxnSpLocks/>
            <a:endCxn id="26" idx="2"/>
          </p:cNvCxnSpPr>
          <p:nvPr/>
        </p:nvCxnSpPr>
        <p:spPr>
          <a:xfrm flipV="1">
            <a:off x="7271385" y="1126988"/>
            <a:ext cx="0" cy="13395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71FB6610-7A70-416A-AFF8-BEB00CDC90F7}"/>
              </a:ext>
            </a:extLst>
          </p:cNvPr>
          <p:cNvCxnSpPr>
            <a:cxnSpLocks/>
          </p:cNvCxnSpPr>
          <p:nvPr/>
        </p:nvCxnSpPr>
        <p:spPr>
          <a:xfrm flipV="1">
            <a:off x="8271511" y="1888423"/>
            <a:ext cx="0" cy="30045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A8140C7B-6C2A-4B5C-B7B9-400F64A2B4AF}"/>
              </a:ext>
            </a:extLst>
          </p:cNvPr>
          <p:cNvCxnSpPr>
            <a:cxnSpLocks/>
          </p:cNvCxnSpPr>
          <p:nvPr/>
        </p:nvCxnSpPr>
        <p:spPr>
          <a:xfrm flipV="1">
            <a:off x="9248774" y="852668"/>
            <a:ext cx="0" cy="133620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423D1705-2420-4F85-8A1A-E027F8BD633D}"/>
              </a:ext>
            </a:extLst>
          </p:cNvPr>
          <p:cNvCxnSpPr>
            <a:cxnSpLocks/>
          </p:cNvCxnSpPr>
          <p:nvPr/>
        </p:nvCxnSpPr>
        <p:spPr>
          <a:xfrm flipV="1">
            <a:off x="10191751" y="1891782"/>
            <a:ext cx="0" cy="30045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0278CA79-3224-44E6-AE1C-A647395D34D5}"/>
              </a:ext>
            </a:extLst>
          </p:cNvPr>
          <p:cNvCxnSpPr>
            <a:cxnSpLocks/>
          </p:cNvCxnSpPr>
          <p:nvPr/>
        </p:nvCxnSpPr>
        <p:spPr>
          <a:xfrm flipV="1">
            <a:off x="11208383" y="852668"/>
            <a:ext cx="0" cy="133620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D38005C1-CC7E-479B-9747-9E0B775EBA89}"/>
              </a:ext>
            </a:extLst>
          </p:cNvPr>
          <p:cNvSpPr txBox="1"/>
          <p:nvPr/>
        </p:nvSpPr>
        <p:spPr>
          <a:xfrm>
            <a:off x="509274" y="170543"/>
            <a:ext cx="441515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3200" dirty="0"/>
              <a:t>Kliimaneutraalsuse 2050 stsenaariumi meetmed: TRANSPORT</a:t>
            </a:r>
            <a:endParaRPr lang="en-US" sz="3200" dirty="0"/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CBD1DB3B-014F-4562-8D9B-0303AA71B380}"/>
              </a:ext>
            </a:extLst>
          </p:cNvPr>
          <p:cNvSpPr/>
          <p:nvPr/>
        </p:nvSpPr>
        <p:spPr>
          <a:xfrm>
            <a:off x="5440045" y="1295359"/>
            <a:ext cx="1651000" cy="738663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1400" b="1">
                <a:solidFill>
                  <a:prstClr val="black"/>
                </a:solidFill>
              </a:rPr>
              <a:t>CO2 vähenemine</a:t>
            </a:r>
          </a:p>
          <a:p>
            <a:pPr lvl="0" algn="ctr"/>
            <a:r>
              <a:rPr lang="en-US" sz="1400">
                <a:solidFill>
                  <a:prstClr val="black"/>
                </a:solidFill>
              </a:rPr>
              <a:t>2021-2050 [tCO2ekv/a]</a:t>
            </a:r>
            <a:endParaRPr lang="en-US" sz="1400" dirty="0">
              <a:solidFill>
                <a:prstClr val="black"/>
              </a:solidFill>
            </a:endParaRP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75CD33EA-9319-45B5-A0D2-21AE41CF3EC9}"/>
              </a:ext>
            </a:extLst>
          </p:cNvPr>
          <p:cNvSpPr/>
          <p:nvPr/>
        </p:nvSpPr>
        <p:spPr>
          <a:xfrm>
            <a:off x="7451726" y="1291999"/>
            <a:ext cx="1639570" cy="738664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1400" b="1" dirty="0" err="1">
                <a:solidFill>
                  <a:prstClr val="black"/>
                </a:solidFill>
              </a:rPr>
              <a:t>Investeeringu</a:t>
            </a:r>
            <a:r>
              <a:rPr lang="et-EE" sz="1400" b="1" dirty="0">
                <a:solidFill>
                  <a:prstClr val="black"/>
                </a:solidFill>
              </a:rPr>
              <a:t>-</a:t>
            </a:r>
            <a:r>
              <a:rPr lang="en-US" sz="1400" b="1" dirty="0" err="1">
                <a:solidFill>
                  <a:prstClr val="black"/>
                </a:solidFill>
              </a:rPr>
              <a:t>vajadus</a:t>
            </a:r>
            <a:r>
              <a:rPr lang="en-US" sz="1400" b="1" dirty="0">
                <a:solidFill>
                  <a:prstClr val="black"/>
                </a:solidFill>
              </a:rPr>
              <a:t> </a:t>
            </a:r>
          </a:p>
          <a:p>
            <a:pPr lvl="0" algn="ctr"/>
            <a:r>
              <a:rPr lang="en-US" sz="1400" dirty="0">
                <a:solidFill>
                  <a:prstClr val="black"/>
                </a:solidFill>
              </a:rPr>
              <a:t>2021-2050 [M €]]</a:t>
            </a: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F938F4E8-7FC6-4A1C-A0DF-095F3A3F6E2A}"/>
              </a:ext>
            </a:extLst>
          </p:cNvPr>
          <p:cNvSpPr/>
          <p:nvPr/>
        </p:nvSpPr>
        <p:spPr>
          <a:xfrm>
            <a:off x="9425305" y="1288640"/>
            <a:ext cx="1639570" cy="738664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i-FI" sz="1400" b="1">
                <a:solidFill>
                  <a:prstClr val="black"/>
                </a:solidFill>
              </a:rPr>
              <a:t>Uute töökohtade arv</a:t>
            </a:r>
          </a:p>
          <a:p>
            <a:pPr lvl="0" algn="ctr"/>
            <a:r>
              <a:rPr lang="fi-FI" sz="1400">
                <a:solidFill>
                  <a:prstClr val="black"/>
                </a:solidFill>
              </a:rPr>
              <a:t>2021-2050 [tk/a]</a:t>
            </a:r>
            <a:endParaRPr lang="en-US" sz="1400" dirty="0">
              <a:solidFill>
                <a:prstClr val="black"/>
              </a:solidFill>
            </a:endParaRP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E53050A4-F461-4608-8028-01D1744CEAC9}"/>
              </a:ext>
            </a:extLst>
          </p:cNvPr>
          <p:cNvSpPr/>
          <p:nvPr/>
        </p:nvSpPr>
        <p:spPr>
          <a:xfrm>
            <a:off x="6451600" y="170543"/>
            <a:ext cx="1639570" cy="956445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i-FI" sz="1400" b="1" dirty="0">
                <a:solidFill>
                  <a:prstClr val="black"/>
                </a:solidFill>
              </a:rPr>
              <a:t>CO2 </a:t>
            </a:r>
            <a:r>
              <a:rPr lang="fi-FI" sz="1400" b="1" dirty="0" err="1">
                <a:solidFill>
                  <a:prstClr val="black"/>
                </a:solidFill>
              </a:rPr>
              <a:t>vähenemise</a:t>
            </a:r>
            <a:r>
              <a:rPr lang="fi-FI" sz="1400" b="1" dirty="0">
                <a:solidFill>
                  <a:prstClr val="black"/>
                </a:solidFill>
              </a:rPr>
              <a:t> </a:t>
            </a:r>
            <a:r>
              <a:rPr lang="fi-FI" sz="1400" b="1" dirty="0" err="1">
                <a:solidFill>
                  <a:prstClr val="black"/>
                </a:solidFill>
              </a:rPr>
              <a:t>marginaalkulu</a:t>
            </a:r>
            <a:endParaRPr lang="fi-FI" sz="1400" b="1" dirty="0">
              <a:solidFill>
                <a:prstClr val="black"/>
              </a:solidFill>
            </a:endParaRPr>
          </a:p>
          <a:p>
            <a:pPr lvl="0" algn="ctr"/>
            <a:r>
              <a:rPr lang="fi-FI" sz="1400" dirty="0">
                <a:solidFill>
                  <a:prstClr val="black"/>
                </a:solidFill>
              </a:rPr>
              <a:t>2021-2050 [€/tCO2ekv]</a:t>
            </a:r>
            <a:endParaRPr lang="en-US" sz="1400" dirty="0">
              <a:solidFill>
                <a:prstClr val="black"/>
              </a:solidFill>
            </a:endParaRP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AE8227AC-ED6D-4BC6-8661-EEF7358CEE87}"/>
              </a:ext>
            </a:extLst>
          </p:cNvPr>
          <p:cNvSpPr/>
          <p:nvPr/>
        </p:nvSpPr>
        <p:spPr>
          <a:xfrm>
            <a:off x="8428989" y="381605"/>
            <a:ext cx="1639570" cy="738664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1400" b="1">
                <a:solidFill>
                  <a:prstClr val="black"/>
                </a:solidFill>
              </a:rPr>
              <a:t>Avaliku sektori investeering </a:t>
            </a:r>
          </a:p>
          <a:p>
            <a:pPr lvl="0" algn="ctr"/>
            <a:r>
              <a:rPr lang="en-US" sz="1400">
                <a:solidFill>
                  <a:prstClr val="black"/>
                </a:solidFill>
              </a:rPr>
              <a:t>2021-2030 [M €/a]</a:t>
            </a:r>
            <a:endParaRPr lang="en-US" sz="1400" dirty="0">
              <a:solidFill>
                <a:prstClr val="black"/>
              </a:solidFill>
            </a:endParaRP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58E3AC5-3100-4458-A22A-13426EAD7C32}"/>
              </a:ext>
            </a:extLst>
          </p:cNvPr>
          <p:cNvSpPr/>
          <p:nvPr/>
        </p:nvSpPr>
        <p:spPr>
          <a:xfrm>
            <a:off x="10388598" y="568823"/>
            <a:ext cx="1639570" cy="551446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i-FI" sz="1400" b="1">
                <a:solidFill>
                  <a:prstClr val="black"/>
                </a:solidFill>
              </a:rPr>
              <a:t>SKP muutus</a:t>
            </a:r>
          </a:p>
          <a:p>
            <a:pPr lvl="0" algn="ctr"/>
            <a:r>
              <a:rPr lang="fi-FI" sz="1400">
                <a:solidFill>
                  <a:prstClr val="black"/>
                </a:solidFill>
              </a:rPr>
              <a:t>2021-2050 [M €/a]</a:t>
            </a:r>
            <a:endParaRPr lang="en-US" sz="1400" dirty="0">
              <a:solidFill>
                <a:prstClr val="black"/>
              </a:solidFill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5E6C698C-477E-49ED-B80B-44F66D473AA0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108364" y="2199033"/>
          <a:ext cx="10522296" cy="4560947"/>
        </p:xfrm>
        <a:graphic>
          <a:graphicData uri="http://schemas.openxmlformats.org/drawingml/2006/table">
            <a:tbl>
              <a:tblPr/>
              <a:tblGrid>
                <a:gridCol w="4634584">
                  <a:extLst>
                    <a:ext uri="{9D8B030D-6E8A-4147-A177-3AD203B41FA5}">
                      <a16:colId xmlns:a16="http://schemas.microsoft.com/office/drawing/2014/main" val="2276394911"/>
                    </a:ext>
                  </a:extLst>
                </a:gridCol>
                <a:gridCol w="59673">
                  <a:extLst>
                    <a:ext uri="{9D8B030D-6E8A-4147-A177-3AD203B41FA5}">
                      <a16:colId xmlns:a16="http://schemas.microsoft.com/office/drawing/2014/main" val="2463555559"/>
                    </a:ext>
                  </a:extLst>
                </a:gridCol>
                <a:gridCol w="954764">
                  <a:extLst>
                    <a:ext uri="{9D8B030D-6E8A-4147-A177-3AD203B41FA5}">
                      <a16:colId xmlns:a16="http://schemas.microsoft.com/office/drawing/2014/main" val="291399942"/>
                    </a:ext>
                  </a:extLst>
                </a:gridCol>
                <a:gridCol w="59673">
                  <a:extLst>
                    <a:ext uri="{9D8B030D-6E8A-4147-A177-3AD203B41FA5}">
                      <a16:colId xmlns:a16="http://schemas.microsoft.com/office/drawing/2014/main" val="895590313"/>
                    </a:ext>
                  </a:extLst>
                </a:gridCol>
                <a:gridCol w="914982">
                  <a:extLst>
                    <a:ext uri="{9D8B030D-6E8A-4147-A177-3AD203B41FA5}">
                      <a16:colId xmlns:a16="http://schemas.microsoft.com/office/drawing/2014/main" val="2120574279"/>
                    </a:ext>
                  </a:extLst>
                </a:gridCol>
                <a:gridCol w="59673">
                  <a:extLst>
                    <a:ext uri="{9D8B030D-6E8A-4147-A177-3AD203B41FA5}">
                      <a16:colId xmlns:a16="http://schemas.microsoft.com/office/drawing/2014/main" val="2083922006"/>
                    </a:ext>
                  </a:extLst>
                </a:gridCol>
                <a:gridCol w="914982">
                  <a:extLst>
                    <a:ext uri="{9D8B030D-6E8A-4147-A177-3AD203B41FA5}">
                      <a16:colId xmlns:a16="http://schemas.microsoft.com/office/drawing/2014/main" val="1988322931"/>
                    </a:ext>
                  </a:extLst>
                </a:gridCol>
                <a:gridCol w="59673">
                  <a:extLst>
                    <a:ext uri="{9D8B030D-6E8A-4147-A177-3AD203B41FA5}">
                      <a16:colId xmlns:a16="http://schemas.microsoft.com/office/drawing/2014/main" val="1259105472"/>
                    </a:ext>
                  </a:extLst>
                </a:gridCol>
                <a:gridCol w="914982">
                  <a:extLst>
                    <a:ext uri="{9D8B030D-6E8A-4147-A177-3AD203B41FA5}">
                      <a16:colId xmlns:a16="http://schemas.microsoft.com/office/drawing/2014/main" val="4272512122"/>
                    </a:ext>
                  </a:extLst>
                </a:gridCol>
                <a:gridCol w="59673">
                  <a:extLst>
                    <a:ext uri="{9D8B030D-6E8A-4147-A177-3AD203B41FA5}">
                      <a16:colId xmlns:a16="http://schemas.microsoft.com/office/drawing/2014/main" val="3066043557"/>
                    </a:ext>
                  </a:extLst>
                </a:gridCol>
                <a:gridCol w="914982">
                  <a:extLst>
                    <a:ext uri="{9D8B030D-6E8A-4147-A177-3AD203B41FA5}">
                      <a16:colId xmlns:a16="http://schemas.microsoft.com/office/drawing/2014/main" val="954215643"/>
                    </a:ext>
                  </a:extLst>
                </a:gridCol>
                <a:gridCol w="59673">
                  <a:extLst>
                    <a:ext uri="{9D8B030D-6E8A-4147-A177-3AD203B41FA5}">
                      <a16:colId xmlns:a16="http://schemas.microsoft.com/office/drawing/2014/main" val="965269452"/>
                    </a:ext>
                  </a:extLst>
                </a:gridCol>
                <a:gridCol w="914982">
                  <a:extLst>
                    <a:ext uri="{9D8B030D-6E8A-4147-A177-3AD203B41FA5}">
                      <a16:colId xmlns:a16="http://schemas.microsoft.com/office/drawing/2014/main" val="1218164753"/>
                    </a:ext>
                  </a:extLst>
                </a:gridCol>
              </a:tblGrid>
              <a:tr h="268291"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Surugaasiautode kasutuselevõtt</a:t>
                      </a:r>
                    </a:p>
                  </a:txBody>
                  <a:tcPr marL="9251" marR="9251" marT="92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251" marR="9251" marT="925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10 235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B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-1 170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7F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4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-588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D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-39,7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E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2325572"/>
                  </a:ext>
                </a:extLst>
              </a:tr>
              <a:tr h="268291"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Elektriautode kasutuselevõtt</a:t>
                      </a:r>
                    </a:p>
                  </a:txBody>
                  <a:tcPr marL="9251" marR="9251" marT="92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251" marR="9251" marT="925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393 787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-576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7E6D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840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7F8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8,4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C3C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-1 850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-197,9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9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6322204"/>
                  </a:ext>
                </a:extLst>
              </a:tr>
              <a:tr h="268291"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Raudtee elektrifitseerimine</a:t>
                      </a:r>
                    </a:p>
                  </a:txBody>
                  <a:tcPr marL="9251" marR="9251" marT="92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251" marR="9251" marT="925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59 167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F3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428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BD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21,4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209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7C07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0,3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7516928"/>
                  </a:ext>
                </a:extLst>
              </a:tr>
              <a:tr h="268291"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Kaubavahetuse suunamine maanteelt raudteele</a:t>
                      </a:r>
                    </a:p>
                  </a:txBody>
                  <a:tcPr marL="9251" marR="9251" marT="92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251" marR="9251" marT="925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36 900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7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919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1066201"/>
                  </a:ext>
                </a:extLst>
              </a:tr>
              <a:tr h="268291"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Elroni elektrirongide soetamine</a:t>
                      </a:r>
                    </a:p>
                  </a:txBody>
                  <a:tcPr marL="9251" marR="9251" marT="92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251" marR="9251" marT="925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7 433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CF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-22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9A9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4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6,0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3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-37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9F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-2,7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A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5066891"/>
                  </a:ext>
                </a:extLst>
              </a:tr>
              <a:tr h="268291"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Tallinna trammiliikluse arendamine</a:t>
                      </a:r>
                    </a:p>
                  </a:txBody>
                  <a:tcPr marL="9251" marR="9251" marT="92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251" marR="9251" marT="925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47 478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5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-394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F3E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105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D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10,5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B4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-16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AF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-9,5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4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1915969"/>
                  </a:ext>
                </a:extLst>
              </a:tr>
              <a:tr h="268291"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Rail Baltica kohalikud peatused</a:t>
                      </a:r>
                    </a:p>
                  </a:txBody>
                  <a:tcPr marL="9251" marR="9251" marT="92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251" marR="9251" marT="925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16 080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7D7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9F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2,5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B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AF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-0,6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B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1104113"/>
                  </a:ext>
                </a:extLst>
              </a:tr>
              <a:tr h="268291"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Ühistranspordiradade arendamine</a:t>
                      </a:r>
                    </a:p>
                  </a:txBody>
                  <a:tcPr marL="9251" marR="9251" marT="92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251" marR="9251" marT="925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8 987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B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-857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8D3A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BF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6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-87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5F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-4,1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8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3997148"/>
                  </a:ext>
                </a:extLst>
              </a:tr>
              <a:tr h="268291"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Rail Baltic</a:t>
                      </a:r>
                    </a:p>
                  </a:txBody>
                  <a:tcPr marL="9251" marR="9251" marT="92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251" marR="9251" marT="925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64 428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-483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DD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984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16,4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8C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114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DBB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62,5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BE7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0989784"/>
                  </a:ext>
                </a:extLst>
              </a:tr>
              <a:tr h="268291"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Elektribussid</a:t>
                      </a:r>
                    </a:p>
                  </a:txBody>
                  <a:tcPr marL="9251" marR="9251" marT="92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251" marR="9251" marT="925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61 250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-119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C1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9F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0,3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BF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214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32,1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EDD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1996917"/>
                  </a:ext>
                </a:extLst>
              </a:tr>
              <a:tr h="268291"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Surugaasibusside kasutuselevõtt</a:t>
                      </a:r>
                    </a:p>
                  </a:txBody>
                  <a:tcPr marL="9251" marR="9251" marT="92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251" marR="9251" marT="925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2 286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-428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F0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-50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7F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-3,2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9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9759996"/>
                  </a:ext>
                </a:extLst>
              </a:tr>
              <a:tr h="268291"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Vesinikusõidukid</a:t>
                      </a:r>
                    </a:p>
                  </a:txBody>
                  <a:tcPr marL="9251" marR="9251" marT="92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251" marR="9251" marT="925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26 416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9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-268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403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C0C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-41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8F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-26,7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8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8030388"/>
                  </a:ext>
                </a:extLst>
              </a:tr>
              <a:tr h="268291"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Rattataristu linnades (koos kergliiklustunnelitega)</a:t>
                      </a:r>
                    </a:p>
                  </a:txBody>
                  <a:tcPr marL="9251" marR="9251" marT="92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251" marR="9251" marT="925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30 872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8F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-299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9F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1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7,8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C7C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-65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6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-4,6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8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5950067"/>
                  </a:ext>
                </a:extLst>
              </a:tr>
              <a:tr h="268291"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Tartu trammiliikluse arendamine</a:t>
                      </a:r>
                    </a:p>
                  </a:txBody>
                  <a:tcPr marL="9251" marR="9251" marT="92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251" marR="9251" marT="925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3 457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868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F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DD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6136706"/>
                  </a:ext>
                </a:extLst>
              </a:tr>
              <a:tr h="268291"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Praamiliikluse elektrifitseerimine</a:t>
                      </a:r>
                    </a:p>
                  </a:txBody>
                  <a:tcPr marL="9251" marR="9251" marT="92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251" marR="9251" marT="925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11 379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B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777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9F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2,3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D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BF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-0,2</a:t>
                      </a:r>
                    </a:p>
                  </a:txBody>
                  <a:tcPr marL="9251" marR="9251" marT="92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B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8153304"/>
                  </a:ext>
                </a:extLst>
              </a:tr>
              <a:tr h="268291"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KOKKU</a:t>
                      </a:r>
                    </a:p>
                  </a:txBody>
                  <a:tcPr marL="9251" marR="9251" marT="92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251" marR="9251" marT="925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780 154</a:t>
                      </a:r>
                    </a:p>
                  </a:txBody>
                  <a:tcPr marL="9251" marR="9251" marT="925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251" marR="9251" marT="925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251" marR="9251" marT="925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251" marR="9251" marT="92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3 110</a:t>
                      </a:r>
                    </a:p>
                  </a:txBody>
                  <a:tcPr marL="9251" marR="9251" marT="925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251" marR="9251" marT="925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</a:t>
                      </a:r>
                    </a:p>
                  </a:txBody>
                  <a:tcPr marL="9251" marR="9251" marT="925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251" marR="9251" marT="925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-2129</a:t>
                      </a:r>
                    </a:p>
                  </a:txBody>
                  <a:tcPr marL="9251" marR="9251" marT="925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251" marR="9251" marT="925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-194</a:t>
                      </a:r>
                    </a:p>
                  </a:txBody>
                  <a:tcPr marL="9251" marR="9251" marT="925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807377"/>
                  </a:ext>
                </a:extLst>
              </a:tr>
              <a:tr h="268291"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Osakaal kõikide meetmete mahust</a:t>
                      </a:r>
                    </a:p>
                  </a:txBody>
                  <a:tcPr marL="9251" marR="9251" marT="92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251" marR="9251" marT="925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20%</a:t>
                      </a:r>
                    </a:p>
                  </a:txBody>
                  <a:tcPr marL="9251" marR="9251" marT="925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251" marR="9251" marT="925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251" marR="9251" marT="925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251" marR="9251" marT="92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18%</a:t>
                      </a:r>
                    </a:p>
                  </a:txBody>
                  <a:tcPr marL="9251" marR="9251" marT="925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251" marR="9251" marT="925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36%</a:t>
                      </a:r>
                    </a:p>
                  </a:txBody>
                  <a:tcPr marL="9251" marR="9251" marT="925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251" marR="9251" marT="925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-69%</a:t>
                      </a:r>
                    </a:p>
                  </a:txBody>
                  <a:tcPr marL="9251" marR="9251" marT="925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251" marR="9251" marT="925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72%</a:t>
                      </a:r>
                    </a:p>
                  </a:txBody>
                  <a:tcPr marL="9251" marR="9251" marT="925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9050626"/>
                  </a:ext>
                </a:extLst>
              </a:tr>
            </a:tbl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A03D6A5B-5110-0344-BE17-4F38D4ADE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41B5E1-8970-594B-BDA4-543023D7184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D8C773-C413-2748-895A-650C04DD992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94228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A07AFBD-07A9-418C-82EC-528D9288C75A}"/>
              </a:ext>
            </a:extLst>
          </p:cNvPr>
          <p:cNvCxnSpPr>
            <a:cxnSpLocks/>
            <a:endCxn id="19" idx="2"/>
          </p:cNvCxnSpPr>
          <p:nvPr/>
        </p:nvCxnSpPr>
        <p:spPr>
          <a:xfrm flipV="1">
            <a:off x="6046470" y="3390322"/>
            <a:ext cx="0" cy="30045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5BCA9D38-24C2-49BB-BA6C-6C1B59C2C8D9}"/>
              </a:ext>
            </a:extLst>
          </p:cNvPr>
          <p:cNvCxnSpPr>
            <a:cxnSpLocks/>
            <a:endCxn id="26" idx="2"/>
          </p:cNvCxnSpPr>
          <p:nvPr/>
        </p:nvCxnSpPr>
        <p:spPr>
          <a:xfrm flipV="1">
            <a:off x="7052310" y="2483288"/>
            <a:ext cx="0" cy="13395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71FB6610-7A70-416A-AFF8-BEB00CDC90F7}"/>
              </a:ext>
            </a:extLst>
          </p:cNvPr>
          <p:cNvCxnSpPr>
            <a:cxnSpLocks/>
          </p:cNvCxnSpPr>
          <p:nvPr/>
        </p:nvCxnSpPr>
        <p:spPr>
          <a:xfrm flipV="1">
            <a:off x="8052436" y="3244723"/>
            <a:ext cx="0" cy="30045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A8140C7B-6C2A-4B5C-B7B9-400F64A2B4AF}"/>
              </a:ext>
            </a:extLst>
          </p:cNvPr>
          <p:cNvCxnSpPr>
            <a:cxnSpLocks/>
          </p:cNvCxnSpPr>
          <p:nvPr/>
        </p:nvCxnSpPr>
        <p:spPr>
          <a:xfrm flipV="1">
            <a:off x="9029699" y="2208968"/>
            <a:ext cx="0" cy="133620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423D1705-2420-4F85-8A1A-E027F8BD633D}"/>
              </a:ext>
            </a:extLst>
          </p:cNvPr>
          <p:cNvCxnSpPr>
            <a:cxnSpLocks/>
          </p:cNvCxnSpPr>
          <p:nvPr/>
        </p:nvCxnSpPr>
        <p:spPr>
          <a:xfrm flipV="1">
            <a:off x="9972676" y="3248082"/>
            <a:ext cx="0" cy="30045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0278CA79-3224-44E6-AE1C-A647395D34D5}"/>
              </a:ext>
            </a:extLst>
          </p:cNvPr>
          <p:cNvCxnSpPr>
            <a:cxnSpLocks/>
          </p:cNvCxnSpPr>
          <p:nvPr/>
        </p:nvCxnSpPr>
        <p:spPr>
          <a:xfrm flipV="1">
            <a:off x="10989308" y="2208968"/>
            <a:ext cx="0" cy="133620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D38005C1-CC7E-479B-9747-9E0B775EBA89}"/>
              </a:ext>
            </a:extLst>
          </p:cNvPr>
          <p:cNvSpPr txBox="1"/>
          <p:nvPr/>
        </p:nvSpPr>
        <p:spPr>
          <a:xfrm>
            <a:off x="509273" y="170543"/>
            <a:ext cx="119367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3200" dirty="0"/>
              <a:t>Kliimaneutraalsuse 2050 stsenaariumi meetmed: PÕLLUMAJANDUS</a:t>
            </a:r>
            <a:endParaRPr lang="en-US" sz="3200" dirty="0"/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CBD1DB3B-014F-4562-8D9B-0303AA71B380}"/>
              </a:ext>
            </a:extLst>
          </p:cNvPr>
          <p:cNvSpPr/>
          <p:nvPr/>
        </p:nvSpPr>
        <p:spPr>
          <a:xfrm>
            <a:off x="5220970" y="2651659"/>
            <a:ext cx="1651000" cy="738663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1400" b="1">
                <a:solidFill>
                  <a:prstClr val="black"/>
                </a:solidFill>
              </a:rPr>
              <a:t>CO2 vähenemine</a:t>
            </a:r>
          </a:p>
          <a:p>
            <a:pPr lvl="0" algn="ctr"/>
            <a:r>
              <a:rPr lang="en-US" sz="1400">
                <a:solidFill>
                  <a:prstClr val="black"/>
                </a:solidFill>
              </a:rPr>
              <a:t>2021-2050 [tCO2ekv/a]</a:t>
            </a:r>
            <a:endParaRPr lang="en-US" sz="1400" dirty="0">
              <a:solidFill>
                <a:prstClr val="black"/>
              </a:solidFill>
            </a:endParaRP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75CD33EA-9319-45B5-A0D2-21AE41CF3EC9}"/>
              </a:ext>
            </a:extLst>
          </p:cNvPr>
          <p:cNvSpPr/>
          <p:nvPr/>
        </p:nvSpPr>
        <p:spPr>
          <a:xfrm>
            <a:off x="7232651" y="2648299"/>
            <a:ext cx="1639570" cy="738664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1400" b="1" dirty="0" err="1">
                <a:solidFill>
                  <a:prstClr val="black"/>
                </a:solidFill>
              </a:rPr>
              <a:t>Investeeringu</a:t>
            </a:r>
            <a:r>
              <a:rPr lang="et-EE" sz="1400" b="1" dirty="0">
                <a:solidFill>
                  <a:prstClr val="black"/>
                </a:solidFill>
              </a:rPr>
              <a:t>-</a:t>
            </a:r>
            <a:r>
              <a:rPr lang="en-US" sz="1400" b="1" dirty="0" err="1">
                <a:solidFill>
                  <a:prstClr val="black"/>
                </a:solidFill>
              </a:rPr>
              <a:t>vajadus</a:t>
            </a:r>
            <a:r>
              <a:rPr lang="en-US" sz="1400" b="1" dirty="0">
                <a:solidFill>
                  <a:prstClr val="black"/>
                </a:solidFill>
              </a:rPr>
              <a:t> </a:t>
            </a:r>
          </a:p>
          <a:p>
            <a:pPr lvl="0" algn="ctr"/>
            <a:r>
              <a:rPr lang="en-US" sz="1400" dirty="0">
                <a:solidFill>
                  <a:prstClr val="black"/>
                </a:solidFill>
              </a:rPr>
              <a:t>2021-2050 [M €]]</a:t>
            </a: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F938F4E8-7FC6-4A1C-A0DF-095F3A3F6E2A}"/>
              </a:ext>
            </a:extLst>
          </p:cNvPr>
          <p:cNvSpPr/>
          <p:nvPr/>
        </p:nvSpPr>
        <p:spPr>
          <a:xfrm>
            <a:off x="9206230" y="2644940"/>
            <a:ext cx="1639570" cy="738664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i-FI" sz="1400" b="1">
                <a:solidFill>
                  <a:prstClr val="black"/>
                </a:solidFill>
              </a:rPr>
              <a:t>Uute töökohtade arv</a:t>
            </a:r>
          </a:p>
          <a:p>
            <a:pPr lvl="0" algn="ctr"/>
            <a:r>
              <a:rPr lang="fi-FI" sz="1400">
                <a:solidFill>
                  <a:prstClr val="black"/>
                </a:solidFill>
              </a:rPr>
              <a:t>2021-2050 [tk/a]</a:t>
            </a:r>
            <a:endParaRPr lang="en-US" sz="1400" dirty="0">
              <a:solidFill>
                <a:prstClr val="black"/>
              </a:solidFill>
            </a:endParaRP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E53050A4-F461-4608-8028-01D1744CEAC9}"/>
              </a:ext>
            </a:extLst>
          </p:cNvPr>
          <p:cNvSpPr/>
          <p:nvPr/>
        </p:nvSpPr>
        <p:spPr>
          <a:xfrm>
            <a:off x="6232525" y="1526843"/>
            <a:ext cx="1639570" cy="956445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i-FI" sz="1400" b="1" dirty="0">
                <a:solidFill>
                  <a:prstClr val="black"/>
                </a:solidFill>
              </a:rPr>
              <a:t>CO2 </a:t>
            </a:r>
            <a:r>
              <a:rPr lang="fi-FI" sz="1400" b="1" dirty="0" err="1">
                <a:solidFill>
                  <a:prstClr val="black"/>
                </a:solidFill>
              </a:rPr>
              <a:t>vähenemise</a:t>
            </a:r>
            <a:r>
              <a:rPr lang="fi-FI" sz="1400" b="1" dirty="0">
                <a:solidFill>
                  <a:prstClr val="black"/>
                </a:solidFill>
              </a:rPr>
              <a:t> </a:t>
            </a:r>
            <a:r>
              <a:rPr lang="fi-FI" sz="1400" b="1" dirty="0" err="1">
                <a:solidFill>
                  <a:prstClr val="black"/>
                </a:solidFill>
              </a:rPr>
              <a:t>marginaalkulu</a:t>
            </a:r>
            <a:endParaRPr lang="fi-FI" sz="1400" b="1" dirty="0">
              <a:solidFill>
                <a:prstClr val="black"/>
              </a:solidFill>
            </a:endParaRPr>
          </a:p>
          <a:p>
            <a:pPr lvl="0" algn="ctr"/>
            <a:r>
              <a:rPr lang="fi-FI" sz="1400" dirty="0">
                <a:solidFill>
                  <a:prstClr val="black"/>
                </a:solidFill>
              </a:rPr>
              <a:t>2021-2050 [€/tCO2ekv]</a:t>
            </a:r>
            <a:endParaRPr lang="en-US" sz="1400" dirty="0">
              <a:solidFill>
                <a:prstClr val="black"/>
              </a:solidFill>
            </a:endParaRP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AE8227AC-ED6D-4BC6-8661-EEF7358CEE87}"/>
              </a:ext>
            </a:extLst>
          </p:cNvPr>
          <p:cNvSpPr/>
          <p:nvPr/>
        </p:nvSpPr>
        <p:spPr>
          <a:xfrm>
            <a:off x="8209914" y="1737905"/>
            <a:ext cx="1639570" cy="738664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1400" b="1">
                <a:solidFill>
                  <a:prstClr val="black"/>
                </a:solidFill>
              </a:rPr>
              <a:t>Avaliku sektori investeering </a:t>
            </a:r>
          </a:p>
          <a:p>
            <a:pPr lvl="0" algn="ctr"/>
            <a:r>
              <a:rPr lang="en-US" sz="1400">
                <a:solidFill>
                  <a:prstClr val="black"/>
                </a:solidFill>
              </a:rPr>
              <a:t>2021-2030 [M €/a]</a:t>
            </a:r>
            <a:endParaRPr lang="en-US" sz="1400" dirty="0">
              <a:solidFill>
                <a:prstClr val="black"/>
              </a:solidFill>
            </a:endParaRP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58E3AC5-3100-4458-A22A-13426EAD7C32}"/>
              </a:ext>
            </a:extLst>
          </p:cNvPr>
          <p:cNvSpPr/>
          <p:nvPr/>
        </p:nvSpPr>
        <p:spPr>
          <a:xfrm>
            <a:off x="10169523" y="1925123"/>
            <a:ext cx="1639570" cy="551446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i-FI" sz="1400" b="1">
                <a:solidFill>
                  <a:prstClr val="black"/>
                </a:solidFill>
              </a:rPr>
              <a:t>SKP muutus</a:t>
            </a:r>
          </a:p>
          <a:p>
            <a:pPr lvl="0" algn="ctr"/>
            <a:r>
              <a:rPr lang="fi-FI" sz="1400">
                <a:solidFill>
                  <a:prstClr val="black"/>
                </a:solidFill>
              </a:rPr>
              <a:t>2021-2050 [M €/a]</a:t>
            </a:r>
            <a:endParaRPr lang="en-US" sz="1400" dirty="0">
              <a:solidFill>
                <a:prstClr val="black"/>
              </a:solidFill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7F577586-CFB5-4190-8950-9207C55E3F03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54728" y="3555333"/>
          <a:ext cx="11277011" cy="2914740"/>
        </p:xfrm>
        <a:graphic>
          <a:graphicData uri="http://schemas.openxmlformats.org/drawingml/2006/table">
            <a:tbl>
              <a:tblPr/>
              <a:tblGrid>
                <a:gridCol w="5326929">
                  <a:extLst>
                    <a:ext uri="{9D8B030D-6E8A-4147-A177-3AD203B41FA5}">
                      <a16:colId xmlns:a16="http://schemas.microsoft.com/office/drawing/2014/main" val="676953546"/>
                    </a:ext>
                  </a:extLst>
                </a:gridCol>
                <a:gridCol w="60305">
                  <a:extLst>
                    <a:ext uri="{9D8B030D-6E8A-4147-A177-3AD203B41FA5}">
                      <a16:colId xmlns:a16="http://schemas.microsoft.com/office/drawing/2014/main" val="419516491"/>
                    </a:ext>
                  </a:extLst>
                </a:gridCol>
                <a:gridCol w="964877">
                  <a:extLst>
                    <a:ext uri="{9D8B030D-6E8A-4147-A177-3AD203B41FA5}">
                      <a16:colId xmlns:a16="http://schemas.microsoft.com/office/drawing/2014/main" val="1426950441"/>
                    </a:ext>
                  </a:extLst>
                </a:gridCol>
                <a:gridCol w="60305">
                  <a:extLst>
                    <a:ext uri="{9D8B030D-6E8A-4147-A177-3AD203B41FA5}">
                      <a16:colId xmlns:a16="http://schemas.microsoft.com/office/drawing/2014/main" val="3602469770"/>
                    </a:ext>
                  </a:extLst>
                </a:gridCol>
                <a:gridCol w="924675">
                  <a:extLst>
                    <a:ext uri="{9D8B030D-6E8A-4147-A177-3AD203B41FA5}">
                      <a16:colId xmlns:a16="http://schemas.microsoft.com/office/drawing/2014/main" val="1932843991"/>
                    </a:ext>
                  </a:extLst>
                </a:gridCol>
                <a:gridCol w="60305">
                  <a:extLst>
                    <a:ext uri="{9D8B030D-6E8A-4147-A177-3AD203B41FA5}">
                      <a16:colId xmlns:a16="http://schemas.microsoft.com/office/drawing/2014/main" val="1122114396"/>
                    </a:ext>
                  </a:extLst>
                </a:gridCol>
                <a:gridCol w="924675">
                  <a:extLst>
                    <a:ext uri="{9D8B030D-6E8A-4147-A177-3AD203B41FA5}">
                      <a16:colId xmlns:a16="http://schemas.microsoft.com/office/drawing/2014/main" val="2550868418"/>
                    </a:ext>
                  </a:extLst>
                </a:gridCol>
                <a:gridCol w="60305">
                  <a:extLst>
                    <a:ext uri="{9D8B030D-6E8A-4147-A177-3AD203B41FA5}">
                      <a16:colId xmlns:a16="http://schemas.microsoft.com/office/drawing/2014/main" val="1106519558"/>
                    </a:ext>
                  </a:extLst>
                </a:gridCol>
                <a:gridCol w="924675">
                  <a:extLst>
                    <a:ext uri="{9D8B030D-6E8A-4147-A177-3AD203B41FA5}">
                      <a16:colId xmlns:a16="http://schemas.microsoft.com/office/drawing/2014/main" val="834444676"/>
                    </a:ext>
                  </a:extLst>
                </a:gridCol>
                <a:gridCol w="60305">
                  <a:extLst>
                    <a:ext uri="{9D8B030D-6E8A-4147-A177-3AD203B41FA5}">
                      <a16:colId xmlns:a16="http://schemas.microsoft.com/office/drawing/2014/main" val="2540993367"/>
                    </a:ext>
                  </a:extLst>
                </a:gridCol>
                <a:gridCol w="924675">
                  <a:extLst>
                    <a:ext uri="{9D8B030D-6E8A-4147-A177-3AD203B41FA5}">
                      <a16:colId xmlns:a16="http://schemas.microsoft.com/office/drawing/2014/main" val="2981423387"/>
                    </a:ext>
                  </a:extLst>
                </a:gridCol>
                <a:gridCol w="60305">
                  <a:extLst>
                    <a:ext uri="{9D8B030D-6E8A-4147-A177-3AD203B41FA5}">
                      <a16:colId xmlns:a16="http://schemas.microsoft.com/office/drawing/2014/main" val="697882048"/>
                    </a:ext>
                  </a:extLst>
                </a:gridCol>
                <a:gridCol w="924675">
                  <a:extLst>
                    <a:ext uri="{9D8B030D-6E8A-4147-A177-3AD203B41FA5}">
                      <a16:colId xmlns:a16="http://schemas.microsoft.com/office/drawing/2014/main" val="1748998731"/>
                    </a:ext>
                  </a:extLst>
                </a:gridCol>
              </a:tblGrid>
              <a:tr h="291474"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Sõnnikukäitlemise parendamine</a:t>
                      </a:r>
                    </a:p>
                  </a:txBody>
                  <a:tcPr marL="10051" marR="10051" marT="100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051" marR="10051" marT="1005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24 480</a:t>
                      </a:r>
                    </a:p>
                  </a:txBody>
                  <a:tcPr marL="10051" marR="10051" marT="100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C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051" marR="10051" marT="100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152</a:t>
                      </a:r>
                    </a:p>
                  </a:txBody>
                  <a:tcPr marL="10051" marR="10051" marT="100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BF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051" marR="10051" marT="100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112</a:t>
                      </a:r>
                    </a:p>
                  </a:txBody>
                  <a:tcPr marL="10051" marR="10051" marT="100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051" marR="10051" marT="100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7,8</a:t>
                      </a:r>
                    </a:p>
                  </a:txBody>
                  <a:tcPr marL="10051" marR="10051" marT="100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051" marR="10051" marT="100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</a:t>
                      </a:r>
                    </a:p>
                  </a:txBody>
                  <a:tcPr marL="10051" marR="10051" marT="100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051" marR="10051" marT="100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-1,8</a:t>
                      </a:r>
                    </a:p>
                  </a:txBody>
                  <a:tcPr marL="10051" marR="10051" marT="100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D5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1509395"/>
                  </a:ext>
                </a:extLst>
              </a:tr>
              <a:tr h="291474"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Happeliste muldade neutraliseerimine</a:t>
                      </a:r>
                    </a:p>
                  </a:txBody>
                  <a:tcPr marL="10051" marR="10051" marT="100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051" marR="10051" marT="1005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94 103</a:t>
                      </a:r>
                    </a:p>
                  </a:txBody>
                  <a:tcPr marL="10051" marR="10051" marT="100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051" marR="10051" marT="100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</a:t>
                      </a:r>
                    </a:p>
                  </a:txBody>
                  <a:tcPr marL="10051" marR="10051" marT="100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051" marR="10051" marT="100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10051" marR="10051" marT="100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051" marR="10051" marT="100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</a:t>
                      </a:r>
                    </a:p>
                  </a:txBody>
                  <a:tcPr marL="10051" marR="10051" marT="100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051" marR="10051" marT="100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</a:t>
                      </a:r>
                    </a:p>
                  </a:txBody>
                  <a:tcPr marL="10051" marR="10051" marT="100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D3A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051" marR="10051" marT="100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-7,1</a:t>
                      </a:r>
                    </a:p>
                  </a:txBody>
                  <a:tcPr marL="10051" marR="10051" marT="100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9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4004269"/>
                  </a:ext>
                </a:extLst>
              </a:tr>
              <a:tr h="291474"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Täppisväetamise seadmete ostutoetus</a:t>
                      </a:r>
                    </a:p>
                  </a:txBody>
                  <a:tcPr marL="10051" marR="10051" marT="100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051" marR="10051" marT="1005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2 262</a:t>
                      </a:r>
                    </a:p>
                  </a:txBody>
                  <a:tcPr marL="10051" marR="10051" marT="100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B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051" marR="10051" marT="100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10051" marR="10051" marT="100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1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051" marR="10051" marT="100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10051" marR="10051" marT="100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8F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051" marR="10051" marT="100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</a:t>
                      </a:r>
                    </a:p>
                  </a:txBody>
                  <a:tcPr marL="10051" marR="10051" marT="100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9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051" marR="10051" marT="100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</a:t>
                      </a:r>
                    </a:p>
                  </a:txBody>
                  <a:tcPr marL="10051" marR="10051" marT="100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F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051" marR="10051" marT="100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-0,1</a:t>
                      </a:r>
                    </a:p>
                  </a:txBody>
                  <a:tcPr marL="10051" marR="10051" marT="100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9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7055014"/>
                  </a:ext>
                </a:extLst>
              </a:tr>
              <a:tr h="291474">
                <a:tc>
                  <a:txBody>
                    <a:bodyPr/>
                    <a:lstStyle/>
                    <a:p>
                      <a:pPr algn="r" fontAlgn="b"/>
                      <a:r>
                        <a:rPr lang="fi-F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Kasvuhoonete ja köögiviljade laohoonete energiasääst/taastuvenergia</a:t>
                      </a:r>
                    </a:p>
                  </a:txBody>
                  <a:tcPr marL="10051" marR="10051" marT="100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051" marR="10051" marT="1005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111</a:t>
                      </a:r>
                    </a:p>
                  </a:txBody>
                  <a:tcPr marL="10051" marR="10051" marT="100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051" marR="10051" marT="100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5 017</a:t>
                      </a:r>
                    </a:p>
                  </a:txBody>
                  <a:tcPr marL="10051" marR="10051" marT="100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051" marR="10051" marT="100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10051" marR="10051" marT="100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6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051" marR="10051" marT="100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0,9</a:t>
                      </a:r>
                    </a:p>
                  </a:txBody>
                  <a:tcPr marL="10051" marR="10051" marT="100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D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051" marR="10051" marT="100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10051" marR="10051" marT="100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4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051" marR="10051" marT="100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</a:t>
                      </a:r>
                    </a:p>
                  </a:txBody>
                  <a:tcPr marL="10051" marR="10051" marT="100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B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8924989"/>
                  </a:ext>
                </a:extLst>
              </a:tr>
              <a:tr h="291474"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Rohumaal karjatamise osakaalu kasv</a:t>
                      </a:r>
                    </a:p>
                  </a:txBody>
                  <a:tcPr marL="10051" marR="10051" marT="100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051" marR="10051" marT="1005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3 568</a:t>
                      </a:r>
                    </a:p>
                  </a:txBody>
                  <a:tcPr marL="10051" marR="10051" marT="100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051" marR="10051" marT="100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1 250</a:t>
                      </a:r>
                    </a:p>
                  </a:txBody>
                  <a:tcPr marL="10051" marR="10051" marT="100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AD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051" marR="10051" marT="100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10051" marR="10051" marT="100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051" marR="10051" marT="100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</a:t>
                      </a:r>
                    </a:p>
                  </a:txBody>
                  <a:tcPr marL="10051" marR="10051" marT="100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051" marR="10051" marT="100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10051" marR="10051" marT="100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FE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051" marR="10051" marT="100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-3,7</a:t>
                      </a:r>
                    </a:p>
                  </a:txBody>
                  <a:tcPr marL="10051" marR="10051" marT="100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AFB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5297426"/>
                  </a:ext>
                </a:extLst>
              </a:tr>
              <a:tr h="291474"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Sööda kvaliteedi parandamine piimalehmadel</a:t>
                      </a:r>
                    </a:p>
                  </a:txBody>
                  <a:tcPr marL="10051" marR="10051" marT="100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051" marR="10051" marT="1005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9 738</a:t>
                      </a:r>
                    </a:p>
                  </a:txBody>
                  <a:tcPr marL="10051" marR="10051" marT="100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051" marR="10051" marT="100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113</a:t>
                      </a:r>
                    </a:p>
                  </a:txBody>
                  <a:tcPr marL="10051" marR="10051" marT="100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051" marR="10051" marT="100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10051" marR="10051" marT="100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051" marR="10051" marT="100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</a:t>
                      </a:r>
                    </a:p>
                  </a:txBody>
                  <a:tcPr marL="10051" marR="10051" marT="100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051" marR="10051" marT="100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10051" marR="10051" marT="100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9F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051" marR="10051" marT="100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-0,9</a:t>
                      </a:r>
                    </a:p>
                  </a:txBody>
                  <a:tcPr marL="10051" marR="10051" marT="100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9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7209041"/>
                  </a:ext>
                </a:extLst>
              </a:tr>
              <a:tr h="291474"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Talvine taimkate</a:t>
                      </a:r>
                    </a:p>
                  </a:txBody>
                  <a:tcPr marL="10051" marR="10051" marT="100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051" marR="10051" marT="1005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38 321</a:t>
                      </a:r>
                    </a:p>
                  </a:txBody>
                  <a:tcPr marL="10051" marR="10051" marT="100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E3C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051" marR="10051" marT="100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</a:p>
                  </a:txBody>
                  <a:tcPr marL="10051" marR="10051" marT="100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5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051" marR="10051" marT="100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10051" marR="10051" marT="100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051" marR="10051" marT="100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</a:t>
                      </a:r>
                    </a:p>
                  </a:txBody>
                  <a:tcPr marL="10051" marR="10051" marT="100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051" marR="10051" marT="100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10051" marR="10051" marT="100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7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051" marR="10051" marT="100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-1,4</a:t>
                      </a:r>
                    </a:p>
                  </a:txBody>
                  <a:tcPr marL="10051" marR="10051" marT="100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D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0126062"/>
                  </a:ext>
                </a:extLst>
              </a:tr>
              <a:tr h="291474"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Otsekülv</a:t>
                      </a:r>
                    </a:p>
                  </a:txBody>
                  <a:tcPr marL="10051" marR="10051" marT="100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051" marR="10051" marT="1005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13 435</a:t>
                      </a:r>
                    </a:p>
                  </a:txBody>
                  <a:tcPr marL="10051" marR="10051" marT="100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4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051" marR="10051" marT="100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-400</a:t>
                      </a:r>
                    </a:p>
                  </a:txBody>
                  <a:tcPr marL="10051" marR="10051" marT="100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051" marR="10051" marT="100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10051" marR="10051" marT="100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051" marR="10051" marT="100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</a:t>
                      </a:r>
                    </a:p>
                  </a:txBody>
                  <a:tcPr marL="10051" marR="10051" marT="100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051" marR="10051" marT="100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-22</a:t>
                      </a:r>
                    </a:p>
                  </a:txBody>
                  <a:tcPr marL="10051" marR="10051" marT="100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051" marR="10051" marT="100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3,8</a:t>
                      </a:r>
                    </a:p>
                  </a:txBody>
                  <a:tcPr marL="10051" marR="10051" marT="100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BE7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7457063"/>
                  </a:ext>
                </a:extLst>
              </a:tr>
              <a:tr h="291474"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KOKKU</a:t>
                      </a:r>
                    </a:p>
                  </a:txBody>
                  <a:tcPr marL="10051" marR="10051" marT="100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051" marR="10051" marT="1005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186 018</a:t>
                      </a:r>
                    </a:p>
                  </a:txBody>
                  <a:tcPr marL="10051" marR="10051" marT="1005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051" marR="10051" marT="1005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10051" marR="10051" marT="1005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051" marR="10051" marT="100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132</a:t>
                      </a:r>
                    </a:p>
                  </a:txBody>
                  <a:tcPr marL="10051" marR="10051" marT="1005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051" marR="10051" marT="1005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10051" marR="10051" marT="1005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051" marR="10051" marT="1005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136</a:t>
                      </a:r>
                    </a:p>
                  </a:txBody>
                  <a:tcPr marL="10051" marR="10051" marT="1005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051" marR="10051" marT="1005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-11</a:t>
                      </a:r>
                    </a:p>
                  </a:txBody>
                  <a:tcPr marL="10051" marR="10051" marT="1005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4298505"/>
                  </a:ext>
                </a:extLst>
              </a:tr>
              <a:tr h="291474"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Osakaal kõikide meetmete mahust</a:t>
                      </a:r>
                    </a:p>
                  </a:txBody>
                  <a:tcPr marL="10051" marR="10051" marT="100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051" marR="10051" marT="1005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5%</a:t>
                      </a:r>
                    </a:p>
                  </a:txBody>
                  <a:tcPr marL="10051" marR="10051" marT="1005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051" marR="10051" marT="1005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10051" marR="10051" marT="1005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051" marR="10051" marT="1005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1%</a:t>
                      </a:r>
                    </a:p>
                  </a:txBody>
                  <a:tcPr marL="10051" marR="10051" marT="1005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051" marR="10051" marT="1005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4%</a:t>
                      </a:r>
                    </a:p>
                  </a:txBody>
                  <a:tcPr marL="10051" marR="10051" marT="1005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051" marR="10051" marT="1005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4%</a:t>
                      </a:r>
                    </a:p>
                  </a:txBody>
                  <a:tcPr marL="10051" marR="10051" marT="1005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051" marR="10051" marT="1005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4%</a:t>
                      </a:r>
                    </a:p>
                  </a:txBody>
                  <a:tcPr marL="10051" marR="10051" marT="1005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7479103"/>
                  </a:ext>
                </a:extLst>
              </a:tr>
            </a:tbl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C48C5BCA-4256-F242-B59D-1EFB43DEB6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D31295-8579-6640-B9A8-9C87388F2EE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8AE208D-9BBE-1542-8428-77DABCD1FAC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008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590C01-1DF0-4A1B-962F-B46FBCBDBB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5736" y="572548"/>
            <a:ext cx="11040533" cy="711200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3600">
                <a:latin typeface="Calibri"/>
                <a:cs typeface="Calibri"/>
              </a:rPr>
              <a:t>Mõned meetmed hädavajalikud nende suure mõju tõttu, mõned prioriteetsed kuna toovad suurt säästu</a:t>
            </a:r>
            <a:endParaRPr lang="en-US" sz="360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40193C-B3EC-4CD9-AB3C-47DD439ECBA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738A3DD-D79B-934A-996D-66D78ED297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27476C1-59CF-4449-9989-9DE301052C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4688" y="1654227"/>
            <a:ext cx="7656512" cy="4678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53956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3DC3D8-407B-40CD-9912-C444BF04B6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t-EE" dirty="0">
                <a:latin typeface="Calibri"/>
                <a:cs typeface="Calibri"/>
              </a:rPr>
              <a:t>Mida tähendab süsinikuneutraalsuse saavutamine majanduslikus plaanis?</a:t>
            </a:r>
            <a:endParaRPr lang="et-E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6DA1CC-5F47-4105-AD16-55037C61B24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A3574E0-B7A3-4B0C-86B5-D5993414A4D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t-EE" b="1" dirty="0">
                <a:latin typeface="Calibri"/>
                <a:cs typeface="Calibri"/>
              </a:rPr>
              <a:t>Kokkuvõttes hakkavad rakendatud meetmed pikas perspektiivis looma majanduslikku säästu</a:t>
            </a:r>
            <a:endParaRPr lang="en-US" b="1" dirty="0">
              <a:latin typeface="Calibri"/>
              <a:cs typeface="Calibri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 err="1">
                <a:latin typeface="Calibri"/>
                <a:cs typeface="Calibri"/>
              </a:rPr>
              <a:t>Toimub</a:t>
            </a:r>
            <a:r>
              <a:rPr lang="en-US" b="1" dirty="0">
                <a:latin typeface="Calibri"/>
                <a:cs typeface="Calibri"/>
              </a:rPr>
              <a:t> </a:t>
            </a:r>
            <a:r>
              <a:rPr lang="en-US" b="1" dirty="0" err="1">
                <a:latin typeface="Calibri"/>
                <a:cs typeface="Calibri"/>
              </a:rPr>
              <a:t>majanduse</a:t>
            </a:r>
            <a:r>
              <a:rPr lang="en-US" b="1" dirty="0">
                <a:latin typeface="Calibri"/>
                <a:cs typeface="Calibri"/>
              </a:rPr>
              <a:t> </a:t>
            </a:r>
            <a:r>
              <a:rPr lang="en-US" b="1" dirty="0" err="1">
                <a:latin typeface="Calibri"/>
                <a:cs typeface="Calibri"/>
              </a:rPr>
              <a:t>restruktureerimine</a:t>
            </a:r>
            <a:r>
              <a:rPr lang="en-US" dirty="0">
                <a:latin typeface="Calibri"/>
                <a:cs typeface="Calibri"/>
              </a:rPr>
              <a:t>, </a:t>
            </a:r>
            <a:r>
              <a:rPr lang="en-US" dirty="0" err="1">
                <a:latin typeface="Calibri"/>
                <a:cs typeface="Calibri"/>
              </a:rPr>
              <a:t>kus</a:t>
            </a:r>
            <a:r>
              <a:rPr lang="en-US" dirty="0">
                <a:latin typeface="Calibri"/>
                <a:cs typeface="Calibri"/>
              </a:rPr>
              <a:t> </a:t>
            </a:r>
            <a:r>
              <a:rPr lang="en-US" dirty="0" err="1">
                <a:latin typeface="Calibri"/>
                <a:cs typeface="Calibri"/>
              </a:rPr>
              <a:t>tööjõu</a:t>
            </a:r>
            <a:r>
              <a:rPr lang="en-US" dirty="0">
                <a:latin typeface="Calibri"/>
                <a:cs typeface="Calibri"/>
              </a:rPr>
              <a:t>- ja </a:t>
            </a:r>
            <a:r>
              <a:rPr lang="en-US" dirty="0" err="1">
                <a:latin typeface="Calibri"/>
                <a:cs typeface="Calibri"/>
              </a:rPr>
              <a:t>energiamahukamad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tegevused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asenduvad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kapitali</a:t>
            </a:r>
            <a:r>
              <a:rPr lang="en-US" dirty="0">
                <a:latin typeface="Calibri"/>
                <a:cs typeface="Calibri"/>
              </a:rPr>
              <a:t>- ja </a:t>
            </a:r>
            <a:r>
              <a:rPr lang="en-US" dirty="0" err="1">
                <a:latin typeface="Calibri"/>
                <a:cs typeface="Calibri"/>
              </a:rPr>
              <a:t>tehnoloogiamahukamate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tegevustega</a:t>
            </a:r>
            <a:endParaRPr lang="en-US" dirty="0">
              <a:latin typeface="Calibri"/>
              <a:cs typeface="Calibri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t-EE" b="1" dirty="0">
                <a:latin typeface="Calibri"/>
                <a:cs typeface="Calibri"/>
              </a:rPr>
              <a:t>Majandusmõjude täpne ulatus sõltub olulisel määral, milliseid analüüsitud meetmeid, millises mahus rakendatakse; </a:t>
            </a:r>
            <a:r>
              <a:rPr lang="et-EE" dirty="0">
                <a:latin typeface="Calibri"/>
                <a:cs typeface="Calibri"/>
              </a:rPr>
              <a:t>lisaks võib oluliselt muuta majanduslike mõjude ulatust teiste toetavate tegevuste rakendamine hariduse, teadu-arendustegevuse, ettevõtluse arendamise vallas. </a:t>
            </a:r>
            <a:endParaRPr lang="en-US" dirty="0">
              <a:latin typeface="Calibri"/>
              <a:cs typeface="Calibri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60754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49F6DB98-6A6E-B546-A81E-F7F0188F130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57CC2A0-22EF-0648-9597-7DB1DC73F9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Kas</a:t>
            </a:r>
            <a:r>
              <a:rPr lang="en-US" dirty="0"/>
              <a:t> </a:t>
            </a:r>
            <a:r>
              <a:rPr lang="en-US" dirty="0" err="1"/>
              <a:t>kliimaneutraalsus</a:t>
            </a:r>
            <a:r>
              <a:rPr lang="en-US" dirty="0"/>
              <a:t> on </a:t>
            </a:r>
            <a:r>
              <a:rPr lang="en-US" dirty="0" err="1"/>
              <a:t>saavutatav</a:t>
            </a:r>
            <a:r>
              <a:rPr lang="en-US" dirty="0"/>
              <a:t> ka </a:t>
            </a:r>
            <a:r>
              <a:rPr lang="en-US" dirty="0" err="1"/>
              <a:t>aastaks</a:t>
            </a:r>
            <a:r>
              <a:rPr lang="en-US" dirty="0"/>
              <a:t> 2035?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38D980-3738-344D-AB34-D2BEAB318DD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036887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615" y="239629"/>
            <a:ext cx="5472932" cy="381902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0777" y="3978442"/>
            <a:ext cx="1003376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2050 </a:t>
            </a:r>
            <a:r>
              <a:rPr lang="en-GB" sz="1600" dirty="0" err="1"/>
              <a:t>kliimaneutraalse</a:t>
            </a:r>
            <a:r>
              <a:rPr lang="en-GB" sz="1600" dirty="0"/>
              <a:t> </a:t>
            </a:r>
            <a:r>
              <a:rPr lang="en-GB" sz="1600" dirty="0" err="1"/>
              <a:t>stsenaariumi</a:t>
            </a:r>
            <a:r>
              <a:rPr lang="en-GB" sz="1600" dirty="0"/>
              <a:t> </a:t>
            </a:r>
            <a:r>
              <a:rPr lang="en-GB" sz="1600" dirty="0" err="1"/>
              <a:t>korral</a:t>
            </a:r>
            <a:r>
              <a:rPr lang="en-GB" sz="1600" dirty="0"/>
              <a:t> </a:t>
            </a:r>
            <a:r>
              <a:rPr lang="en-GB" sz="1600" dirty="0" err="1"/>
              <a:t>oleks</a:t>
            </a:r>
            <a:r>
              <a:rPr lang="en-GB" sz="1600" dirty="0"/>
              <a:t> 2035 </a:t>
            </a:r>
            <a:r>
              <a:rPr lang="en-GB" sz="1600" dirty="0" err="1"/>
              <a:t>andmed</a:t>
            </a:r>
            <a:r>
              <a:rPr lang="en-GB" sz="1600" dirty="0"/>
              <a:t> </a:t>
            </a:r>
            <a:r>
              <a:rPr lang="en-GB" sz="1600" dirty="0" err="1"/>
              <a:t>umbkaudselt</a:t>
            </a:r>
            <a:r>
              <a:rPr lang="en-GB" sz="1600" dirty="0"/>
              <a:t> </a:t>
            </a:r>
            <a:r>
              <a:rPr lang="en-GB" sz="1600" dirty="0" err="1"/>
              <a:t>järgnevad</a:t>
            </a:r>
            <a:r>
              <a:rPr lang="en-GB" sz="1600" dirty="0"/>
              <a:t>:</a:t>
            </a:r>
          </a:p>
          <a:p>
            <a:r>
              <a:rPr lang="en-GB" sz="1600" dirty="0" err="1"/>
              <a:t>Jäätmed</a:t>
            </a:r>
            <a:r>
              <a:rPr lang="en-GB" sz="1600" dirty="0"/>
              <a:t>: 0,25MtCO2e/a</a:t>
            </a:r>
          </a:p>
          <a:p>
            <a:r>
              <a:rPr lang="en-GB" sz="1600" dirty="0" err="1"/>
              <a:t>Tööstus</a:t>
            </a:r>
            <a:r>
              <a:rPr lang="en-GB" sz="1600" dirty="0"/>
              <a:t>: 0,6MtCO2e/a</a:t>
            </a:r>
          </a:p>
          <a:p>
            <a:r>
              <a:rPr lang="en-GB" sz="1600" dirty="0" err="1"/>
              <a:t>Põllumajandus</a:t>
            </a:r>
            <a:r>
              <a:rPr lang="en-GB" sz="1600" dirty="0"/>
              <a:t>: 1,3MtCO2e/a</a:t>
            </a:r>
          </a:p>
          <a:p>
            <a:r>
              <a:rPr lang="en-GB" sz="1600" dirty="0"/>
              <a:t>Transport: </a:t>
            </a:r>
            <a:r>
              <a:rPr lang="en-GB" sz="1600" dirty="0" err="1"/>
              <a:t>aastal</a:t>
            </a:r>
            <a:r>
              <a:rPr lang="en-GB" sz="1600" dirty="0"/>
              <a:t> 2035 </a:t>
            </a:r>
            <a:r>
              <a:rPr lang="en-GB" sz="1600" dirty="0" err="1"/>
              <a:t>heide</a:t>
            </a:r>
            <a:r>
              <a:rPr lang="en-GB" sz="1600" dirty="0"/>
              <a:t> </a:t>
            </a:r>
            <a:r>
              <a:rPr lang="en-GB" sz="1600" dirty="0" err="1"/>
              <a:t>pigem</a:t>
            </a:r>
            <a:r>
              <a:rPr lang="en-GB" sz="1600" dirty="0"/>
              <a:t> ca 1,5MtCO2e/a</a:t>
            </a:r>
          </a:p>
          <a:p>
            <a:r>
              <a:rPr lang="en-GB" sz="1600" dirty="0" err="1"/>
              <a:t>Energeetika</a:t>
            </a:r>
            <a:r>
              <a:rPr lang="en-GB" sz="1600" dirty="0"/>
              <a:t>: </a:t>
            </a:r>
            <a:r>
              <a:rPr lang="en-GB" sz="1600" dirty="0" err="1"/>
              <a:t>stsenaariumi</a:t>
            </a:r>
            <a:r>
              <a:rPr lang="en-GB" sz="1600" dirty="0"/>
              <a:t> </a:t>
            </a:r>
            <a:r>
              <a:rPr lang="en-GB" sz="1600" dirty="0" err="1"/>
              <a:t>kohaselt</a:t>
            </a:r>
            <a:r>
              <a:rPr lang="en-GB" sz="1600" dirty="0"/>
              <a:t> </a:t>
            </a:r>
            <a:r>
              <a:rPr lang="en-GB" sz="1600" dirty="0" err="1"/>
              <a:t>veel</a:t>
            </a:r>
            <a:r>
              <a:rPr lang="en-GB" sz="1600" dirty="0"/>
              <a:t> ca 5 MtCO2e, </a:t>
            </a:r>
            <a:r>
              <a:rPr lang="en-GB" sz="1600" dirty="0" err="1"/>
              <a:t>aga</a:t>
            </a:r>
            <a:r>
              <a:rPr lang="en-GB" sz="1600" dirty="0"/>
              <a:t> </a:t>
            </a:r>
            <a:r>
              <a:rPr lang="en-GB" sz="1600" dirty="0" err="1"/>
              <a:t>võimalik</a:t>
            </a:r>
            <a:r>
              <a:rPr lang="en-GB" sz="1600" dirty="0"/>
              <a:t> </a:t>
            </a:r>
            <a:r>
              <a:rPr lang="en-GB" sz="1600" dirty="0" err="1"/>
              <a:t>viia</a:t>
            </a:r>
            <a:r>
              <a:rPr lang="en-GB" sz="1600" dirty="0"/>
              <a:t> 0 </a:t>
            </a:r>
            <a:r>
              <a:rPr lang="en-GB" sz="1600" dirty="0" err="1"/>
              <a:t>lähedale</a:t>
            </a:r>
            <a:endParaRPr lang="en-GB" sz="1600" dirty="0"/>
          </a:p>
          <a:p>
            <a:endParaRPr lang="en-GB" sz="1400" dirty="0"/>
          </a:p>
          <a:p>
            <a:r>
              <a:rPr lang="en-GB" sz="1400" dirty="0"/>
              <a:t>.</a:t>
            </a:r>
          </a:p>
          <a:p>
            <a:endParaRPr lang="en-GB" sz="1400" dirty="0"/>
          </a:p>
        </p:txBody>
      </p:sp>
      <p:sp>
        <p:nvSpPr>
          <p:cNvPr id="5" name="Rectangle 4"/>
          <p:cNvSpPr/>
          <p:nvPr/>
        </p:nvSpPr>
        <p:spPr>
          <a:xfrm>
            <a:off x="5325979" y="376535"/>
            <a:ext cx="672966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err="1"/>
              <a:t>Miinuspoolel</a:t>
            </a:r>
            <a:r>
              <a:rPr lang="en-GB" dirty="0"/>
              <a:t> (2050)</a:t>
            </a:r>
          </a:p>
          <a:p>
            <a:r>
              <a:rPr lang="en-GB" dirty="0"/>
              <a:t>LULUCF 2050 </a:t>
            </a:r>
            <a:r>
              <a:rPr lang="en-GB" dirty="0" err="1"/>
              <a:t>kliimaneutraalse</a:t>
            </a:r>
            <a:r>
              <a:rPr lang="en-GB" dirty="0"/>
              <a:t> </a:t>
            </a:r>
            <a:r>
              <a:rPr lang="en-GB" dirty="0" err="1"/>
              <a:t>stsenaariumi</a:t>
            </a:r>
            <a:r>
              <a:rPr lang="en-GB" dirty="0"/>
              <a:t> </a:t>
            </a:r>
            <a:r>
              <a:rPr lang="en-GB" dirty="0" err="1"/>
              <a:t>järgi</a:t>
            </a:r>
            <a:r>
              <a:rPr lang="en-GB" dirty="0"/>
              <a:t> 1,6MtCO2e/a</a:t>
            </a:r>
          </a:p>
          <a:p>
            <a:r>
              <a:rPr lang="en-GB" dirty="0" err="1"/>
              <a:t>Strateegiline</a:t>
            </a:r>
            <a:r>
              <a:rPr lang="en-GB" dirty="0"/>
              <a:t> </a:t>
            </a:r>
            <a:r>
              <a:rPr lang="en-GB" dirty="0" err="1"/>
              <a:t>metsanduspoliitika</a:t>
            </a:r>
            <a:r>
              <a:rPr lang="en-GB" dirty="0"/>
              <a:t> 2050: </a:t>
            </a:r>
            <a:r>
              <a:rPr lang="en-GB" dirty="0" err="1"/>
              <a:t>ülejäänud</a:t>
            </a:r>
            <a:r>
              <a:rPr lang="en-GB" dirty="0"/>
              <a:t> 0,65MtCO2e/a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320589" y="2150828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dirty="0"/>
              <a:t>LULUCF 2035 </a:t>
            </a:r>
            <a:r>
              <a:rPr lang="en-GB" dirty="0" err="1"/>
              <a:t>kliimaneutraalse</a:t>
            </a:r>
            <a:r>
              <a:rPr lang="en-GB" dirty="0"/>
              <a:t> (2050) </a:t>
            </a:r>
            <a:r>
              <a:rPr lang="en-GB" dirty="0" err="1"/>
              <a:t>stsenaariumi</a:t>
            </a:r>
            <a:r>
              <a:rPr lang="en-GB" dirty="0"/>
              <a:t> </a:t>
            </a:r>
            <a:r>
              <a:rPr lang="en-GB" dirty="0" err="1"/>
              <a:t>järgi</a:t>
            </a:r>
            <a:r>
              <a:rPr lang="en-GB" dirty="0"/>
              <a:t> 1,0 MtCO2e/a</a:t>
            </a:r>
          </a:p>
          <a:p>
            <a:r>
              <a:rPr lang="en-GB" dirty="0" err="1"/>
              <a:t>Strateegiline</a:t>
            </a:r>
            <a:r>
              <a:rPr lang="en-GB" dirty="0"/>
              <a:t> </a:t>
            </a:r>
            <a:r>
              <a:rPr lang="en-GB" dirty="0" err="1"/>
              <a:t>metsanduspoliitika</a:t>
            </a:r>
            <a:r>
              <a:rPr lang="en-GB" dirty="0"/>
              <a:t> 2050: 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6B007E9-44DC-184D-AE3A-97C9D2F4D6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3EA9ACB-23A3-5148-8DE1-B43EA6F6F74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5276A23-F5E9-7A48-9755-84815BE21E1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928011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2364" y="2291527"/>
            <a:ext cx="5359175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- </a:t>
            </a:r>
            <a:r>
              <a:rPr lang="en-GB" dirty="0" err="1"/>
              <a:t>aastas</a:t>
            </a:r>
            <a:r>
              <a:rPr lang="en-GB" dirty="0"/>
              <a:t> </a:t>
            </a:r>
            <a:r>
              <a:rPr lang="en-GB" dirty="0" err="1"/>
              <a:t>müüakse</a:t>
            </a:r>
            <a:r>
              <a:rPr lang="en-GB" dirty="0"/>
              <a:t> </a:t>
            </a:r>
            <a:r>
              <a:rPr lang="en-GB" dirty="0" err="1"/>
              <a:t>Eestis</a:t>
            </a:r>
            <a:r>
              <a:rPr lang="en-GB" dirty="0"/>
              <a:t> ca 25-30 </a:t>
            </a:r>
            <a:r>
              <a:rPr lang="en-GB" dirty="0" err="1"/>
              <a:t>tuh</a:t>
            </a:r>
            <a:r>
              <a:rPr lang="en-GB" dirty="0"/>
              <a:t> </a:t>
            </a:r>
            <a:r>
              <a:rPr lang="en-GB" dirty="0" err="1"/>
              <a:t>uut</a:t>
            </a:r>
            <a:r>
              <a:rPr lang="en-GB" dirty="0"/>
              <a:t> </a:t>
            </a:r>
            <a:r>
              <a:rPr lang="en-GB" dirty="0" err="1"/>
              <a:t>sõiduautot</a:t>
            </a:r>
            <a:endParaRPr lang="en-GB" dirty="0"/>
          </a:p>
          <a:p>
            <a:r>
              <a:rPr lang="en-GB" dirty="0"/>
              <a:t>- </a:t>
            </a:r>
            <a:r>
              <a:rPr lang="en-GB" dirty="0" err="1"/>
              <a:t>Täna</a:t>
            </a:r>
            <a:r>
              <a:rPr lang="en-GB" dirty="0"/>
              <a:t> </a:t>
            </a:r>
            <a:r>
              <a:rPr lang="en-GB" dirty="0" err="1"/>
              <a:t>registris</a:t>
            </a:r>
            <a:r>
              <a:rPr lang="en-GB" dirty="0"/>
              <a:t> ca 700k </a:t>
            </a:r>
            <a:r>
              <a:rPr lang="en-GB" dirty="0" err="1"/>
              <a:t>autot</a:t>
            </a:r>
            <a:endParaRPr lang="en-GB" dirty="0"/>
          </a:p>
          <a:p>
            <a:endParaRPr lang="en-GB" dirty="0"/>
          </a:p>
          <a:p>
            <a:r>
              <a:rPr lang="en-GB" dirty="0"/>
              <a:t>- </a:t>
            </a:r>
            <a:r>
              <a:rPr lang="en-GB" dirty="0" err="1"/>
              <a:t>Kliimaneutraalse</a:t>
            </a:r>
            <a:r>
              <a:rPr lang="en-GB" dirty="0"/>
              <a:t> </a:t>
            </a:r>
            <a:r>
              <a:rPr lang="en-GB" dirty="0" err="1"/>
              <a:t>stsenaariumi</a:t>
            </a:r>
            <a:r>
              <a:rPr lang="en-GB" dirty="0"/>
              <a:t> (2050) </a:t>
            </a:r>
            <a:r>
              <a:rPr lang="en-GB" dirty="0" err="1"/>
              <a:t>eeldus</a:t>
            </a:r>
            <a:r>
              <a:rPr lang="en-GB" dirty="0"/>
              <a:t>, et </a:t>
            </a:r>
            <a:r>
              <a:rPr lang="en-GB" dirty="0" err="1"/>
              <a:t>aastas</a:t>
            </a:r>
            <a:r>
              <a:rPr lang="en-GB" dirty="0"/>
              <a:t> 16k </a:t>
            </a:r>
            <a:r>
              <a:rPr lang="en-GB" dirty="0" err="1"/>
              <a:t>elektriautot</a:t>
            </a:r>
            <a:r>
              <a:rPr lang="en-GB" dirty="0"/>
              <a:t> (2020-&gt;2050)</a:t>
            </a:r>
          </a:p>
          <a:p>
            <a:pPr marL="285750" indent="-285750">
              <a:buFontTx/>
              <a:buChar char="-"/>
            </a:pPr>
            <a:r>
              <a:rPr lang="en-GB" dirty="0" err="1"/>
              <a:t>selleks</a:t>
            </a:r>
            <a:r>
              <a:rPr lang="en-GB" dirty="0"/>
              <a:t>, et </a:t>
            </a:r>
            <a:r>
              <a:rPr lang="en-GB" dirty="0" err="1"/>
              <a:t>vahetada</a:t>
            </a:r>
            <a:r>
              <a:rPr lang="en-GB" dirty="0"/>
              <a:t> </a:t>
            </a:r>
            <a:r>
              <a:rPr lang="en-GB" dirty="0" err="1"/>
              <a:t>kogu</a:t>
            </a:r>
            <a:r>
              <a:rPr lang="en-GB" dirty="0"/>
              <a:t> </a:t>
            </a:r>
            <a:r>
              <a:rPr lang="en-GB" dirty="0" err="1"/>
              <a:t>autopark</a:t>
            </a:r>
            <a:r>
              <a:rPr lang="en-GB" dirty="0"/>
              <a:t> </a:t>
            </a:r>
            <a:r>
              <a:rPr lang="en-GB" dirty="0" err="1"/>
              <a:t>välja</a:t>
            </a:r>
            <a:r>
              <a:rPr lang="en-GB" dirty="0"/>
              <a:t> </a:t>
            </a:r>
            <a:r>
              <a:rPr lang="en-GB" dirty="0" err="1"/>
              <a:t>aastaks</a:t>
            </a:r>
            <a:r>
              <a:rPr lang="en-GB" dirty="0"/>
              <a:t> 2050 on </a:t>
            </a:r>
            <a:r>
              <a:rPr lang="en-GB" dirty="0" err="1"/>
              <a:t>vaja</a:t>
            </a:r>
            <a:r>
              <a:rPr lang="en-GB" dirty="0"/>
              <a:t> </a:t>
            </a:r>
            <a:r>
              <a:rPr lang="en-GB" dirty="0" err="1"/>
              <a:t>liikuda</a:t>
            </a:r>
            <a:r>
              <a:rPr lang="en-GB" dirty="0"/>
              <a:t> tempos 16k (2020-&gt;2035) </a:t>
            </a:r>
            <a:r>
              <a:rPr lang="en-GB" dirty="0" err="1"/>
              <a:t>ja</a:t>
            </a:r>
            <a:r>
              <a:rPr lang="en-GB" dirty="0"/>
              <a:t> 30k (2036-&gt;2050)</a:t>
            </a:r>
          </a:p>
          <a:p>
            <a:pPr marL="285750" indent="-285750">
              <a:buFontTx/>
              <a:buChar char="-"/>
            </a:pPr>
            <a:r>
              <a:rPr lang="en-GB" dirty="0" err="1"/>
              <a:t>kui</a:t>
            </a:r>
            <a:r>
              <a:rPr lang="en-GB" dirty="0"/>
              <a:t> </a:t>
            </a:r>
            <a:r>
              <a:rPr lang="en-GB" dirty="0" err="1"/>
              <a:t>vaja</a:t>
            </a:r>
            <a:r>
              <a:rPr lang="en-GB" dirty="0"/>
              <a:t>, et </a:t>
            </a:r>
            <a:r>
              <a:rPr lang="en-GB" dirty="0" err="1"/>
              <a:t>kogu</a:t>
            </a:r>
            <a:r>
              <a:rPr lang="en-GB" dirty="0"/>
              <a:t> auto fleet </a:t>
            </a:r>
            <a:r>
              <a:rPr lang="en-GB" dirty="0" err="1"/>
              <a:t>oleks</a:t>
            </a:r>
            <a:r>
              <a:rPr lang="en-GB" dirty="0"/>
              <a:t> juba </a:t>
            </a:r>
            <a:r>
              <a:rPr lang="en-GB" dirty="0" err="1"/>
              <a:t>aastaks</a:t>
            </a:r>
            <a:r>
              <a:rPr lang="en-GB" dirty="0"/>
              <a:t> 2035 </a:t>
            </a:r>
            <a:r>
              <a:rPr lang="en-GB" dirty="0" err="1"/>
              <a:t>elektril</a:t>
            </a:r>
            <a:r>
              <a:rPr lang="en-GB" dirty="0"/>
              <a:t>/</a:t>
            </a:r>
            <a:r>
              <a:rPr lang="en-GB" dirty="0" err="1"/>
              <a:t>muul</a:t>
            </a:r>
            <a:r>
              <a:rPr lang="en-GB" dirty="0"/>
              <a:t> </a:t>
            </a:r>
            <a:r>
              <a:rPr lang="en-GB" dirty="0" err="1"/>
              <a:t>taastuval</a:t>
            </a:r>
            <a:r>
              <a:rPr lang="en-GB" dirty="0"/>
              <a:t> </a:t>
            </a:r>
            <a:r>
              <a:rPr lang="en-GB" dirty="0" err="1"/>
              <a:t>siis</a:t>
            </a:r>
            <a:r>
              <a:rPr lang="en-GB" dirty="0"/>
              <a:t> peaks tempo </a:t>
            </a:r>
            <a:r>
              <a:rPr lang="en-GB" dirty="0" err="1"/>
              <a:t>olema</a:t>
            </a:r>
            <a:r>
              <a:rPr lang="en-GB" dirty="0"/>
              <a:t> </a:t>
            </a:r>
            <a:r>
              <a:rPr lang="en-GB" dirty="0" err="1"/>
              <a:t>üle</a:t>
            </a:r>
            <a:r>
              <a:rPr lang="en-GB" dirty="0"/>
              <a:t> 40k </a:t>
            </a:r>
            <a:r>
              <a:rPr lang="en-GB" dirty="0" err="1"/>
              <a:t>autot</a:t>
            </a:r>
            <a:r>
              <a:rPr lang="en-GB" dirty="0"/>
              <a:t> </a:t>
            </a:r>
            <a:r>
              <a:rPr lang="en-GB" dirty="0" err="1"/>
              <a:t>aastas</a:t>
            </a:r>
            <a:endParaRPr lang="en-GB" dirty="0"/>
          </a:p>
          <a:p>
            <a:endParaRPr lang="en-GB" sz="1400" dirty="0"/>
          </a:p>
        </p:txBody>
      </p:sp>
      <p:sp>
        <p:nvSpPr>
          <p:cNvPr id="5" name="Rectangle 4"/>
          <p:cNvSpPr/>
          <p:nvPr/>
        </p:nvSpPr>
        <p:spPr>
          <a:xfrm>
            <a:off x="513347" y="313691"/>
            <a:ext cx="672966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err="1"/>
              <a:t>Transpordisektor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31556" y="1668463"/>
            <a:ext cx="6088085" cy="326719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4A7D855-FF8A-6A40-AB0B-92382FB1B7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723BF3-05A9-2D45-BE94-3D78E3FB38D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A00C246-3794-AA4B-8BE3-0D1ED233872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549156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89502" y="2362947"/>
            <a:ext cx="559812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err="1"/>
              <a:t>Kui</a:t>
            </a:r>
            <a:r>
              <a:rPr lang="en-GB" sz="1400" dirty="0"/>
              <a:t> juba </a:t>
            </a:r>
            <a:r>
              <a:rPr lang="en-GB" sz="1400" dirty="0" err="1"/>
              <a:t>aastaks</a:t>
            </a:r>
            <a:r>
              <a:rPr lang="en-GB" sz="1400" dirty="0"/>
              <a:t> 2035 on </a:t>
            </a:r>
            <a:r>
              <a:rPr lang="en-GB" sz="1400" dirty="0" err="1"/>
              <a:t>kogu</a:t>
            </a:r>
            <a:r>
              <a:rPr lang="en-GB" sz="1400" dirty="0"/>
              <a:t> </a:t>
            </a:r>
            <a:r>
              <a:rPr lang="en-GB" sz="1400" dirty="0" err="1"/>
              <a:t>autopark</a:t>
            </a:r>
            <a:r>
              <a:rPr lang="en-GB" sz="1400" dirty="0"/>
              <a:t> </a:t>
            </a:r>
            <a:r>
              <a:rPr lang="en-GB" sz="1400" dirty="0" err="1"/>
              <a:t>viidud</a:t>
            </a:r>
            <a:r>
              <a:rPr lang="en-GB" sz="1400" dirty="0"/>
              <a:t> </a:t>
            </a:r>
            <a:r>
              <a:rPr lang="en-GB" sz="1400" dirty="0" err="1"/>
              <a:t>elektrile</a:t>
            </a:r>
            <a:r>
              <a:rPr lang="en-GB" sz="1400" dirty="0"/>
              <a:t> </a:t>
            </a:r>
            <a:r>
              <a:rPr lang="en-GB" sz="1400" dirty="0" err="1"/>
              <a:t>siis</a:t>
            </a:r>
            <a:r>
              <a:rPr lang="en-GB" sz="1400" dirty="0"/>
              <a:t> on ka </a:t>
            </a:r>
            <a:r>
              <a:rPr lang="en-GB" sz="1400" dirty="0" err="1"/>
              <a:t>elektritarbimine</a:t>
            </a:r>
            <a:r>
              <a:rPr lang="en-GB" sz="1400" dirty="0"/>
              <a:t> </a:t>
            </a:r>
            <a:r>
              <a:rPr lang="en-GB" sz="1400" dirty="0" err="1"/>
              <a:t>suurem</a:t>
            </a:r>
            <a:r>
              <a:rPr lang="en-GB" sz="1400" dirty="0"/>
              <a:t> </a:t>
            </a:r>
          </a:p>
          <a:p>
            <a:endParaRPr lang="en-GB" sz="1400" dirty="0"/>
          </a:p>
          <a:p>
            <a:endParaRPr lang="en-GB" sz="1400" dirty="0"/>
          </a:p>
          <a:p>
            <a:endParaRPr lang="en-GB" sz="1400" dirty="0"/>
          </a:p>
          <a:p>
            <a:endParaRPr lang="en-GB" sz="1400" dirty="0"/>
          </a:p>
          <a:p>
            <a:endParaRPr lang="en-GB" sz="1400" dirty="0"/>
          </a:p>
          <a:p>
            <a:endParaRPr lang="en-GB" sz="1400" dirty="0"/>
          </a:p>
        </p:txBody>
      </p:sp>
      <p:sp>
        <p:nvSpPr>
          <p:cNvPr id="5" name="Rectangle 4"/>
          <p:cNvSpPr/>
          <p:nvPr/>
        </p:nvSpPr>
        <p:spPr>
          <a:xfrm>
            <a:off x="513347" y="313691"/>
            <a:ext cx="672966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err="1"/>
              <a:t>Energia</a:t>
            </a:r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0455" y="2068011"/>
            <a:ext cx="5095814" cy="3420478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E47F3F18-87D1-034D-A6D2-C57D32D88A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5353D90-9C2F-E842-9929-F72CBA70124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63074AB-FD02-6548-B005-E75180587D6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 err="1"/>
              <a:t>Autopargi</a:t>
            </a:r>
            <a:r>
              <a:rPr lang="en-US" dirty="0"/>
              <a:t> </a:t>
            </a:r>
            <a:r>
              <a:rPr lang="en-US" dirty="0" err="1"/>
              <a:t>kiirem</a:t>
            </a:r>
            <a:r>
              <a:rPr lang="en-US" dirty="0"/>
              <a:t> </a:t>
            </a:r>
            <a:r>
              <a:rPr lang="en-US" dirty="0" err="1"/>
              <a:t>elektrifitseerimine</a:t>
            </a:r>
            <a:r>
              <a:rPr lang="en-US" dirty="0"/>
              <a:t> </a:t>
            </a:r>
            <a:r>
              <a:rPr lang="en-US" dirty="0" err="1"/>
              <a:t>tähendab</a:t>
            </a:r>
            <a:r>
              <a:rPr lang="en-US" dirty="0"/>
              <a:t> </a:t>
            </a:r>
          </a:p>
          <a:p>
            <a:r>
              <a:rPr lang="en-US" dirty="0"/>
              <a:t>ka </a:t>
            </a:r>
            <a:r>
              <a:rPr lang="en-US" dirty="0" err="1"/>
              <a:t>elektritarbimise</a:t>
            </a:r>
            <a:r>
              <a:rPr lang="en-US" dirty="0"/>
              <a:t> </a:t>
            </a:r>
            <a:r>
              <a:rPr lang="en-US" dirty="0" err="1"/>
              <a:t>kiiremat</a:t>
            </a:r>
            <a:r>
              <a:rPr lang="en-US" dirty="0"/>
              <a:t> </a:t>
            </a:r>
            <a:r>
              <a:rPr lang="en-US" dirty="0" err="1"/>
              <a:t>kasvu</a:t>
            </a:r>
            <a:endParaRPr lang="en-US" dirty="0"/>
          </a:p>
          <a:p>
            <a:endParaRPr lang="en-US" dirty="0"/>
          </a:p>
          <a:p>
            <a:r>
              <a:rPr lang="en-US" dirty="0" err="1"/>
              <a:t>Elektrivajaduse</a:t>
            </a:r>
            <a:r>
              <a:rPr lang="en-US" dirty="0"/>
              <a:t> </a:t>
            </a:r>
            <a:r>
              <a:rPr lang="en-US" dirty="0" err="1"/>
              <a:t>rahuldamiseks</a:t>
            </a:r>
            <a:r>
              <a:rPr lang="en-US" dirty="0"/>
              <a:t> </a:t>
            </a:r>
            <a:r>
              <a:rPr lang="en-US" dirty="0" err="1"/>
              <a:t>tuleb</a:t>
            </a:r>
            <a:r>
              <a:rPr lang="en-US" dirty="0"/>
              <a:t> </a:t>
            </a:r>
            <a:r>
              <a:rPr lang="en-US" dirty="0" err="1"/>
              <a:t>lisada</a:t>
            </a:r>
            <a:endParaRPr lang="en-US" dirty="0"/>
          </a:p>
          <a:p>
            <a:r>
              <a:rPr lang="en-US" dirty="0" err="1"/>
              <a:t>Meretuuleparke</a:t>
            </a:r>
            <a:r>
              <a:rPr lang="en-US" dirty="0"/>
              <a:t> ca 1000+MW </a:t>
            </a:r>
          </a:p>
          <a:p>
            <a:r>
              <a:rPr lang="en-US" dirty="0"/>
              <a:t>+ </a:t>
            </a:r>
            <a:r>
              <a:rPr lang="en-US" dirty="0" err="1"/>
              <a:t>tasakaalustamisvõimekust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07386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447FE2-8DE2-C74A-9F93-9D3971777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Taastuvenergiaallikad</a:t>
            </a:r>
            <a:r>
              <a:rPr lang="en-US" dirty="0"/>
              <a:t> </a:t>
            </a:r>
            <a:r>
              <a:rPr lang="en-US" dirty="0" err="1"/>
              <a:t>siiski</a:t>
            </a:r>
            <a:r>
              <a:rPr lang="en-US" dirty="0"/>
              <a:t> </a:t>
            </a:r>
            <a:r>
              <a:rPr lang="en-US" dirty="0" err="1"/>
              <a:t>tegemas</a:t>
            </a:r>
            <a:r>
              <a:rPr lang="en-US" dirty="0"/>
              <a:t> </a:t>
            </a:r>
            <a:r>
              <a:rPr lang="en-US" dirty="0" err="1"/>
              <a:t>võidukäiku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F1835D-61D5-FF4B-84FF-3F401164B35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EAB7DEF2-5489-024F-BBD5-B6C74954F58B}"/>
              </a:ext>
            </a:extLst>
          </p:cNvPr>
          <p:cNvPicPr>
            <a:picLocks noGrp="1" noChangeAspect="1"/>
          </p:cNvPicPr>
          <p:nvPr>
            <p:ph sz="quarter" idx="12"/>
          </p:nvPr>
        </p:nvPicPr>
        <p:blipFill>
          <a:blip r:embed="rId2"/>
          <a:stretch>
            <a:fillRect/>
          </a:stretch>
        </p:blipFill>
        <p:spPr>
          <a:xfrm>
            <a:off x="575733" y="1971674"/>
            <a:ext cx="5255905" cy="2581275"/>
          </a:xfr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C0C7720-B7B3-0A43-B169-0215CAD928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7430" y="2343151"/>
            <a:ext cx="5985970" cy="2792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916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88E22C-13C6-614E-8B0C-D43199AFDE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Kokkuvõttes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88B09B-613B-EF43-893C-2FC2D2D89AE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6C3294F-D78A-ED4A-B28E-F33F2EEF3FC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pPr marL="342900" indent="-342900">
              <a:buFontTx/>
              <a:buChar char="-"/>
            </a:pPr>
            <a:r>
              <a:rPr lang="en-US" dirty="0" err="1"/>
              <a:t>Elektri</a:t>
            </a:r>
            <a:r>
              <a:rPr lang="en-US" dirty="0"/>
              <a:t> ja </a:t>
            </a:r>
            <a:r>
              <a:rPr lang="en-US" dirty="0" err="1"/>
              <a:t>soojasektoris</a:t>
            </a:r>
            <a:r>
              <a:rPr lang="en-US" dirty="0"/>
              <a:t> </a:t>
            </a:r>
            <a:r>
              <a:rPr lang="en-US" dirty="0" err="1"/>
              <a:t>võimalik</a:t>
            </a:r>
            <a:r>
              <a:rPr lang="en-US" dirty="0"/>
              <a:t> </a:t>
            </a:r>
            <a:r>
              <a:rPr lang="en-US" dirty="0" err="1"/>
              <a:t>selleks</a:t>
            </a:r>
            <a:r>
              <a:rPr lang="en-US" dirty="0"/>
              <a:t> </a:t>
            </a:r>
            <a:r>
              <a:rPr lang="en-US" dirty="0" err="1"/>
              <a:t>ajaks</a:t>
            </a:r>
            <a:r>
              <a:rPr lang="en-US" dirty="0"/>
              <a:t> </a:t>
            </a:r>
            <a:r>
              <a:rPr lang="en-US" dirty="0" err="1"/>
              <a:t>täies</a:t>
            </a:r>
            <a:r>
              <a:rPr lang="en-US" dirty="0"/>
              <a:t> </a:t>
            </a:r>
            <a:r>
              <a:rPr lang="en-US" dirty="0" err="1"/>
              <a:t>mahus</a:t>
            </a:r>
            <a:r>
              <a:rPr lang="en-US" dirty="0"/>
              <a:t> </a:t>
            </a:r>
            <a:r>
              <a:rPr lang="en-US" dirty="0" err="1"/>
              <a:t>kliimaneutraalsetele</a:t>
            </a:r>
            <a:r>
              <a:rPr lang="en-US" dirty="0"/>
              <a:t> </a:t>
            </a:r>
            <a:r>
              <a:rPr lang="en-US" dirty="0" err="1"/>
              <a:t>energiaallikatele</a:t>
            </a:r>
            <a:r>
              <a:rPr lang="en-US" dirty="0"/>
              <a:t> </a:t>
            </a:r>
            <a:r>
              <a:rPr lang="en-US" dirty="0" err="1"/>
              <a:t>üleminek</a:t>
            </a:r>
            <a:endParaRPr lang="en-US" dirty="0"/>
          </a:p>
          <a:p>
            <a:pPr marL="342900" indent="-342900">
              <a:buFontTx/>
              <a:buChar char="-"/>
            </a:pPr>
            <a:r>
              <a:rPr lang="en-US" dirty="0" err="1"/>
              <a:t>Transpordis</a:t>
            </a:r>
            <a:r>
              <a:rPr lang="en-US" dirty="0"/>
              <a:t> </a:t>
            </a:r>
            <a:r>
              <a:rPr lang="en-US" dirty="0" err="1"/>
              <a:t>täielik</a:t>
            </a:r>
            <a:r>
              <a:rPr lang="en-US" dirty="0"/>
              <a:t> </a:t>
            </a:r>
            <a:r>
              <a:rPr lang="en-US" dirty="0" err="1"/>
              <a:t>dekarboniseerimine</a:t>
            </a:r>
            <a:r>
              <a:rPr lang="en-US" dirty="0"/>
              <a:t> </a:t>
            </a:r>
            <a:r>
              <a:rPr lang="en-US" dirty="0" err="1"/>
              <a:t>ei</a:t>
            </a:r>
            <a:r>
              <a:rPr lang="en-US" dirty="0"/>
              <a:t> ole </a:t>
            </a:r>
            <a:r>
              <a:rPr lang="en-US" dirty="0" err="1"/>
              <a:t>ilmselt</a:t>
            </a:r>
            <a:r>
              <a:rPr lang="en-US" dirty="0"/>
              <a:t> </a:t>
            </a:r>
            <a:r>
              <a:rPr lang="en-US" dirty="0" err="1"/>
              <a:t>jõukohane</a:t>
            </a:r>
            <a:endParaRPr lang="en-US" dirty="0"/>
          </a:p>
          <a:p>
            <a:pPr marL="342900" indent="-342900">
              <a:buFontTx/>
              <a:buChar char="-"/>
            </a:pPr>
            <a:r>
              <a:rPr lang="en-US" dirty="0"/>
              <a:t>LULUCF </a:t>
            </a:r>
            <a:r>
              <a:rPr lang="en-US" dirty="0" err="1"/>
              <a:t>sidumispool</a:t>
            </a:r>
            <a:r>
              <a:rPr lang="en-US" dirty="0"/>
              <a:t> </a:t>
            </a:r>
            <a:r>
              <a:rPr lang="en-US" dirty="0" err="1"/>
              <a:t>oli</a:t>
            </a:r>
            <a:r>
              <a:rPr lang="en-US" dirty="0"/>
              <a:t> </a:t>
            </a:r>
            <a:r>
              <a:rPr lang="en-US" dirty="0" err="1"/>
              <a:t>optimeeritud</a:t>
            </a:r>
            <a:r>
              <a:rPr lang="en-US" dirty="0"/>
              <a:t> SEI </a:t>
            </a:r>
            <a:r>
              <a:rPr lang="en-US" dirty="0" err="1"/>
              <a:t>Tallinna</a:t>
            </a:r>
            <a:r>
              <a:rPr lang="en-US" dirty="0"/>
              <a:t> </a:t>
            </a:r>
            <a:r>
              <a:rPr lang="en-US" dirty="0" err="1"/>
              <a:t>stsenaariumis</a:t>
            </a:r>
            <a:r>
              <a:rPr lang="en-US" dirty="0"/>
              <a:t> </a:t>
            </a:r>
            <a:r>
              <a:rPr lang="en-US" dirty="0" err="1"/>
              <a:t>maksimaalset</a:t>
            </a:r>
            <a:r>
              <a:rPr lang="en-US" dirty="0"/>
              <a:t> </a:t>
            </a:r>
            <a:r>
              <a:rPr lang="en-US" dirty="0" err="1"/>
              <a:t>tulemuse</a:t>
            </a:r>
            <a:r>
              <a:rPr lang="en-US" dirty="0"/>
              <a:t> </a:t>
            </a:r>
            <a:r>
              <a:rPr lang="en-US" dirty="0" err="1"/>
              <a:t>saavutamiseks</a:t>
            </a:r>
            <a:r>
              <a:rPr lang="en-US" dirty="0"/>
              <a:t> 2050 </a:t>
            </a:r>
            <a:r>
              <a:rPr lang="en-US" dirty="0" err="1"/>
              <a:t>aasta</a:t>
            </a:r>
            <a:r>
              <a:rPr lang="en-US" dirty="0"/>
              <a:t> </a:t>
            </a:r>
            <a:r>
              <a:rPr lang="en-US" dirty="0" err="1"/>
              <a:t>kandis</a:t>
            </a:r>
            <a:r>
              <a:rPr lang="en-US" dirty="0"/>
              <a:t>; 2035 </a:t>
            </a:r>
            <a:r>
              <a:rPr lang="en-US" dirty="0" err="1"/>
              <a:t>ei</a:t>
            </a:r>
            <a:r>
              <a:rPr lang="en-US" dirty="0"/>
              <a:t> ole </a:t>
            </a:r>
            <a:r>
              <a:rPr lang="en-US" dirty="0" err="1"/>
              <a:t>sidumise</a:t>
            </a:r>
            <a:r>
              <a:rPr lang="en-US" dirty="0"/>
              <a:t> pool </a:t>
            </a:r>
            <a:r>
              <a:rPr lang="en-US" dirty="0" err="1"/>
              <a:t>tõenäoliselt</a:t>
            </a:r>
            <a:r>
              <a:rPr lang="en-US" dirty="0"/>
              <a:t> </a:t>
            </a:r>
            <a:r>
              <a:rPr lang="en-US" dirty="0" err="1"/>
              <a:t>piisav</a:t>
            </a:r>
            <a:r>
              <a:rPr lang="en-US" dirty="0"/>
              <a:t>, et </a:t>
            </a:r>
            <a:r>
              <a:rPr lang="en-US" dirty="0" err="1"/>
              <a:t>kogupildis</a:t>
            </a:r>
            <a:r>
              <a:rPr lang="en-US" dirty="0"/>
              <a:t> </a:t>
            </a:r>
            <a:r>
              <a:rPr lang="en-US" dirty="0" err="1"/>
              <a:t>tasakaalustada</a:t>
            </a:r>
            <a:r>
              <a:rPr lang="en-US" dirty="0"/>
              <a:t> </a:t>
            </a:r>
            <a:r>
              <a:rPr lang="en-US" dirty="0" err="1"/>
              <a:t>tolle</a:t>
            </a:r>
            <a:r>
              <a:rPr lang="en-US" dirty="0"/>
              <a:t> </a:t>
            </a:r>
            <a:r>
              <a:rPr lang="en-US" dirty="0" err="1"/>
              <a:t>hetkel</a:t>
            </a:r>
            <a:r>
              <a:rPr lang="en-US" dirty="0"/>
              <a:t> </a:t>
            </a:r>
            <a:r>
              <a:rPr lang="en-US"/>
              <a:t>heitmeid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713872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8111BE5-2699-5146-BD50-8EF24B4E14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024A127-3BE4-8E4B-8246-24E44BD730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			  </a:t>
            </a:r>
            <a:r>
              <a:rPr lang="en-US" sz="3600" dirty="0" err="1"/>
              <a:t>Tänud</a:t>
            </a:r>
            <a:r>
              <a:rPr lang="en-US" sz="3600" dirty="0"/>
              <a:t> </a:t>
            </a:r>
            <a:r>
              <a:rPr lang="en-US" sz="3600" dirty="0" err="1"/>
              <a:t>tähelepanu</a:t>
            </a:r>
            <a:r>
              <a:rPr lang="en-US" sz="3600" dirty="0"/>
              <a:t> </a:t>
            </a:r>
            <a:r>
              <a:rPr lang="en-US" sz="3600" dirty="0" err="1"/>
              <a:t>eest</a:t>
            </a:r>
            <a:r>
              <a:rPr lang="en-US" sz="3600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9866762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AECC145-5DE6-2A4A-A4E0-7D87F4D69A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Kella</a:t>
            </a:r>
            <a:r>
              <a:rPr lang="en-US" dirty="0"/>
              <a:t> </a:t>
            </a:r>
            <a:r>
              <a:rPr lang="en-US" dirty="0" err="1"/>
              <a:t>tagasi</a:t>
            </a:r>
            <a:r>
              <a:rPr lang="en-US" dirty="0"/>
              <a:t> </a:t>
            </a:r>
            <a:r>
              <a:rPr lang="en-US" dirty="0" err="1"/>
              <a:t>keerata</a:t>
            </a:r>
            <a:r>
              <a:rPr lang="en-US" dirty="0"/>
              <a:t> </a:t>
            </a:r>
            <a:r>
              <a:rPr lang="en-US" dirty="0" err="1"/>
              <a:t>ei</a:t>
            </a:r>
            <a:r>
              <a:rPr lang="en-US" dirty="0"/>
              <a:t> </a:t>
            </a:r>
            <a:r>
              <a:rPr lang="en-US" dirty="0" err="1"/>
              <a:t>saa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D393048-FD9B-3D49-9DD9-4FB6B100235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3CC6036B-B9F2-7043-B47F-28C1D79DC5CE}"/>
              </a:ext>
            </a:extLst>
          </p:cNvPr>
          <p:cNvPicPr>
            <a:picLocks noGrp="1" noChangeAspect="1"/>
          </p:cNvPicPr>
          <p:nvPr>
            <p:ph sz="quarter" idx="12"/>
          </p:nvPr>
        </p:nvPicPr>
        <p:blipFill>
          <a:blip r:embed="rId2"/>
          <a:stretch>
            <a:fillRect/>
          </a:stretch>
        </p:blipFill>
        <p:spPr>
          <a:xfrm>
            <a:off x="575733" y="1752600"/>
            <a:ext cx="5629356" cy="3721100"/>
          </a:xfr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527A7C4-4F3E-C64D-8CD1-BDA8A5E675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5873" y="2243138"/>
            <a:ext cx="5531365" cy="3116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2173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57FC45-B2AD-CF4A-8478-33EF5C790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Investorid</a:t>
            </a:r>
            <a:r>
              <a:rPr lang="en-US" dirty="0"/>
              <a:t> </a:t>
            </a:r>
            <a:r>
              <a:rPr lang="en-US" dirty="0" err="1"/>
              <a:t>väljuvad</a:t>
            </a:r>
            <a:r>
              <a:rPr lang="en-US" dirty="0"/>
              <a:t> </a:t>
            </a:r>
            <a:r>
              <a:rPr lang="en-US" dirty="0" err="1"/>
              <a:t>järjest</a:t>
            </a:r>
            <a:r>
              <a:rPr lang="en-US" dirty="0"/>
              <a:t> </a:t>
            </a:r>
            <a:r>
              <a:rPr lang="en-US" dirty="0" err="1"/>
              <a:t>fossiilvaradest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44EF74-DB41-9B43-BCC0-7B23BFB5FAB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77CC67D5-E2A2-1243-8D34-DC2978E85683}"/>
              </a:ext>
            </a:extLst>
          </p:cNvPr>
          <p:cNvPicPr>
            <a:picLocks noGrp="1" noChangeAspect="1"/>
          </p:cNvPicPr>
          <p:nvPr>
            <p:ph sz="quarter" idx="12"/>
          </p:nvPr>
        </p:nvPicPr>
        <p:blipFill>
          <a:blip r:embed="rId2"/>
          <a:stretch>
            <a:fillRect/>
          </a:stretch>
        </p:blipFill>
        <p:spPr>
          <a:xfrm>
            <a:off x="769395" y="1752600"/>
            <a:ext cx="4823911" cy="3721100"/>
          </a:xfr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B633F56-F668-1045-BFA6-035F79D2DE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4109" y="2014537"/>
            <a:ext cx="6391803" cy="3671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79867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7427D1-FF07-8A46-AB23-C949B2E6F8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Belgias</a:t>
            </a:r>
            <a:r>
              <a:rPr lang="en-US" dirty="0"/>
              <a:t> </a:t>
            </a:r>
            <a:r>
              <a:rPr lang="en-US" dirty="0" err="1"/>
              <a:t>arendatakse</a:t>
            </a:r>
            <a:r>
              <a:rPr lang="en-US" dirty="0"/>
              <a:t> </a:t>
            </a:r>
            <a:r>
              <a:rPr lang="en-US" dirty="0" err="1"/>
              <a:t>piloottehast</a:t>
            </a:r>
            <a:r>
              <a:rPr lang="en-US" dirty="0"/>
              <a:t> CO2 </a:t>
            </a:r>
            <a:r>
              <a:rPr lang="en-US" dirty="0" err="1"/>
              <a:t>vabaks</a:t>
            </a:r>
            <a:r>
              <a:rPr lang="en-US" dirty="0"/>
              <a:t> </a:t>
            </a:r>
            <a:r>
              <a:rPr lang="en-US" dirty="0" err="1"/>
              <a:t>tsemenditootmiseks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16B55E-A4EE-F04A-A781-955FB296CBD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 err="1"/>
              <a:t>Allikas</a:t>
            </a:r>
            <a:r>
              <a:rPr lang="en-US" dirty="0"/>
              <a:t>: </a:t>
            </a:r>
            <a:r>
              <a:rPr lang="en-US" dirty="0">
                <a:hlinkClick r:id="rId2"/>
              </a:rPr>
              <a:t>https://www.endsreport.com/article/1663566/debrief-belgian-cement-plant-blazing-trail-net-zero-emissions</a:t>
            </a:r>
            <a:r>
              <a:rPr lang="en-US" dirty="0"/>
              <a:t> 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398D793B-ED94-7344-B893-45BAA6085447}"/>
              </a:ext>
            </a:extLst>
          </p:cNvPr>
          <p:cNvPicPr>
            <a:picLocks noGrp="1" noChangeAspect="1"/>
          </p:cNvPicPr>
          <p:nvPr>
            <p:ph sz="quarter" idx="12"/>
          </p:nvPr>
        </p:nvPicPr>
        <p:blipFill>
          <a:blip r:embed="rId3"/>
          <a:stretch>
            <a:fillRect/>
          </a:stretch>
        </p:blipFill>
        <p:spPr>
          <a:xfrm>
            <a:off x="3228975" y="1917700"/>
            <a:ext cx="5291003" cy="4061166"/>
          </a:xfrm>
        </p:spPr>
      </p:pic>
    </p:spTree>
    <p:extLst>
      <p:ext uri="{BB962C8B-B14F-4D97-AF65-F5344CB8AC3E}">
        <p14:creationId xmlns:p14="http://schemas.microsoft.com/office/powerpoint/2010/main" val="26600444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C9A246-A15B-3B47-A409-65D69969A6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Rootsi</a:t>
            </a:r>
            <a:r>
              <a:rPr lang="en-US" dirty="0"/>
              <a:t> </a:t>
            </a:r>
            <a:r>
              <a:rPr lang="en-US" dirty="0" err="1"/>
              <a:t>terasetööstus</a:t>
            </a:r>
            <a:r>
              <a:rPr lang="en-US" dirty="0"/>
              <a:t> </a:t>
            </a:r>
            <a:r>
              <a:rPr lang="en-US" dirty="0" err="1"/>
              <a:t>võttis</a:t>
            </a:r>
            <a:r>
              <a:rPr lang="en-US" dirty="0"/>
              <a:t> </a:t>
            </a:r>
            <a:r>
              <a:rPr lang="en-US" dirty="0" err="1"/>
              <a:t>eesmärgiks</a:t>
            </a:r>
            <a:r>
              <a:rPr lang="en-US" dirty="0"/>
              <a:t> </a:t>
            </a:r>
            <a:r>
              <a:rPr lang="en-US" dirty="0" err="1"/>
              <a:t>jõuda</a:t>
            </a:r>
            <a:r>
              <a:rPr lang="en-US" dirty="0"/>
              <a:t> </a:t>
            </a:r>
            <a:r>
              <a:rPr lang="en-US" dirty="0" err="1"/>
              <a:t>kliimaneutraalse</a:t>
            </a:r>
            <a:r>
              <a:rPr lang="en-US" dirty="0"/>
              <a:t> </a:t>
            </a:r>
            <a:r>
              <a:rPr lang="en-US" dirty="0" err="1"/>
              <a:t>tootmiseni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F9FECE-43D7-7647-B114-C73C2F0A881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 err="1"/>
              <a:t>Allikas</a:t>
            </a:r>
            <a:r>
              <a:rPr lang="en-US" dirty="0"/>
              <a:t>: </a:t>
            </a:r>
            <a:r>
              <a:rPr lang="en-US" dirty="0">
                <a:hlinkClick r:id="rId2"/>
              </a:rPr>
              <a:t>http://www.hybritdevelopment.com</a:t>
            </a:r>
            <a:r>
              <a:rPr lang="en-US" dirty="0"/>
              <a:t> 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ED3679A9-4438-CB42-8D5B-192C36B6F2B3}"/>
              </a:ext>
            </a:extLst>
          </p:cNvPr>
          <p:cNvPicPr>
            <a:picLocks noGrp="1" noChangeAspect="1"/>
          </p:cNvPicPr>
          <p:nvPr>
            <p:ph sz="quarter" idx="12"/>
          </p:nvPr>
        </p:nvPicPr>
        <p:blipFill>
          <a:blip r:embed="rId3"/>
          <a:stretch>
            <a:fillRect/>
          </a:stretch>
        </p:blipFill>
        <p:spPr>
          <a:xfrm>
            <a:off x="1970779" y="1800225"/>
            <a:ext cx="8005448" cy="3838575"/>
          </a:xfrm>
        </p:spPr>
      </p:pic>
    </p:spTree>
    <p:extLst>
      <p:ext uri="{BB962C8B-B14F-4D97-AF65-F5344CB8AC3E}">
        <p14:creationId xmlns:p14="http://schemas.microsoft.com/office/powerpoint/2010/main" val="4087554060"/>
      </p:ext>
    </p:extLst>
  </p:cSld>
  <p:clrMapOvr>
    <a:masterClrMapping/>
  </p:clrMapOvr>
</p:sld>
</file>

<file path=ppt/theme/theme1.xml><?xml version="1.0" encoding="utf-8"?>
<a:theme xmlns:a="http://schemas.openxmlformats.org/drawingml/2006/main" name="SEI Theme">
  <a:themeElements>
    <a:clrScheme name="Custom 1">
      <a:dk1>
        <a:srgbClr val="263238"/>
      </a:dk1>
      <a:lt1>
        <a:srgbClr val="FFFFFF"/>
      </a:lt1>
      <a:dk2>
        <a:srgbClr val="00D19A"/>
      </a:dk2>
      <a:lt2>
        <a:srgbClr val="EBF0F7"/>
      </a:lt2>
      <a:accent1>
        <a:srgbClr val="FF5A59"/>
      </a:accent1>
      <a:accent2>
        <a:srgbClr val="5EDDDE"/>
      </a:accent2>
      <a:accent3>
        <a:srgbClr val="AFA9FF"/>
      </a:accent3>
      <a:accent4>
        <a:srgbClr val="FFDC0F"/>
      </a:accent4>
      <a:accent5>
        <a:srgbClr val="8CFDC4"/>
      </a:accent5>
      <a:accent6>
        <a:srgbClr val="BACED6"/>
      </a:accent6>
      <a:hlink>
        <a:srgbClr val="0432FF"/>
      </a:hlink>
      <a:folHlink>
        <a:srgbClr val="004D3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EI-Slide-Deck-Template_calibri_final_widescreen.potx" id="{B255201B-171E-447F-A6AC-8975CD6DE310}" vid="{FCD8D3B4-1CAB-4CF1-8368-1E8B0FA660C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SEI Theme</Template>
  <TotalTime>2844</TotalTime>
  <Words>1777</Words>
  <Application>Microsoft Office PowerPoint</Application>
  <PresentationFormat>Laiekraan</PresentationFormat>
  <Paragraphs>1048</Paragraphs>
  <Slides>51</Slides>
  <Notes>4</Notes>
  <HiddenSlides>0</HiddenSlides>
  <MMClips>0</MMClips>
  <ScaleCrop>false</ScaleCrop>
  <HeadingPairs>
    <vt:vector size="6" baseType="variant">
      <vt:variant>
        <vt:lpstr>Kasutatud fondid</vt:lpstr>
      </vt:variant>
      <vt:variant>
        <vt:i4>3</vt:i4>
      </vt:variant>
      <vt:variant>
        <vt:lpstr>Kujundus</vt:lpstr>
      </vt:variant>
      <vt:variant>
        <vt:i4>1</vt:i4>
      </vt:variant>
      <vt:variant>
        <vt:lpstr>Slaidipealkirjad</vt:lpstr>
      </vt:variant>
      <vt:variant>
        <vt:i4>51</vt:i4>
      </vt:variant>
    </vt:vector>
  </HeadingPairs>
  <TitlesOfParts>
    <vt:vector size="55" baseType="lpstr">
      <vt:lpstr>Arial</vt:lpstr>
      <vt:lpstr>Calibri</vt:lpstr>
      <vt:lpstr>Wingdings</vt:lpstr>
      <vt:lpstr>SEI Theme</vt:lpstr>
      <vt:lpstr>Kliimaneutraalsuse saavutamine Eestis</vt:lpstr>
      <vt:lpstr>Mis suunas liigub maailm?</vt:lpstr>
      <vt:lpstr>Meie heaolu saavutamise hinnaks emissioonid ja keskkonnakahju arengumaades</vt:lpstr>
      <vt:lpstr>Energiatarve ikka kasvab ja autostumine/SUVstumine suur probleem</vt:lpstr>
      <vt:lpstr>Taastuvenergiaallikad siiski tegemas võidukäiku</vt:lpstr>
      <vt:lpstr>Kella tagasi keerata ei saa</vt:lpstr>
      <vt:lpstr>Investorid väljuvad järjest fossiilvaradest</vt:lpstr>
      <vt:lpstr>Belgias arendatakse piloottehast CO2 vabaks tsemenditootmiseks</vt:lpstr>
      <vt:lpstr>Rootsi terasetööstus võttis eesmärgiks jõuda kliimaneutraalse tootmiseni</vt:lpstr>
      <vt:lpstr>Vesiniku valdkonna investeeringud kasvavad üha kiiremini</vt:lpstr>
      <vt:lpstr>Milline on Eesti seis ja väljavaated?</vt:lpstr>
      <vt:lpstr>PowerPointi esitlus</vt:lpstr>
      <vt:lpstr>PowerPointi esitlus</vt:lpstr>
      <vt:lpstr>PowerPointi esitlus</vt:lpstr>
      <vt:lpstr>PowerPointi esitlus</vt:lpstr>
      <vt:lpstr>Kuhu peame heitmetega jõudma aastaks 2050 võrreldes tänasega?</vt:lpstr>
      <vt:lpstr>3 võtmefookust 2020-2030</vt:lpstr>
      <vt:lpstr>ÜKS VÕIMALIK KLIIMANEUTRAALSUSE STSENAARIUM</vt:lpstr>
      <vt:lpstr>PowerPointi esitlus</vt:lpstr>
      <vt:lpstr>Stsenaariumi rakendumise tulemused</vt:lpstr>
      <vt:lpstr>PowerPointi esitlus</vt:lpstr>
      <vt:lpstr>PowerPointi esitlus</vt:lpstr>
      <vt:lpstr>Millest sõltub stsenaariumi maksumus?</vt:lpstr>
      <vt:lpstr>PowerPointi esitlus</vt:lpstr>
      <vt:lpstr>PowerPointi esitlus</vt:lpstr>
      <vt:lpstr>Varajased investeeringud hakkavad tooma majanduslikku säästu hilisematel kümnenditel</vt:lpstr>
      <vt:lpstr>Vajaminevad investeeringud jõukohased</vt:lpstr>
      <vt:lpstr>Lõviosa investeeringutest tehakse erasektoris</vt:lpstr>
      <vt:lpstr>PowerPointi esitlus</vt:lpstr>
      <vt:lpstr>PowerPointi esitlus</vt:lpstr>
      <vt:lpstr>PowerPointi esitlus</vt:lpstr>
      <vt:lpstr>PowerPointi esitlus</vt:lpstr>
      <vt:lpstr>Eeldame stsenaariumis kõrget varustuskindlust</vt:lpstr>
      <vt:lpstr>PowerPointi esitlus</vt:lpstr>
      <vt:lpstr>PowerPointi esitlus</vt:lpstr>
      <vt:lpstr>Taastuvate võimsuste tasakaalustamise võimalused</vt:lpstr>
      <vt:lpstr>MEETMED</vt:lpstr>
      <vt:lpstr>PowerPointi esitlus</vt:lpstr>
      <vt:lpstr>PowerPointi esitlus</vt:lpstr>
      <vt:lpstr>PowerPointi esitlus</vt:lpstr>
      <vt:lpstr>PowerPointi esitlus</vt:lpstr>
      <vt:lpstr>PowerPointi esitlus</vt:lpstr>
      <vt:lpstr>PowerPointi esitlus</vt:lpstr>
      <vt:lpstr>Mõned meetmed hädavajalikud nende suure mõju tõttu, mõned prioriteetsed kuna toovad suurt säästu</vt:lpstr>
      <vt:lpstr>Mida tähendab süsinikuneutraalsuse saavutamine majanduslikus plaanis?</vt:lpstr>
      <vt:lpstr>Kas kliimaneutraalsus on saavutatav ka aastaks 2035?</vt:lpstr>
      <vt:lpstr>PowerPointi esitlus</vt:lpstr>
      <vt:lpstr>PowerPointi esitlus</vt:lpstr>
      <vt:lpstr>PowerPointi esitlus</vt:lpstr>
      <vt:lpstr>Kokkuvõttes</vt:lpstr>
      <vt:lpstr>PowerPointi esitlus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main title over two lines max</dc:title>
  <dc:creator>Moa Engström</dc:creator>
  <cp:lastModifiedBy>Kristel Soodla</cp:lastModifiedBy>
  <cp:revision>167</cp:revision>
  <cp:lastPrinted>2019-11-12T11:22:24Z</cp:lastPrinted>
  <dcterms:created xsi:type="dcterms:W3CDTF">2018-03-22T12:16:28Z</dcterms:created>
  <dcterms:modified xsi:type="dcterms:W3CDTF">2019-11-18T15:03:29Z</dcterms:modified>
</cp:coreProperties>
</file>