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53"/>
  </p:notesMasterIdLst>
  <p:handoutMasterIdLst>
    <p:handoutMasterId r:id="rId54"/>
  </p:handoutMasterIdLst>
  <p:sldIdLst>
    <p:sldId id="267" r:id="rId2"/>
    <p:sldId id="746" r:id="rId3"/>
    <p:sldId id="742" r:id="rId4"/>
    <p:sldId id="763" r:id="rId5"/>
    <p:sldId id="787" r:id="rId6"/>
    <p:sldId id="747" r:id="rId7"/>
    <p:sldId id="748" r:id="rId8"/>
    <p:sldId id="759" r:id="rId9"/>
    <p:sldId id="765" r:id="rId10"/>
    <p:sldId id="749" r:id="rId11"/>
    <p:sldId id="752" r:id="rId12"/>
    <p:sldId id="766" r:id="rId13"/>
    <p:sldId id="768" r:id="rId14"/>
    <p:sldId id="767" r:id="rId15"/>
    <p:sldId id="769" r:id="rId16"/>
    <p:sldId id="285" r:id="rId17"/>
    <p:sldId id="770" r:id="rId18"/>
    <p:sldId id="733" r:id="rId19"/>
    <p:sldId id="734" r:id="rId20"/>
    <p:sldId id="735" r:id="rId21"/>
    <p:sldId id="761" r:id="rId22"/>
    <p:sldId id="772" r:id="rId23"/>
    <p:sldId id="771" r:id="rId24"/>
    <p:sldId id="776" r:id="rId25"/>
    <p:sldId id="777" r:id="rId26"/>
    <p:sldId id="370" r:id="rId27"/>
    <p:sldId id="729" r:id="rId28"/>
    <p:sldId id="726" r:id="rId29"/>
    <p:sldId id="780" r:id="rId30"/>
    <p:sldId id="781" r:id="rId31"/>
    <p:sldId id="774" r:id="rId32"/>
    <p:sldId id="775" r:id="rId33"/>
    <p:sldId id="736" r:id="rId34"/>
    <p:sldId id="778" r:id="rId35"/>
    <p:sldId id="779" r:id="rId36"/>
    <p:sldId id="773" r:id="rId37"/>
    <p:sldId id="737" r:id="rId38"/>
    <p:sldId id="730" r:id="rId39"/>
    <p:sldId id="257" r:id="rId40"/>
    <p:sldId id="258" r:id="rId41"/>
    <p:sldId id="259" r:id="rId42"/>
    <p:sldId id="260" r:id="rId43"/>
    <p:sldId id="261" r:id="rId44"/>
    <p:sldId id="375" r:id="rId45"/>
    <p:sldId id="373" r:id="rId46"/>
    <p:sldId id="788" r:id="rId47"/>
    <p:sldId id="789" r:id="rId48"/>
    <p:sldId id="790" r:id="rId49"/>
    <p:sldId id="791" r:id="rId50"/>
    <p:sldId id="792" r:id="rId51"/>
    <p:sldId id="731" r:id="rId5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Laadi ja ruudustikut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Kujunduslaad 1 – rõhk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46F890A9-2807-4EBB-B81D-B2AA78EC7F39}" styleName="Tume laad 2 – rõhk 5 / rõhk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Laadita, tabeliruudustik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4643"/>
  </p:normalViewPr>
  <p:slideViewPr>
    <p:cSldViewPr snapToGrid="0">
      <p:cViewPr varScale="1">
        <p:scale>
          <a:sx n="109" d="100"/>
          <a:sy n="109" d="100"/>
        </p:scale>
        <p:origin x="10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E0657-0996-B348-B907-A787542ABA79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957E5-F993-0941-B102-82DBC6A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85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1813C-687D-1F41-998E-072415C4FA63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4E4FC-4DF7-8B4C-A9A2-DDE2D6DD1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5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4E4FC-4DF7-8B4C-A9A2-DDE2D6DD146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6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3DA17-C573-4F0F-BFB1-2E15A6D478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9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3DA17-C573-4F0F-BFB1-2E15A6D478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8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3DA17-C573-4F0F-BFB1-2E15A6D4788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E03F19-A340-49B7-8C8B-EA85960F8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127" y="0"/>
            <a:ext cx="6968332" cy="641964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80168" y="1489458"/>
            <a:ext cx="6356050" cy="139344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936217" y="6146800"/>
            <a:ext cx="4809067" cy="3429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0164" y="3022600"/>
            <a:ext cx="6904357" cy="7874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algn="l">
              <a:defRPr/>
            </a:lvl2pPr>
          </a:lstStyle>
          <a:p>
            <a:pPr lvl="0"/>
            <a:r>
              <a:rPr lang="en-GB"/>
              <a:t>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99A3A-223D-7047-9ADE-EA562D1776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2" y="5432367"/>
            <a:ext cx="2317056" cy="12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423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  <p15:guide id="4" pos="731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Singl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6" y="368301"/>
            <a:ext cx="11040533" cy="711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75736" y="1475874"/>
            <a:ext cx="11040533" cy="1604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575736" y="1917700"/>
            <a:ext cx="11040533" cy="3721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658F-5D89-4C2B-AFC6-876C290A6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B9E37-32A9-43C6-B300-305D8F6C8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55AF-D0EC-4B09-8D8C-1EC86DBA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939B-4609-4FA3-A154-8D2E763FCFD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678D5-D1F0-40FE-997F-1E86F186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510E9-E1F0-47AF-AAF3-EA8B6F6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9FFE-B508-4DEA-AD4A-880B6C0E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1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0364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6" y="368301"/>
            <a:ext cx="11040533" cy="711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75736" y="1475874"/>
            <a:ext cx="11040533" cy="1604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575736" y="1917700"/>
            <a:ext cx="11040533" cy="3721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645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23031" y="-177800"/>
            <a:ext cx="12479867" cy="703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54003" y="2431048"/>
            <a:ext cx="5503332" cy="2273300"/>
          </a:xfrm>
          <a:prstGeom prst="rect">
            <a:avLst/>
          </a:prstGeom>
        </p:spPr>
        <p:txBody>
          <a:bodyPr anchor="t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54003" y="3859798"/>
            <a:ext cx="4521200" cy="88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37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5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BC674-8D4E-CE4A-9996-B4560676B2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52400" y="-88900"/>
            <a:ext cx="12479867" cy="703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44D31-6E81-0841-9AE6-1C2A62D8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060" y="2445724"/>
            <a:ext cx="8473661" cy="1781727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80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6" y="368301"/>
            <a:ext cx="11040533" cy="711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395457" y="1917700"/>
            <a:ext cx="5220815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575737" y="1917700"/>
            <a:ext cx="5349151" cy="3810000"/>
          </a:xfrm>
          <a:prstGeom prst="rect">
            <a:avLst/>
          </a:prstGeom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75737" y="1498600"/>
            <a:ext cx="11040535" cy="935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90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6" y="368301"/>
            <a:ext cx="11040533" cy="711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5736" y="1491916"/>
            <a:ext cx="1104053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575733" y="2667000"/>
            <a:ext cx="5215467" cy="297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6400801" y="2667000"/>
            <a:ext cx="5215467" cy="297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5733" y="2095500"/>
            <a:ext cx="521546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400801" y="2095500"/>
            <a:ext cx="521546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158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6" y="368301"/>
            <a:ext cx="11040533" cy="711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5736" y="1491916"/>
            <a:ext cx="1104053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677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963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5736" y="368301"/>
            <a:ext cx="11040533" cy="711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9"/>
          <p:cNvSpPr>
            <a:spLocks noGrp="1"/>
          </p:cNvSpPr>
          <p:nvPr>
            <p:ph sz="quarter" idx="12"/>
          </p:nvPr>
        </p:nvSpPr>
        <p:spPr>
          <a:xfrm>
            <a:off x="575736" y="1917700"/>
            <a:ext cx="11040533" cy="3721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 typeface="Arial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63" userDrawn="1">
          <p15:clr>
            <a:srgbClr val="FBAE40"/>
          </p15:clr>
        </p15:guide>
        <p15:guide id="3" pos="7317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54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2" r:id="rId3"/>
    <p:sldLayoutId id="2147483660" r:id="rId4"/>
    <p:sldLayoutId id="2147483655" r:id="rId5"/>
    <p:sldLayoutId id="2147483656" r:id="rId6"/>
    <p:sldLayoutId id="2147483654" r:id="rId7"/>
    <p:sldLayoutId id="2147483657" r:id="rId8"/>
    <p:sldLayoutId id="2147483659" r:id="rId9"/>
    <p:sldLayoutId id="2147483658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ew.siemens.com/au/en/company/press-centre/2019/murchison-renewable-hydrogen-project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ourworldindata.org/co2-and-other-greenhouse-gas-emissions#consumption-based-trade-adjusted-co2-emission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iea.org/media/presentations/OffshoreWind-Launch-Presentatio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ndsreport.com/article/1663566/debrief-belgian-cement-plant-blazing-trail-net-zero-emission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hybritdevelopment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50" y="1578360"/>
            <a:ext cx="6356050" cy="1393442"/>
          </a:xfrm>
        </p:spPr>
        <p:txBody>
          <a:bodyPr/>
          <a:lstStyle/>
          <a:p>
            <a:r>
              <a:rPr lang="en-GB" dirty="0" err="1"/>
              <a:t>Kliimaneutraalsuse</a:t>
            </a:r>
            <a:r>
              <a:rPr lang="en-GB" dirty="0"/>
              <a:t> </a:t>
            </a:r>
            <a:r>
              <a:rPr lang="en-GB" dirty="0" err="1"/>
              <a:t>saavutamine</a:t>
            </a:r>
            <a:r>
              <a:rPr lang="en-GB" dirty="0"/>
              <a:t> </a:t>
            </a:r>
            <a:r>
              <a:rPr lang="en-GB" dirty="0" err="1"/>
              <a:t>Eestis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8</a:t>
            </a:r>
            <a:r>
              <a:rPr lang="en-US" dirty="0"/>
              <a:t>/11/2019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9415E-6B84-F242-A4F6-3778BE3D8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340" y="4165601"/>
            <a:ext cx="6904357" cy="787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Lauri Tammiste</a:t>
            </a:r>
          </a:p>
          <a:p>
            <a:r>
              <a:rPr lang="en-US" dirty="0"/>
              <a:t>SEI Tallinn </a:t>
            </a:r>
            <a:r>
              <a:rPr lang="en-US" dirty="0" err="1"/>
              <a:t>juhataja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6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8A33-99FC-1E44-ABE9-F2111F2A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Vesiniku</a:t>
            </a:r>
            <a:r>
              <a:rPr lang="en-US" dirty="0"/>
              <a:t> </a:t>
            </a:r>
            <a:r>
              <a:rPr lang="en-US" dirty="0" err="1"/>
              <a:t>valdkonna</a:t>
            </a:r>
            <a:r>
              <a:rPr lang="en-US" dirty="0"/>
              <a:t> </a:t>
            </a:r>
            <a:r>
              <a:rPr lang="en-US" dirty="0" err="1"/>
              <a:t>investeeringud</a:t>
            </a:r>
            <a:r>
              <a:rPr lang="en-US" dirty="0"/>
              <a:t> </a:t>
            </a:r>
            <a:r>
              <a:rPr lang="en-US" dirty="0" err="1"/>
              <a:t>kasvavad</a:t>
            </a:r>
            <a:r>
              <a:rPr lang="en-US" dirty="0"/>
              <a:t> </a:t>
            </a:r>
            <a:r>
              <a:rPr lang="en-US" dirty="0" err="1"/>
              <a:t>üha</a:t>
            </a:r>
            <a:r>
              <a:rPr lang="en-US" dirty="0"/>
              <a:t> </a:t>
            </a:r>
            <a:r>
              <a:rPr lang="en-US" dirty="0" err="1"/>
              <a:t>kiiremini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82700-8594-0941-852E-1E5C4AC42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Allikas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https://new.siemens.com/au/en/company/press-centre/2019/murchison-renewable-hydrogen-project.html</a:t>
            </a: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5F2820-C09C-D346-8243-56C252D5ABE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00363" y="1689576"/>
            <a:ext cx="6042248" cy="3949224"/>
          </a:xfrm>
        </p:spPr>
      </p:pic>
    </p:spTree>
    <p:extLst>
      <p:ext uri="{BB962C8B-B14F-4D97-AF65-F5344CB8AC3E}">
        <p14:creationId xmlns:p14="http://schemas.microsoft.com/office/powerpoint/2010/main" val="225100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BB00A3-B82E-9848-8144-E853C1621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D2A2A9-2019-2B4F-A72F-0B63F9CA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Milline</a:t>
            </a:r>
            <a:r>
              <a:rPr lang="en-US" dirty="0"/>
              <a:t> on </a:t>
            </a:r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seis</a:t>
            </a:r>
            <a:r>
              <a:rPr lang="en-US" dirty="0"/>
              <a:t> ja </a:t>
            </a:r>
            <a:r>
              <a:rPr lang="en-US" dirty="0" err="1"/>
              <a:t>väljavaated</a:t>
            </a:r>
            <a:r>
              <a:rPr lang="en-US" dirty="0"/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62812-B30A-BA4E-B8A2-A57B65D8F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FD4-100D-924F-96CA-A97657F7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C9A55-C545-0D4C-819B-7CA25F4B96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A74F6-CF71-CE40-A3AC-D329E9AE43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sz="3200" dirty="0"/>
              <a:t>   </a:t>
            </a:r>
            <a:r>
              <a:rPr lang="en-US" sz="3200" dirty="0" err="1"/>
              <a:t>Kas</a:t>
            </a:r>
            <a:r>
              <a:rPr lang="en-US" sz="3200" dirty="0"/>
              <a:t> </a:t>
            </a:r>
            <a:r>
              <a:rPr lang="en-US" sz="3200" dirty="0" err="1"/>
              <a:t>kliimaneutraalsus</a:t>
            </a:r>
            <a:r>
              <a:rPr lang="en-US" sz="3200" dirty="0"/>
              <a:t> </a:t>
            </a:r>
            <a:r>
              <a:rPr lang="en-US" sz="3200" dirty="0" err="1"/>
              <a:t>aastaks</a:t>
            </a:r>
            <a:r>
              <a:rPr lang="en-US" sz="3200" dirty="0"/>
              <a:t> 2050 on </a:t>
            </a:r>
            <a:r>
              <a:rPr lang="en-US" sz="3200" dirty="0" err="1"/>
              <a:t>Eestis</a:t>
            </a:r>
            <a:r>
              <a:rPr lang="en-US" sz="3200" dirty="0"/>
              <a:t> 			   </a:t>
            </a:r>
            <a:r>
              <a:rPr lang="en-US" sz="3200" dirty="0" err="1"/>
              <a:t>saavutatav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339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393B-B528-4340-881B-165B5668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B503-DE34-734D-9332-8EEA9DB4F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D4DDC-3AEC-A748-9853-62200CDDF8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</a:t>
            </a:r>
            <a:r>
              <a:rPr lang="en-US" sz="3200" dirty="0"/>
              <a:t>      Jah</a:t>
            </a:r>
          </a:p>
        </p:txBody>
      </p:sp>
    </p:spTree>
    <p:extLst>
      <p:ext uri="{BB962C8B-B14F-4D97-AF65-F5344CB8AC3E}">
        <p14:creationId xmlns:p14="http://schemas.microsoft.com/office/powerpoint/2010/main" val="3373439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EA8E-007B-C34B-BA3A-7884803D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97223-D753-7D45-8C3E-3491C0B53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9382D-B829-2C41-8EC2-2297919673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	</a:t>
            </a:r>
            <a:r>
              <a:rPr lang="en-US" sz="3200" dirty="0"/>
              <a:t>Mis </a:t>
            </a:r>
            <a:r>
              <a:rPr lang="en-US" sz="3200" dirty="0" err="1"/>
              <a:t>selleks</a:t>
            </a:r>
            <a:r>
              <a:rPr lang="en-US" sz="3200" dirty="0"/>
              <a:t> </a:t>
            </a:r>
            <a:r>
              <a:rPr lang="en-US" sz="3200" dirty="0" err="1"/>
              <a:t>tegema</a:t>
            </a:r>
            <a:r>
              <a:rPr lang="en-US" sz="3200" dirty="0"/>
              <a:t> </a:t>
            </a:r>
            <a:r>
              <a:rPr lang="en-US" sz="3200" dirty="0" err="1"/>
              <a:t>peab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712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8DB2-9376-A548-9007-69736385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3CCA6-6992-1541-9376-12D8A70CB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4D289-949E-384A-A261-4A574D1F463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sz="2800" dirty="0" err="1"/>
              <a:t>Vähendama</a:t>
            </a:r>
            <a:r>
              <a:rPr lang="en-US" sz="2800" dirty="0"/>
              <a:t> </a:t>
            </a:r>
            <a:r>
              <a:rPr lang="en-US" sz="2800" dirty="0" err="1"/>
              <a:t>heitmeid</a:t>
            </a:r>
            <a:r>
              <a:rPr lang="en-US" sz="2800" dirty="0"/>
              <a:t> </a:t>
            </a:r>
            <a:r>
              <a:rPr lang="en-US" sz="2800" dirty="0" err="1"/>
              <a:t>aastaks</a:t>
            </a:r>
            <a:r>
              <a:rPr lang="en-US" sz="2800" dirty="0"/>
              <a:t> 2050 ca 2,2 Mt CO2 </a:t>
            </a:r>
            <a:r>
              <a:rPr lang="en-US" sz="2800" dirty="0" err="1"/>
              <a:t>ekv-ni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Metsanduse</a:t>
            </a:r>
            <a:r>
              <a:rPr lang="en-US" sz="2800" dirty="0"/>
              <a:t> ja </a:t>
            </a:r>
            <a:r>
              <a:rPr lang="en-US" sz="2800" dirty="0" err="1"/>
              <a:t>maakasutuse</a:t>
            </a:r>
            <a:r>
              <a:rPr lang="en-US" sz="2800" dirty="0"/>
              <a:t> </a:t>
            </a:r>
            <a:r>
              <a:rPr lang="en-US" sz="2800" dirty="0" err="1"/>
              <a:t>muutuse</a:t>
            </a:r>
            <a:r>
              <a:rPr lang="en-US" sz="2800" dirty="0"/>
              <a:t> </a:t>
            </a:r>
            <a:r>
              <a:rPr lang="en-US" sz="2800" dirty="0" err="1"/>
              <a:t>sektoris</a:t>
            </a:r>
            <a:r>
              <a:rPr lang="en-US" sz="2800" dirty="0"/>
              <a:t> </a:t>
            </a:r>
            <a:r>
              <a:rPr lang="en-US" sz="2800" dirty="0" err="1"/>
              <a:t>tagama</a:t>
            </a:r>
            <a:r>
              <a:rPr lang="en-US" sz="2800" dirty="0"/>
              <a:t> </a:t>
            </a:r>
            <a:r>
              <a:rPr lang="en-US" sz="2800" dirty="0" err="1"/>
              <a:t>süsiniku</a:t>
            </a:r>
            <a:r>
              <a:rPr lang="en-US" sz="2800" dirty="0"/>
              <a:t> </a:t>
            </a:r>
            <a:r>
              <a:rPr lang="en-US" sz="2800" dirty="0" err="1"/>
              <a:t>sidumise</a:t>
            </a:r>
            <a:r>
              <a:rPr lang="en-US" sz="2800" dirty="0"/>
              <a:t> </a:t>
            </a:r>
            <a:r>
              <a:rPr lang="en-US" sz="2800" dirty="0" err="1"/>
              <a:t>mahus</a:t>
            </a:r>
            <a:r>
              <a:rPr lang="en-US" sz="2800" dirty="0"/>
              <a:t> ca 4 Mt CO2 </a:t>
            </a:r>
            <a:r>
              <a:rPr lang="en-US" sz="2800" dirty="0" err="1"/>
              <a:t>ekv</a:t>
            </a:r>
            <a:r>
              <a:rPr lang="en-US" sz="2800" dirty="0"/>
              <a:t> </a:t>
            </a:r>
            <a:r>
              <a:rPr lang="en-US" sz="2800" dirty="0" err="1"/>
              <a:t>aastas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3502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FFC5F84-8D95-4B31-8F4B-32C7E1C9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35" y="541126"/>
            <a:ext cx="11040533" cy="711200"/>
          </a:xfrm>
        </p:spPr>
        <p:txBody>
          <a:bodyPr>
            <a:normAutofit fontScale="90000"/>
          </a:bodyPr>
          <a:lstStyle/>
          <a:p>
            <a:r>
              <a:rPr lang="et-EE">
                <a:latin typeface="Calibri"/>
                <a:cs typeface="Calibri"/>
              </a:rPr>
              <a:t>Kuhu peame heitmetega jõudma aastaks 2050 võrreldes tänasega?</a:t>
            </a:r>
            <a:endParaRPr lang="en-US"/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5603259B-68A0-4227-8730-273577719C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022509" y="1564635"/>
            <a:ext cx="5929844" cy="5335851"/>
          </a:xfrm>
        </p:spPr>
        <p:txBody>
          <a:bodyPr>
            <a:noAutofit/>
          </a:bodyPr>
          <a:lstStyle/>
          <a:p>
            <a:r>
              <a:rPr lang="et-EE" sz="1600" dirty="0"/>
              <a:t>Kokku 2,25 </a:t>
            </a:r>
            <a:r>
              <a:rPr lang="et-EE" sz="1600" dirty="0" err="1"/>
              <a:t>Mt</a:t>
            </a:r>
            <a:r>
              <a:rPr lang="et-EE" sz="1600" dirty="0"/>
              <a:t> CO</a:t>
            </a:r>
            <a:r>
              <a:rPr lang="et-EE" sz="1600" baseline="-25000" dirty="0"/>
              <a:t>2</a:t>
            </a:r>
            <a:r>
              <a:rPr lang="et-EE" sz="1600" dirty="0"/>
              <a:t> </a:t>
            </a:r>
            <a:r>
              <a:rPr lang="et-EE" sz="1600" dirty="0" err="1"/>
              <a:t>ekv</a:t>
            </a:r>
            <a:r>
              <a:rPr lang="et-EE" sz="1600" dirty="0"/>
              <a:t>, juhul kui energeetika KHG heide on nullilähedane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t-EE" sz="1600" dirty="0"/>
              <a:t>Metsastamine,  turvasmuldade viimine looduslikeks rohumaadeks ja muldade lupjamine võimaldab </a:t>
            </a:r>
          </a:p>
          <a:p>
            <a:r>
              <a:rPr lang="et-EE" sz="1600" dirty="0"/>
              <a:t>        hinnanguliselt täiendavalt siduda ~1,6 </a:t>
            </a:r>
            <a:r>
              <a:rPr lang="et-EE" sz="1600" dirty="0" err="1"/>
              <a:t>Mt</a:t>
            </a:r>
            <a:r>
              <a:rPr lang="et-EE" sz="1600" dirty="0"/>
              <a:t> CO</a:t>
            </a:r>
            <a:r>
              <a:rPr lang="et-EE" sz="1600" baseline="-25000" dirty="0"/>
              <a:t>2</a:t>
            </a:r>
            <a:r>
              <a:rPr lang="et-EE" sz="1600" dirty="0"/>
              <a:t> </a:t>
            </a:r>
            <a:r>
              <a:rPr lang="et-EE" sz="1600" dirty="0" err="1"/>
              <a:t>ekv</a:t>
            </a:r>
            <a:endParaRPr lang="et-EE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t-EE" sz="1600" dirty="0"/>
              <a:t>läbi metsamajandamise on võimalik leida täiendav </a:t>
            </a:r>
          </a:p>
          <a:p>
            <a:r>
              <a:rPr lang="et-EE" sz="1600" dirty="0"/>
              <a:t>sidumine LULUCF sektorist, maksimaalselt kokku ca 4Mt CO2 </a:t>
            </a:r>
            <a:r>
              <a:rPr lang="et-EE" sz="1600" dirty="0" err="1"/>
              <a:t>ekv</a:t>
            </a:r>
            <a:endParaRPr lang="et-EE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t-EE" sz="1600" dirty="0"/>
              <a:t>kui LULUCF ei suuda selles mahus siduda, siis saab süsinikuneutraalsuse saavutada CCS/CCU tehnoloogiate </a:t>
            </a:r>
          </a:p>
          <a:p>
            <a:r>
              <a:rPr lang="et-EE" sz="1600" dirty="0"/>
              <a:t>abil, millest Eestis kasutatavad algavad hinnast 22-36 €/t CO</a:t>
            </a:r>
            <a:r>
              <a:rPr lang="et-EE" sz="1600" baseline="-25000" dirty="0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FD7E1-C7EF-B34E-B151-7DCF3EA3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71650"/>
            <a:ext cx="7022508" cy="49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2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06D6-0888-3B47-8E14-58A71CBA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võtmefookust</a:t>
            </a:r>
            <a:r>
              <a:rPr lang="en-US" dirty="0"/>
              <a:t> 2020-2030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CAD04-57AE-3E4F-B593-D8BF4FE8C1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0D969-3402-BB46-BF46-91DDBA3593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sz="2800" dirty="0" err="1"/>
              <a:t>Energiatõhusus</a:t>
            </a:r>
            <a:r>
              <a:rPr lang="en-US" sz="2800" dirty="0"/>
              <a:t> </a:t>
            </a:r>
            <a:r>
              <a:rPr lang="en-US" sz="2800" dirty="0" err="1"/>
              <a:t>kõikides</a:t>
            </a:r>
            <a:r>
              <a:rPr lang="en-US" sz="2800" dirty="0"/>
              <a:t> </a:t>
            </a:r>
            <a:r>
              <a:rPr lang="en-US" sz="2800" dirty="0" err="1"/>
              <a:t>sektorites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Energiakandjad</a:t>
            </a:r>
            <a:r>
              <a:rPr lang="en-US" sz="2800" dirty="0"/>
              <a:t>/</a:t>
            </a:r>
            <a:r>
              <a:rPr lang="en-US" sz="2800" dirty="0" err="1"/>
              <a:t>tootmine</a:t>
            </a:r>
            <a:r>
              <a:rPr lang="en-US" sz="2800" dirty="0"/>
              <a:t> </a:t>
            </a:r>
            <a:r>
              <a:rPr lang="en-US" sz="2800" dirty="0" err="1"/>
              <a:t>kliimaneutraalseks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Metsandus</a:t>
            </a:r>
            <a:r>
              <a:rPr lang="en-US" sz="2800" dirty="0"/>
              <a:t> ja </a:t>
            </a:r>
            <a:r>
              <a:rPr lang="en-US" sz="2800" dirty="0" err="1"/>
              <a:t>maakasutus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8343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8CFE7F-8023-D14D-BB73-BF7C183DC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0B0D05-51A1-6C48-8B1A-D3E5DE57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2" y="2431048"/>
            <a:ext cx="7116953" cy="2273300"/>
          </a:xfrm>
        </p:spPr>
        <p:txBody>
          <a:bodyPr/>
          <a:lstStyle/>
          <a:p>
            <a:r>
              <a:rPr lang="en-US" dirty="0"/>
              <a:t>ÜKS VÕIMALIK KLIIMANEUTRAALSUSE STSENAARIUM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BA5540-433B-E749-86B3-EE4B5679EF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62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54D5B6-E722-E24A-87F5-88A02672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A9FEF7-6B53-8849-8FFF-883EDB926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F48F19-B490-B946-8DA9-39C46547B5D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Stsenaarium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Illustreerib</a:t>
            </a:r>
            <a:r>
              <a:rPr lang="en-US" dirty="0"/>
              <a:t> </a:t>
            </a:r>
            <a:r>
              <a:rPr lang="en-US" dirty="0" err="1"/>
              <a:t>analüüsitud</a:t>
            </a:r>
            <a:r>
              <a:rPr lang="en-US" dirty="0"/>
              <a:t> </a:t>
            </a:r>
            <a:r>
              <a:rPr lang="en-US" dirty="0" err="1"/>
              <a:t>meetmete</a:t>
            </a:r>
            <a:r>
              <a:rPr lang="en-US" dirty="0"/>
              <a:t> </a:t>
            </a:r>
            <a:r>
              <a:rPr lang="en-US" dirty="0" err="1"/>
              <a:t>baasilt</a:t>
            </a:r>
            <a:r>
              <a:rPr lang="en-US" dirty="0"/>
              <a:t> teed </a:t>
            </a:r>
            <a:r>
              <a:rPr lang="en-US" dirty="0" err="1"/>
              <a:t>kliimaneutraalsuseni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 </a:t>
            </a:r>
            <a:r>
              <a:rPr lang="en-US" dirty="0" err="1"/>
              <a:t>loodud</a:t>
            </a:r>
            <a:r>
              <a:rPr lang="en-US" dirty="0"/>
              <a:t> </a:t>
            </a:r>
            <a:r>
              <a:rPr lang="en-US" dirty="0" err="1"/>
              <a:t>eeldusel</a:t>
            </a:r>
            <a:r>
              <a:rPr lang="en-US" dirty="0"/>
              <a:t>, et </a:t>
            </a:r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soovib</a:t>
            </a:r>
            <a:r>
              <a:rPr lang="en-US" dirty="0"/>
              <a:t>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olulisel</a:t>
            </a:r>
            <a:r>
              <a:rPr lang="en-US" dirty="0"/>
              <a:t> </a:t>
            </a:r>
            <a:r>
              <a:rPr lang="en-US" dirty="0" err="1"/>
              <a:t>määral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energiaga</a:t>
            </a:r>
            <a:r>
              <a:rPr lang="en-US" dirty="0"/>
              <a:t> </a:t>
            </a:r>
            <a:r>
              <a:rPr lang="en-US" dirty="0" err="1"/>
              <a:t>varustatus</a:t>
            </a:r>
            <a:r>
              <a:rPr lang="en-US" dirty="0"/>
              <a:t> </a:t>
            </a:r>
            <a:r>
              <a:rPr lang="en-US" dirty="0" err="1"/>
              <a:t>kohalike</a:t>
            </a:r>
            <a:r>
              <a:rPr lang="en-US" dirty="0"/>
              <a:t> </a:t>
            </a:r>
            <a:r>
              <a:rPr lang="en-US" dirty="0" err="1"/>
              <a:t>tootmisvõimsustega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tähenda</a:t>
            </a:r>
            <a:r>
              <a:rPr lang="en-US" dirty="0"/>
              <a:t>, et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meetmeid</a:t>
            </a:r>
            <a:r>
              <a:rPr lang="en-US" dirty="0"/>
              <a:t> peaks </a:t>
            </a:r>
            <a:r>
              <a:rPr lang="en-US" dirty="0" err="1"/>
              <a:t>kõiki</a:t>
            </a:r>
            <a:r>
              <a:rPr lang="en-US" dirty="0"/>
              <a:t> </a:t>
            </a:r>
            <a:r>
              <a:rPr lang="en-US" dirty="0" err="1"/>
              <a:t>sellisel</a:t>
            </a:r>
            <a:r>
              <a:rPr lang="en-US" dirty="0"/>
              <a:t> </a:t>
            </a:r>
            <a:r>
              <a:rPr lang="en-US" dirty="0" err="1"/>
              <a:t>kujul</a:t>
            </a:r>
            <a:r>
              <a:rPr lang="en-US" dirty="0"/>
              <a:t> ja </a:t>
            </a:r>
            <a:r>
              <a:rPr lang="en-US" dirty="0" err="1"/>
              <a:t>sellises</a:t>
            </a:r>
            <a:r>
              <a:rPr lang="en-US" dirty="0"/>
              <a:t> </a:t>
            </a:r>
            <a:r>
              <a:rPr lang="en-US" dirty="0" err="1"/>
              <a:t>mahus</a:t>
            </a:r>
            <a:r>
              <a:rPr lang="en-US" dirty="0"/>
              <a:t> </a:t>
            </a:r>
            <a:r>
              <a:rPr lang="en-US" dirty="0" err="1"/>
              <a:t>rakendama</a:t>
            </a:r>
            <a:r>
              <a:rPr lang="en-US" dirty="0"/>
              <a:t>, </a:t>
            </a:r>
            <a:r>
              <a:rPr lang="en-US" dirty="0" err="1"/>
              <a:t>valikud</a:t>
            </a:r>
            <a:r>
              <a:rPr lang="en-US" dirty="0"/>
              <a:t> </a:t>
            </a:r>
            <a:r>
              <a:rPr lang="en-US" dirty="0" err="1"/>
              <a:t>sõltuvad</a:t>
            </a:r>
            <a:r>
              <a:rPr lang="en-US" dirty="0"/>
              <a:t> </a:t>
            </a:r>
            <a:r>
              <a:rPr lang="en-US" dirty="0" err="1"/>
              <a:t>tehnoloogiate</a:t>
            </a:r>
            <a:r>
              <a:rPr lang="en-US" dirty="0"/>
              <a:t>, </a:t>
            </a:r>
            <a:r>
              <a:rPr lang="en-US" dirty="0" err="1"/>
              <a:t>turgude</a:t>
            </a:r>
            <a:r>
              <a:rPr lang="en-US" dirty="0"/>
              <a:t> </a:t>
            </a:r>
            <a:r>
              <a:rPr lang="en-US" dirty="0" err="1"/>
              <a:t>arengust</a:t>
            </a:r>
            <a:r>
              <a:rPr lang="en-US" dirty="0"/>
              <a:t> </a:t>
            </a:r>
            <a:r>
              <a:rPr lang="en-US" dirty="0" err="1"/>
              <a:t>tulevikus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Valminud</a:t>
            </a:r>
            <a:r>
              <a:rPr lang="en-US" dirty="0"/>
              <a:t> </a:t>
            </a:r>
            <a:r>
              <a:rPr lang="en-US" dirty="0" err="1"/>
              <a:t>modelleerimis</a:t>
            </a:r>
            <a:r>
              <a:rPr lang="en-US" dirty="0"/>
              <a:t> </a:t>
            </a:r>
            <a:r>
              <a:rPr lang="en-US" dirty="0" err="1"/>
              <a:t>tööriist</a:t>
            </a:r>
            <a:r>
              <a:rPr lang="en-US" dirty="0"/>
              <a:t> </a:t>
            </a:r>
            <a:r>
              <a:rPr lang="en-US" dirty="0" err="1"/>
              <a:t>võimaldab</a:t>
            </a:r>
            <a:r>
              <a:rPr lang="en-US" dirty="0"/>
              <a:t> </a:t>
            </a:r>
            <a:r>
              <a:rPr lang="en-US" dirty="0" err="1"/>
              <a:t>lisada</a:t>
            </a:r>
            <a:r>
              <a:rPr lang="en-US" dirty="0"/>
              <a:t> </a:t>
            </a:r>
            <a:r>
              <a:rPr lang="en-US" dirty="0" err="1"/>
              <a:t>uusi</a:t>
            </a:r>
            <a:r>
              <a:rPr lang="en-US" dirty="0"/>
              <a:t> </a:t>
            </a:r>
            <a:r>
              <a:rPr lang="en-US" dirty="0" err="1"/>
              <a:t>meetmeid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muuta</a:t>
            </a:r>
            <a:r>
              <a:rPr lang="en-US" dirty="0"/>
              <a:t>/</a:t>
            </a:r>
            <a:r>
              <a:rPr lang="en-US" dirty="0" err="1"/>
              <a:t>täiendada</a:t>
            </a:r>
            <a:r>
              <a:rPr lang="en-US" dirty="0"/>
              <a:t> </a:t>
            </a:r>
            <a:r>
              <a:rPr lang="en-US" dirty="0" err="1"/>
              <a:t>infot</a:t>
            </a:r>
            <a:r>
              <a:rPr lang="en-US" dirty="0"/>
              <a:t> </a:t>
            </a:r>
            <a:r>
              <a:rPr lang="en-US" dirty="0" err="1"/>
              <a:t>olemasolevate</a:t>
            </a:r>
            <a:r>
              <a:rPr lang="en-US" dirty="0"/>
              <a:t> </a:t>
            </a:r>
            <a:r>
              <a:rPr lang="en-US" dirty="0" err="1"/>
              <a:t>meetmete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(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maksumus</a:t>
            </a:r>
            <a:r>
              <a:rPr lang="en-US" dirty="0"/>
              <a:t>, </a:t>
            </a:r>
            <a:r>
              <a:rPr lang="en-US" dirty="0" err="1"/>
              <a:t>efektiivsus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182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ABFCFD-CE5F-FB41-AB77-2D8B52047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B3A752-5F95-0443-8C81-ACCDC186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</a:t>
            </a:r>
            <a:r>
              <a:rPr lang="en-US" dirty="0" err="1"/>
              <a:t>suunas</a:t>
            </a:r>
            <a:r>
              <a:rPr lang="en-US" dirty="0"/>
              <a:t> </a:t>
            </a:r>
            <a:r>
              <a:rPr lang="en-US" dirty="0" err="1"/>
              <a:t>liigub</a:t>
            </a:r>
            <a:r>
              <a:rPr lang="en-US" dirty="0"/>
              <a:t> </a:t>
            </a:r>
            <a:r>
              <a:rPr lang="en-US" dirty="0" err="1"/>
              <a:t>maailm</a:t>
            </a:r>
            <a:r>
              <a:rPr lang="en-US" dirty="0"/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A86D0-EEAE-FF4A-8BA3-9A0891D3E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38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BFD3-CBCD-FC45-87A4-665FD5DC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Stsenaariumi</a:t>
            </a:r>
            <a:r>
              <a:rPr lang="en-US" dirty="0"/>
              <a:t> </a:t>
            </a:r>
            <a:r>
              <a:rPr lang="en-US" dirty="0" err="1"/>
              <a:t>rakendumise</a:t>
            </a:r>
            <a:r>
              <a:rPr lang="en-US" dirty="0"/>
              <a:t> </a:t>
            </a:r>
            <a:r>
              <a:rPr lang="en-US" dirty="0" err="1"/>
              <a:t>tulemused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2E60-2614-1649-B8DD-F24C9553EB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E7F005-1D03-7D4C-A1BC-1679AD481F1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386013" y="1676706"/>
            <a:ext cx="7215187" cy="42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08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A3F21A-D431-914D-9DEB-790B2DBC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319C40-671E-5048-A867-E9671DC55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801253-74DF-4245-A109-C0772BA749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sz="2800" dirty="0" err="1"/>
              <a:t>Kas</a:t>
            </a:r>
            <a:r>
              <a:rPr lang="en-US" sz="2800" dirty="0"/>
              <a:t> </a:t>
            </a:r>
            <a:r>
              <a:rPr lang="en-US" sz="2800" dirty="0" err="1"/>
              <a:t>kliimaneutraalsuse</a:t>
            </a:r>
            <a:r>
              <a:rPr lang="en-US" sz="2800" dirty="0"/>
              <a:t> </a:t>
            </a:r>
            <a:r>
              <a:rPr lang="en-US" sz="2800" dirty="0" err="1"/>
              <a:t>saavutamine</a:t>
            </a:r>
            <a:r>
              <a:rPr lang="en-US" sz="2800" dirty="0"/>
              <a:t> </a:t>
            </a:r>
            <a:r>
              <a:rPr lang="en-US" sz="2800" dirty="0" err="1"/>
              <a:t>maksab</a:t>
            </a:r>
            <a:r>
              <a:rPr lang="en-US" sz="2800" dirty="0"/>
              <a:t> </a:t>
            </a:r>
            <a:r>
              <a:rPr lang="en-US" sz="2800" dirty="0" err="1"/>
              <a:t>ilmtingimata</a:t>
            </a:r>
            <a:r>
              <a:rPr lang="en-US" sz="2800" dirty="0"/>
              <a:t> 17,3 	</a:t>
            </a:r>
            <a:r>
              <a:rPr lang="en-US" sz="2800" dirty="0" err="1"/>
              <a:t>miljardit</a:t>
            </a:r>
            <a:r>
              <a:rPr lang="en-US" sz="2800" dirty="0"/>
              <a:t> </a:t>
            </a:r>
            <a:r>
              <a:rPr lang="en-US" sz="2800" dirty="0" err="1"/>
              <a:t>eurot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604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31220-CE86-2B47-8F6A-2F926020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D2189-FE3B-3B4A-9215-793C16FC2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C513F-DF83-7447-992C-3188184FFDE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		</a:t>
            </a:r>
            <a:r>
              <a:rPr lang="en-US" sz="3200" dirty="0"/>
              <a:t>       </a:t>
            </a:r>
            <a:r>
              <a:rPr lang="en-US" sz="3200" dirty="0" err="1"/>
              <a:t>Ei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9845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F81F-CE5D-9140-9380-27698390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Millest</a:t>
            </a:r>
            <a:r>
              <a:rPr lang="en-US" dirty="0"/>
              <a:t> </a:t>
            </a:r>
            <a:r>
              <a:rPr lang="en-US" dirty="0" err="1"/>
              <a:t>sõltub</a:t>
            </a:r>
            <a:r>
              <a:rPr lang="en-US" dirty="0"/>
              <a:t> </a:t>
            </a:r>
            <a:r>
              <a:rPr lang="en-US" dirty="0" err="1"/>
              <a:t>stsenaariumi</a:t>
            </a:r>
            <a:r>
              <a:rPr lang="en-US" dirty="0"/>
              <a:t> </a:t>
            </a:r>
            <a:r>
              <a:rPr lang="en-US" dirty="0" err="1"/>
              <a:t>maksumus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7FA78-7071-D14D-BAB3-2A802270B1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AD586-A5F0-B84C-910D-499441C997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25000" lnSpcReduction="20000"/>
          </a:bodyPr>
          <a:lstStyle/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sz="8600" dirty="0" err="1"/>
              <a:t>Millist</a:t>
            </a:r>
            <a:r>
              <a:rPr lang="en-US" sz="8600" dirty="0"/>
              <a:t> </a:t>
            </a:r>
            <a:r>
              <a:rPr lang="en-US" sz="8600" dirty="0" err="1"/>
              <a:t>varustuskindlust</a:t>
            </a:r>
            <a:r>
              <a:rPr lang="en-US" sz="8600" dirty="0"/>
              <a:t> </a:t>
            </a:r>
            <a:r>
              <a:rPr lang="en-US" sz="8600" dirty="0" err="1"/>
              <a:t>soovime</a:t>
            </a:r>
            <a:r>
              <a:rPr lang="en-US" sz="8600" dirty="0"/>
              <a:t> – </a:t>
            </a:r>
            <a:r>
              <a:rPr lang="en-US" sz="8600" dirty="0" err="1"/>
              <a:t>ligi</a:t>
            </a:r>
            <a:r>
              <a:rPr lang="en-US" sz="8600" dirty="0"/>
              <a:t> pool </a:t>
            </a:r>
            <a:r>
              <a:rPr lang="en-US" sz="8600" dirty="0" err="1"/>
              <a:t>sellest</a:t>
            </a:r>
            <a:r>
              <a:rPr lang="en-US" sz="8600" dirty="0"/>
              <a:t> </a:t>
            </a:r>
            <a:r>
              <a:rPr lang="en-US" sz="8600" dirty="0" err="1"/>
              <a:t>summast</a:t>
            </a:r>
            <a:r>
              <a:rPr lang="en-US" sz="8600" dirty="0"/>
              <a:t> </a:t>
            </a:r>
            <a:r>
              <a:rPr lang="en-US" sz="8600" dirty="0" err="1"/>
              <a:t>seotud</a:t>
            </a:r>
            <a:r>
              <a:rPr lang="en-US" sz="8600" dirty="0"/>
              <a:t> </a:t>
            </a:r>
            <a:r>
              <a:rPr lang="en-US" sz="8600" dirty="0" err="1"/>
              <a:t>energiatootmisvõimsuste</a:t>
            </a:r>
            <a:r>
              <a:rPr lang="en-US" sz="8600" dirty="0"/>
              <a:t> </a:t>
            </a:r>
            <a:r>
              <a:rPr lang="en-US" sz="8600" dirty="0" err="1"/>
              <a:t>investeeringutega</a:t>
            </a:r>
            <a:endParaRPr lang="en-US" sz="8600" dirty="0"/>
          </a:p>
          <a:p>
            <a:pPr marL="457200" indent="-457200">
              <a:buAutoNum type="arabicPeriod"/>
            </a:pPr>
            <a:r>
              <a:rPr lang="en-US" sz="8600" dirty="0" err="1"/>
              <a:t>Milliseid</a:t>
            </a:r>
            <a:r>
              <a:rPr lang="en-US" sz="8600" dirty="0"/>
              <a:t> </a:t>
            </a:r>
            <a:r>
              <a:rPr lang="en-US" sz="8600" dirty="0" err="1"/>
              <a:t>meetmeid</a:t>
            </a:r>
            <a:r>
              <a:rPr lang="en-US" sz="8600" dirty="0"/>
              <a:t> </a:t>
            </a:r>
            <a:r>
              <a:rPr lang="en-US" sz="8600" dirty="0" err="1"/>
              <a:t>rakendame</a:t>
            </a:r>
            <a:r>
              <a:rPr lang="en-US" sz="8600" dirty="0"/>
              <a:t>, </a:t>
            </a:r>
            <a:r>
              <a:rPr lang="en-US" sz="8600" dirty="0" err="1"/>
              <a:t>milliseid</a:t>
            </a:r>
            <a:r>
              <a:rPr lang="en-US" sz="8600" dirty="0"/>
              <a:t> </a:t>
            </a:r>
            <a:r>
              <a:rPr lang="en-US" sz="8600" dirty="0" err="1"/>
              <a:t>mitte</a:t>
            </a:r>
            <a:endParaRPr lang="en-US" sz="8600" dirty="0"/>
          </a:p>
          <a:p>
            <a:pPr marL="457200" indent="-457200">
              <a:buAutoNum type="arabicPeriod"/>
            </a:pPr>
            <a:r>
              <a:rPr lang="en-US" sz="8600" dirty="0" err="1"/>
              <a:t>Mida</a:t>
            </a:r>
            <a:r>
              <a:rPr lang="en-US" sz="8600" dirty="0"/>
              <a:t> </a:t>
            </a:r>
            <a:r>
              <a:rPr lang="en-US" sz="8600" dirty="0" err="1"/>
              <a:t>teevad</a:t>
            </a:r>
            <a:r>
              <a:rPr lang="en-US" sz="8600" dirty="0"/>
              <a:t> </a:t>
            </a:r>
            <a:r>
              <a:rPr lang="en-US" sz="8600" dirty="0" err="1"/>
              <a:t>meie</a:t>
            </a:r>
            <a:r>
              <a:rPr lang="en-US" sz="8600" dirty="0"/>
              <a:t> </a:t>
            </a:r>
            <a:r>
              <a:rPr lang="en-US" sz="8600" dirty="0" err="1"/>
              <a:t>naabrid</a:t>
            </a:r>
            <a:r>
              <a:rPr lang="en-US" sz="8600" dirty="0"/>
              <a:t>. </a:t>
            </a:r>
            <a:r>
              <a:rPr lang="en-US" sz="8600" dirty="0" err="1"/>
              <a:t>koordineeritult</a:t>
            </a:r>
            <a:r>
              <a:rPr lang="en-US" sz="8600" dirty="0"/>
              <a:t> ja Balti-</a:t>
            </a:r>
            <a:r>
              <a:rPr lang="en-US" sz="8600" dirty="0" err="1"/>
              <a:t>Põhjamaade</a:t>
            </a:r>
            <a:r>
              <a:rPr lang="en-US" sz="8600" dirty="0"/>
              <a:t> </a:t>
            </a:r>
            <a:r>
              <a:rPr lang="en-US" sz="8600" dirty="0" err="1"/>
              <a:t>koostöös</a:t>
            </a:r>
            <a:r>
              <a:rPr lang="en-US" sz="8600" dirty="0"/>
              <a:t> </a:t>
            </a:r>
            <a:r>
              <a:rPr lang="en-US" sz="8600" dirty="0" err="1"/>
              <a:t>maksumus</a:t>
            </a:r>
            <a:r>
              <a:rPr lang="en-US" sz="8600" dirty="0"/>
              <a:t> </a:t>
            </a:r>
            <a:r>
              <a:rPr lang="en-US" sz="8600" dirty="0" err="1"/>
              <a:t>tõenäoliselt</a:t>
            </a:r>
            <a:r>
              <a:rPr lang="en-US" sz="8600" dirty="0"/>
              <a:t> </a:t>
            </a:r>
            <a:r>
              <a:rPr lang="en-US" sz="8600" dirty="0" err="1"/>
              <a:t>väiksem</a:t>
            </a:r>
            <a:endParaRPr lang="en-US" sz="8600" dirty="0"/>
          </a:p>
          <a:p>
            <a:pPr marL="457200" indent="-457200">
              <a:buAutoNum type="arabicPeriod"/>
            </a:pPr>
            <a:r>
              <a:rPr lang="en-US" sz="8600" dirty="0" err="1"/>
              <a:t>Kuidas</a:t>
            </a:r>
            <a:r>
              <a:rPr lang="en-US" sz="8600" dirty="0"/>
              <a:t> </a:t>
            </a:r>
            <a:r>
              <a:rPr lang="en-US" sz="8600" dirty="0" err="1"/>
              <a:t>arenevad</a:t>
            </a:r>
            <a:r>
              <a:rPr lang="en-US" sz="8600" dirty="0"/>
              <a:t> </a:t>
            </a:r>
            <a:r>
              <a:rPr lang="en-US" sz="8600" dirty="0" err="1"/>
              <a:t>tehnoloogia</a:t>
            </a:r>
            <a:r>
              <a:rPr lang="en-US" sz="8600" dirty="0"/>
              <a:t> ja </a:t>
            </a:r>
            <a:r>
              <a:rPr lang="en-US" sz="8600" dirty="0" err="1"/>
              <a:t>turu</a:t>
            </a:r>
            <a:r>
              <a:rPr lang="en-US" sz="8600" dirty="0"/>
              <a:t> </a:t>
            </a:r>
            <a:r>
              <a:rPr lang="en-US" sz="8600" dirty="0" err="1"/>
              <a:t>tulevikus</a:t>
            </a:r>
            <a:endParaRPr lang="en-US" sz="8600" dirty="0"/>
          </a:p>
          <a:p>
            <a:endParaRPr lang="en-US" sz="2900" dirty="0"/>
          </a:p>
          <a:p>
            <a:r>
              <a:rPr lang="en-US" sz="2900" dirty="0"/>
              <a:t>					</a:t>
            </a:r>
            <a:r>
              <a:rPr lang="en-US" dirty="0"/>
              <a:t>	</a:t>
            </a:r>
          </a:p>
          <a:p>
            <a:r>
              <a:rPr lang="en-US" dirty="0"/>
              <a:t>					          </a:t>
            </a:r>
            <a:r>
              <a:rPr lang="en-US" dirty="0" err="1"/>
              <a:t>Ei</a:t>
            </a:r>
            <a:endParaRPr lang="en-US" dirty="0"/>
          </a:p>
          <a:p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866943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73CE-85FB-8B4E-9F64-E3FFD5B9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413A1-18A4-A64F-850B-3F948AC63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3B5B2-34F3-DB44-B853-BDEF7BA6B05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sz="3200" dirty="0"/>
              <a:t> </a:t>
            </a:r>
            <a:r>
              <a:rPr lang="en-US" sz="3200" dirty="0" err="1"/>
              <a:t>Kas</a:t>
            </a:r>
            <a:r>
              <a:rPr lang="en-US" sz="3200" dirty="0"/>
              <a:t> see on </a:t>
            </a:r>
            <a:r>
              <a:rPr lang="en-US" sz="3200" dirty="0" err="1"/>
              <a:t>kõik</a:t>
            </a:r>
            <a:r>
              <a:rPr lang="en-US" sz="3200" dirty="0"/>
              <a:t> </a:t>
            </a:r>
            <a:r>
              <a:rPr lang="en-US" sz="3200" dirty="0" err="1"/>
              <a:t>täiendav</a:t>
            </a:r>
            <a:r>
              <a:rPr lang="en-US" sz="3200" dirty="0"/>
              <a:t> </a:t>
            </a:r>
            <a:r>
              <a:rPr lang="en-US" sz="3200" dirty="0" err="1"/>
              <a:t>kulu</a:t>
            </a:r>
            <a:r>
              <a:rPr lang="en-US" sz="3200" dirty="0"/>
              <a:t> </a:t>
            </a:r>
            <a:r>
              <a:rPr lang="en-US" sz="3200" dirty="0" err="1"/>
              <a:t>ühiskonnale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9077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D08E-1A50-1A48-8F32-CA603598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1CE33-7842-D844-BD57-C9F74DC512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A8EED-F1DF-D04F-A8ED-DB08573E64A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			</a:t>
            </a:r>
            <a:r>
              <a:rPr lang="en-US" sz="2800" dirty="0" err="1"/>
              <a:t>Ei</a:t>
            </a:r>
            <a:r>
              <a:rPr lang="en-US" sz="2800" dirty="0"/>
              <a:t>. </a:t>
            </a:r>
          </a:p>
          <a:p>
            <a:r>
              <a:rPr lang="en-US" sz="2800" dirty="0"/>
              <a:t>	a) </a:t>
            </a:r>
            <a:r>
              <a:rPr lang="en-US" dirty="0" err="1"/>
              <a:t>investeerime</a:t>
            </a:r>
            <a:r>
              <a:rPr lang="en-US" dirty="0"/>
              <a:t> </a:t>
            </a:r>
            <a:r>
              <a:rPr lang="en-US" dirty="0" err="1"/>
              <a:t>nendesse</a:t>
            </a:r>
            <a:r>
              <a:rPr lang="en-US" dirty="0"/>
              <a:t> </a:t>
            </a:r>
            <a:r>
              <a:rPr lang="en-US" dirty="0" err="1"/>
              <a:t>valdkondadesse</a:t>
            </a:r>
            <a:r>
              <a:rPr lang="en-US" dirty="0"/>
              <a:t> </a:t>
            </a:r>
            <a:r>
              <a:rPr lang="en-US" dirty="0" err="1"/>
              <a:t>nagunii</a:t>
            </a:r>
            <a:r>
              <a:rPr lang="en-US" dirty="0"/>
              <a:t>,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lihtsalt</a:t>
            </a:r>
            <a:r>
              <a:rPr lang="en-US" dirty="0"/>
              <a:t> </a:t>
            </a:r>
            <a:r>
              <a:rPr lang="en-US" dirty="0" err="1"/>
              <a:t>rohkem</a:t>
            </a:r>
            <a:r>
              <a:rPr lang="en-US" dirty="0"/>
              <a:t> ja 	     	     </a:t>
            </a:r>
            <a:r>
              <a:rPr lang="en-US" dirty="0" err="1"/>
              <a:t>rohelisemalt</a:t>
            </a:r>
            <a:endParaRPr lang="en-US" dirty="0"/>
          </a:p>
          <a:p>
            <a:r>
              <a:rPr lang="en-US" dirty="0"/>
              <a:t>	b) </a:t>
            </a:r>
            <a:r>
              <a:rPr lang="en-US" dirty="0" err="1"/>
              <a:t>kokku</a:t>
            </a:r>
            <a:r>
              <a:rPr lang="en-US" dirty="0"/>
              <a:t> </a:t>
            </a:r>
            <a:r>
              <a:rPr lang="en-US" dirty="0" err="1"/>
              <a:t>tooksid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stsenaariumi</a:t>
            </a:r>
            <a:r>
              <a:rPr lang="en-US" dirty="0"/>
              <a:t> </a:t>
            </a:r>
            <a:r>
              <a:rPr lang="en-US" dirty="0" err="1"/>
              <a:t>investeeringud</a:t>
            </a:r>
            <a:r>
              <a:rPr lang="en-US" dirty="0"/>
              <a:t> </a:t>
            </a:r>
            <a:r>
              <a:rPr lang="en-US" dirty="0" err="1"/>
              <a:t>ühiskondlikult</a:t>
            </a:r>
            <a:r>
              <a:rPr lang="en-US" dirty="0"/>
              <a:t> 	       			</a:t>
            </a:r>
            <a:r>
              <a:rPr lang="en-US" dirty="0" err="1"/>
              <a:t>majanduslikku</a:t>
            </a:r>
            <a:r>
              <a:rPr lang="en-US" dirty="0"/>
              <a:t> </a:t>
            </a:r>
            <a:r>
              <a:rPr lang="en-US" dirty="0" err="1"/>
              <a:t>säästu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47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2068B6D-0788-4983-8EC4-BF4F8A3F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523284"/>
            <a:ext cx="11040533" cy="711200"/>
          </a:xfrm>
        </p:spPr>
        <p:txBody>
          <a:bodyPr>
            <a:normAutofit fontScale="90000"/>
          </a:bodyPr>
          <a:lstStyle/>
          <a:p>
            <a:r>
              <a:rPr lang="et-EE">
                <a:latin typeface="Calibri"/>
                <a:cs typeface="Calibri"/>
              </a:rPr>
              <a:t>Varajased investeeringud hakkavad tooma majanduslikku säästu hilisematel kümnenditel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6A101-6F8D-BE41-96E8-BDA8A3DE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29" y="1632042"/>
            <a:ext cx="7958137" cy="50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28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8E26-4B18-7346-B99B-3C0BA356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Vajaminevad</a:t>
            </a:r>
            <a:r>
              <a:rPr lang="en-US" dirty="0"/>
              <a:t> </a:t>
            </a:r>
            <a:r>
              <a:rPr lang="en-US" dirty="0" err="1"/>
              <a:t>investeeringud</a:t>
            </a:r>
            <a:r>
              <a:rPr lang="en-US" dirty="0"/>
              <a:t> </a:t>
            </a:r>
            <a:r>
              <a:rPr lang="en-US" dirty="0" err="1"/>
              <a:t>jõukohased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9F007-D411-8B4E-930C-2B3C53ABAB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733" y="6146800"/>
            <a:ext cx="9025467" cy="342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481B3-7FB1-6D4F-AF56-23CF7938F82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403350" y="2038350"/>
            <a:ext cx="9182100" cy="2489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1B4214-32B8-684E-8E8D-078A600A6C03}"/>
              </a:ext>
            </a:extLst>
          </p:cNvPr>
          <p:cNvSpPr txBox="1"/>
          <p:nvPr/>
        </p:nvSpPr>
        <p:spPr>
          <a:xfrm>
            <a:off x="927100" y="4527550"/>
            <a:ext cx="9658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 err="1"/>
              <a:t>tähendab</a:t>
            </a:r>
            <a:r>
              <a:rPr lang="en-US" dirty="0"/>
              <a:t> </a:t>
            </a:r>
            <a:r>
              <a:rPr lang="en-US" dirty="0" err="1"/>
              <a:t>keskmiselt</a:t>
            </a:r>
            <a:r>
              <a:rPr lang="en-US" dirty="0"/>
              <a:t> 4% SKP-</a:t>
            </a:r>
            <a:r>
              <a:rPr lang="en-US" dirty="0" err="1"/>
              <a:t>st</a:t>
            </a:r>
            <a:r>
              <a:rPr lang="en-US" dirty="0"/>
              <a:t> </a:t>
            </a:r>
            <a:r>
              <a:rPr lang="en-US" dirty="0" err="1"/>
              <a:t>järgneval</a:t>
            </a:r>
            <a:r>
              <a:rPr lang="en-US" dirty="0"/>
              <a:t> </a:t>
            </a:r>
            <a:r>
              <a:rPr lang="en-US" dirty="0" err="1"/>
              <a:t>kümnendil</a:t>
            </a:r>
            <a:r>
              <a:rPr lang="en-US" dirty="0"/>
              <a:t>, 2% </a:t>
            </a:r>
            <a:r>
              <a:rPr lang="en-US" dirty="0" err="1"/>
              <a:t>protsenti</a:t>
            </a:r>
            <a:r>
              <a:rPr lang="en-US" dirty="0"/>
              <a:t> SKP-</a:t>
            </a:r>
            <a:r>
              <a:rPr lang="en-US" dirty="0" err="1"/>
              <a:t>st</a:t>
            </a:r>
            <a:r>
              <a:rPr lang="en-US" dirty="0"/>
              <a:t> </a:t>
            </a:r>
            <a:r>
              <a:rPr lang="en-US" dirty="0" err="1"/>
              <a:t>teisel</a:t>
            </a:r>
            <a:r>
              <a:rPr lang="en-US" dirty="0"/>
              <a:t> </a:t>
            </a:r>
            <a:r>
              <a:rPr lang="en-US" dirty="0" err="1"/>
              <a:t>kümnendil</a:t>
            </a:r>
            <a:r>
              <a:rPr lang="en-US" dirty="0"/>
              <a:t> ja </a:t>
            </a:r>
            <a:r>
              <a:rPr lang="en-US" dirty="0" err="1"/>
              <a:t>vähem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1% </a:t>
            </a:r>
            <a:r>
              <a:rPr lang="en-US" dirty="0" err="1"/>
              <a:t>viimasel</a:t>
            </a:r>
            <a:r>
              <a:rPr lang="en-US" dirty="0"/>
              <a:t> </a:t>
            </a:r>
            <a:r>
              <a:rPr lang="en-US" dirty="0" err="1"/>
              <a:t>kümnendil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Need </a:t>
            </a:r>
            <a:r>
              <a:rPr lang="en-US" dirty="0" err="1"/>
              <a:t>mahud</a:t>
            </a:r>
            <a:r>
              <a:rPr lang="en-US" dirty="0"/>
              <a:t> </a:t>
            </a:r>
            <a:r>
              <a:rPr lang="en-US" dirty="0" err="1"/>
              <a:t>sisaldavad</a:t>
            </a:r>
            <a:r>
              <a:rPr lang="en-US" dirty="0"/>
              <a:t> </a:t>
            </a:r>
            <a:r>
              <a:rPr lang="en-US" dirty="0" err="1"/>
              <a:t>suurel</a:t>
            </a:r>
            <a:r>
              <a:rPr lang="en-US" dirty="0"/>
              <a:t> </a:t>
            </a:r>
            <a:r>
              <a:rPr lang="en-US" dirty="0" err="1"/>
              <a:t>määral</a:t>
            </a:r>
            <a:r>
              <a:rPr lang="en-US" dirty="0"/>
              <a:t> </a:t>
            </a:r>
            <a:r>
              <a:rPr lang="en-US" dirty="0" err="1"/>
              <a:t>investeeringuid</a:t>
            </a:r>
            <a:r>
              <a:rPr lang="en-US" dirty="0"/>
              <a:t> ja </a:t>
            </a:r>
            <a:r>
              <a:rPr lang="en-US" dirty="0" err="1"/>
              <a:t>tegevusi</a:t>
            </a:r>
            <a:r>
              <a:rPr lang="en-US" dirty="0"/>
              <a:t>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nagunii</a:t>
            </a:r>
            <a:r>
              <a:rPr lang="en-US" dirty="0"/>
              <a:t> </a:t>
            </a:r>
            <a:r>
              <a:rPr lang="en-US" dirty="0" err="1"/>
              <a:t>tehakse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b="1" dirty="0" err="1"/>
              <a:t>Arvutuste</a:t>
            </a:r>
            <a:r>
              <a:rPr lang="en-US" b="1" dirty="0"/>
              <a:t> </a:t>
            </a:r>
            <a:r>
              <a:rPr lang="en-US" b="1" dirty="0" err="1"/>
              <a:t>eelduseks</a:t>
            </a:r>
            <a:r>
              <a:rPr lang="en-US" b="1" dirty="0"/>
              <a:t> </a:t>
            </a:r>
            <a:r>
              <a:rPr lang="en-US" b="1" dirty="0" err="1"/>
              <a:t>kõrge</a:t>
            </a:r>
            <a:r>
              <a:rPr lang="en-US" b="1" dirty="0"/>
              <a:t> </a:t>
            </a:r>
            <a:r>
              <a:rPr lang="en-US" b="1" dirty="0" err="1"/>
              <a:t>energiajulgeoleku</a:t>
            </a:r>
            <a:r>
              <a:rPr lang="en-US" b="1" dirty="0"/>
              <a:t> </a:t>
            </a:r>
            <a:r>
              <a:rPr lang="en-US" b="1" dirty="0" err="1"/>
              <a:t>stsenaarium</a:t>
            </a:r>
            <a:r>
              <a:rPr lang="en-US" b="1" dirty="0"/>
              <a:t> – </a:t>
            </a:r>
            <a:r>
              <a:rPr lang="en-US" b="1" dirty="0" err="1"/>
              <a:t>mahuka</a:t>
            </a:r>
            <a:r>
              <a:rPr lang="en-US" b="1" dirty="0"/>
              <a:t> </a:t>
            </a:r>
            <a:r>
              <a:rPr lang="en-US" b="1" dirty="0" err="1"/>
              <a:t>elektrienergia</a:t>
            </a:r>
            <a:r>
              <a:rPr lang="en-US" b="1" dirty="0"/>
              <a:t> </a:t>
            </a:r>
            <a:r>
              <a:rPr lang="en-US" b="1" dirty="0" err="1"/>
              <a:t>impordi</a:t>
            </a:r>
            <a:r>
              <a:rPr lang="en-US" b="1" dirty="0"/>
              <a:t> </a:t>
            </a:r>
            <a:r>
              <a:rPr lang="en-US" b="1" dirty="0" err="1"/>
              <a:t>korral</a:t>
            </a:r>
            <a:r>
              <a:rPr lang="en-US" b="1" dirty="0"/>
              <a:t> </a:t>
            </a:r>
            <a:r>
              <a:rPr lang="en-US" b="1" dirty="0" err="1"/>
              <a:t>investeeringuvajadused</a:t>
            </a:r>
            <a:r>
              <a:rPr lang="en-US" b="1" dirty="0"/>
              <a:t> ca 30-50% </a:t>
            </a:r>
            <a:r>
              <a:rPr lang="en-US" b="1" dirty="0" err="1"/>
              <a:t>väiksemad</a:t>
            </a:r>
            <a:r>
              <a:rPr lang="en-US" b="1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7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E16B9-DDCE-F842-B65F-4EC0150A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Lõviosa</a:t>
            </a:r>
            <a:r>
              <a:rPr lang="en-US" dirty="0"/>
              <a:t> </a:t>
            </a:r>
            <a:r>
              <a:rPr lang="en-US" dirty="0" err="1"/>
              <a:t>investeeringutest</a:t>
            </a:r>
            <a:r>
              <a:rPr lang="en-US" dirty="0"/>
              <a:t> </a:t>
            </a:r>
            <a:r>
              <a:rPr lang="en-US" dirty="0" err="1"/>
              <a:t>tehakse</a:t>
            </a:r>
            <a:r>
              <a:rPr lang="en-US" dirty="0"/>
              <a:t> </a:t>
            </a:r>
            <a:r>
              <a:rPr lang="en-US" dirty="0" err="1"/>
              <a:t>erasektoris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FF56A-A9E0-7944-8F88-DEC52995E6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51298F-6F45-D441-B71B-30AF9E54674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537631" y="1917700"/>
            <a:ext cx="7116739" cy="372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FAB6B-9D89-C64C-A845-5AA4FF5C234C}"/>
              </a:ext>
            </a:extLst>
          </p:cNvPr>
          <p:cNvSpPr txBox="1"/>
          <p:nvPr/>
        </p:nvSpPr>
        <p:spPr>
          <a:xfrm>
            <a:off x="1114425" y="5638800"/>
            <a:ext cx="827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 need </a:t>
            </a:r>
            <a:r>
              <a:rPr lang="en-US" dirty="0" err="1"/>
              <a:t>investeeringud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juhtu</a:t>
            </a:r>
            <a:r>
              <a:rPr lang="en-US" dirty="0"/>
              <a:t> </a:t>
            </a:r>
            <a:r>
              <a:rPr lang="en-US" dirty="0" err="1"/>
              <a:t>iseenesest</a:t>
            </a:r>
            <a:r>
              <a:rPr lang="en-US" dirty="0"/>
              <a:t>, </a:t>
            </a:r>
            <a:r>
              <a:rPr lang="en-US" dirty="0" err="1"/>
              <a:t>neile</a:t>
            </a:r>
            <a:r>
              <a:rPr lang="en-US" dirty="0"/>
              <a:t> on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luua</a:t>
            </a:r>
            <a:r>
              <a:rPr lang="en-US" dirty="0"/>
              <a:t> </a:t>
            </a:r>
            <a:r>
              <a:rPr lang="en-US" dirty="0" err="1"/>
              <a:t>sobilikud</a:t>
            </a:r>
            <a:r>
              <a:rPr lang="en-US" dirty="0"/>
              <a:t> </a:t>
            </a:r>
            <a:r>
              <a:rPr lang="en-US" dirty="0" err="1"/>
              <a:t>tingimused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87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9F50-D082-0845-99AF-529749D8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01AE-A544-6745-819E-32110597C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D0FA5-CB6A-4642-950A-74BDAEDB62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sz="3200" dirty="0" err="1"/>
              <a:t>Kas</a:t>
            </a:r>
            <a:r>
              <a:rPr lang="en-US" sz="3200" dirty="0"/>
              <a:t> </a:t>
            </a:r>
            <a:r>
              <a:rPr lang="en-US" sz="3200" dirty="0" err="1"/>
              <a:t>kliimaneutraalsuseni</a:t>
            </a:r>
            <a:r>
              <a:rPr lang="en-US" sz="3200" dirty="0"/>
              <a:t> </a:t>
            </a:r>
            <a:r>
              <a:rPr lang="en-US" sz="3200" dirty="0" err="1"/>
              <a:t>jõudmiseks</a:t>
            </a:r>
            <a:r>
              <a:rPr lang="en-US" sz="3200" dirty="0"/>
              <a:t> on </a:t>
            </a:r>
            <a:r>
              <a:rPr lang="en-US" sz="3200" dirty="0" err="1"/>
              <a:t>vaja</a:t>
            </a:r>
            <a:r>
              <a:rPr lang="en-US" sz="3200" dirty="0"/>
              <a:t> </a:t>
            </a:r>
            <a:r>
              <a:rPr lang="en-US" sz="3200" dirty="0" err="1"/>
              <a:t>täiesti</a:t>
            </a:r>
            <a:r>
              <a:rPr lang="en-US" sz="3200" dirty="0"/>
              <a:t> </a:t>
            </a:r>
            <a:r>
              <a:rPr lang="en-US" sz="3200" dirty="0" err="1"/>
              <a:t>uusi</a:t>
            </a:r>
            <a:r>
              <a:rPr lang="en-US" sz="3200" dirty="0"/>
              <a:t> 	</a:t>
            </a:r>
            <a:r>
              <a:rPr lang="en-US" sz="3200" dirty="0" err="1"/>
              <a:t>tehnoloogiaid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982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2110-C79A-894D-B5FE-30B616B8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heaolu</a:t>
            </a:r>
            <a:r>
              <a:rPr lang="en-US" dirty="0"/>
              <a:t> </a:t>
            </a:r>
            <a:r>
              <a:rPr lang="en-US" dirty="0" err="1"/>
              <a:t>saavutamise</a:t>
            </a:r>
            <a:r>
              <a:rPr lang="en-US" dirty="0"/>
              <a:t> </a:t>
            </a:r>
            <a:r>
              <a:rPr lang="en-US" dirty="0" err="1"/>
              <a:t>hinnaks</a:t>
            </a:r>
            <a:r>
              <a:rPr lang="en-US" dirty="0"/>
              <a:t> </a:t>
            </a:r>
            <a:r>
              <a:rPr lang="en-US" dirty="0" err="1"/>
              <a:t>emissioonid</a:t>
            </a:r>
            <a:r>
              <a:rPr lang="en-US" dirty="0"/>
              <a:t> ja </a:t>
            </a:r>
            <a:r>
              <a:rPr lang="en-US" dirty="0" err="1"/>
              <a:t>keskkonnakahju</a:t>
            </a:r>
            <a:r>
              <a:rPr lang="en-US" dirty="0"/>
              <a:t> </a:t>
            </a:r>
            <a:r>
              <a:rPr lang="en-US" dirty="0" err="1"/>
              <a:t>arengumaades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AF80-1F1D-6A40-998D-831E6F035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736" y="6318250"/>
            <a:ext cx="9025467" cy="342900"/>
          </a:xfrm>
        </p:spPr>
        <p:txBody>
          <a:bodyPr/>
          <a:lstStyle/>
          <a:p>
            <a:r>
              <a:rPr lang="en-US" dirty="0" err="1"/>
              <a:t>Allikas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https://ourworldindata.org/co2-and-other-greenhouse-gas-emissions#consumption-based-trade-adjusted-co2-emissions</a:t>
            </a:r>
            <a:r>
              <a:rPr lang="en-US" dirty="0"/>
              <a:t>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345D9-D4E2-B34A-8A06-4ED7BC113F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736" y="1574800"/>
            <a:ext cx="11040533" cy="4064000"/>
          </a:xfrm>
        </p:spPr>
        <p:txBody>
          <a:bodyPr/>
          <a:lstStyle/>
          <a:p>
            <a:r>
              <a:rPr lang="en-US" dirty="0" err="1"/>
              <a:t>Tegelikud</a:t>
            </a:r>
            <a:r>
              <a:rPr lang="en-US" dirty="0"/>
              <a:t> </a:t>
            </a:r>
            <a:r>
              <a:rPr lang="en-US" dirty="0" err="1"/>
              <a:t>emissioonid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tarbimisest</a:t>
            </a:r>
            <a:r>
              <a:rPr lang="en-US" dirty="0"/>
              <a:t> ja </a:t>
            </a:r>
            <a:r>
              <a:rPr lang="en-US" dirty="0" err="1"/>
              <a:t>impordist</a:t>
            </a:r>
            <a:r>
              <a:rPr lang="en-US" dirty="0"/>
              <a:t> </a:t>
            </a:r>
            <a:r>
              <a:rPr lang="en-US" dirty="0" err="1"/>
              <a:t>enamuses</a:t>
            </a:r>
            <a:r>
              <a:rPr lang="en-US" dirty="0"/>
              <a:t> </a:t>
            </a:r>
            <a:r>
              <a:rPr lang="en-US" dirty="0" err="1"/>
              <a:t>läänemaailmas</a:t>
            </a:r>
            <a:r>
              <a:rPr lang="en-US" dirty="0"/>
              <a:t> </a:t>
            </a:r>
            <a:r>
              <a:rPr lang="en-US" dirty="0" err="1"/>
              <a:t>suuremad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kodumaise</a:t>
            </a:r>
            <a:r>
              <a:rPr lang="en-US" dirty="0"/>
              <a:t> </a:t>
            </a:r>
            <a:r>
              <a:rPr lang="en-US" dirty="0" err="1"/>
              <a:t>tootmise</a:t>
            </a:r>
            <a:r>
              <a:rPr lang="en-US" dirty="0"/>
              <a:t> </a:t>
            </a:r>
            <a:r>
              <a:rPr lang="en-US" dirty="0" err="1"/>
              <a:t>põhjustatud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5D69D-58C3-7342-B41B-CD0CD9A8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133112"/>
            <a:ext cx="60452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89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FD658-7120-004A-AA9F-9BEF831A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5F245-9CF4-5940-99A7-6D472AF56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BA7DA-9833-694B-A1F5-51EB50E2DED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			</a:t>
            </a:r>
            <a:r>
              <a:rPr lang="en-US" sz="3200" dirty="0" err="1"/>
              <a:t>Ei</a:t>
            </a:r>
            <a:r>
              <a:rPr lang="en-US" sz="3200" dirty="0"/>
              <a:t>. </a:t>
            </a:r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dirty="0" err="1"/>
              <a:t>Oluline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teest</a:t>
            </a:r>
            <a:r>
              <a:rPr lang="en-US" dirty="0"/>
              <a:t> </a:t>
            </a:r>
            <a:r>
              <a:rPr lang="en-US" dirty="0" err="1"/>
              <a:t>sinna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käia</a:t>
            </a:r>
            <a:r>
              <a:rPr lang="en-US" dirty="0"/>
              <a:t> </a:t>
            </a:r>
            <a:r>
              <a:rPr lang="en-US" dirty="0" err="1"/>
              <a:t>olemasolevaid</a:t>
            </a:r>
            <a:r>
              <a:rPr lang="en-US" dirty="0"/>
              <a:t>, </a:t>
            </a:r>
            <a:r>
              <a:rPr lang="en-US" dirty="0" err="1"/>
              <a:t>kuluefektiivseid</a:t>
            </a:r>
            <a:r>
              <a:rPr lang="en-US" dirty="0"/>
              <a:t> 			</a:t>
            </a:r>
            <a:r>
              <a:rPr lang="en-US" dirty="0" err="1"/>
              <a:t>lahendusi</a:t>
            </a:r>
            <a:r>
              <a:rPr lang="en-US" dirty="0"/>
              <a:t> </a:t>
            </a:r>
            <a:r>
              <a:rPr lang="en-US" dirty="0" err="1"/>
              <a:t>kasutades</a:t>
            </a:r>
            <a:r>
              <a:rPr lang="en-US" dirty="0"/>
              <a:t>. Ja </a:t>
            </a:r>
            <a:r>
              <a:rPr lang="en-US" dirty="0" err="1"/>
              <a:t>innovatsioon</a:t>
            </a:r>
            <a:r>
              <a:rPr lang="en-US" dirty="0"/>
              <a:t> </a:t>
            </a:r>
            <a:r>
              <a:rPr lang="en-US" dirty="0" err="1"/>
              <a:t>aitab</a:t>
            </a:r>
            <a:r>
              <a:rPr lang="en-US" dirty="0"/>
              <a:t> </a:t>
            </a:r>
            <a:r>
              <a:rPr lang="en-US" dirty="0" err="1"/>
              <a:t>järgnevatel</a:t>
            </a:r>
            <a:r>
              <a:rPr lang="en-US" dirty="0"/>
              <a:t> </a:t>
            </a:r>
            <a:r>
              <a:rPr lang="en-US" dirty="0" err="1"/>
              <a:t>aastatel</a:t>
            </a:r>
            <a:r>
              <a:rPr lang="en-US" dirty="0"/>
              <a:t> </a:t>
            </a:r>
            <a:r>
              <a:rPr lang="en-US" dirty="0" err="1"/>
              <a:t>kõige</a:t>
            </a:r>
            <a:r>
              <a:rPr lang="en-US" dirty="0"/>
              <a:t> 		</a:t>
            </a:r>
            <a:r>
              <a:rPr lang="en-US" dirty="0" err="1"/>
              <a:t>keerukamate</a:t>
            </a:r>
            <a:r>
              <a:rPr lang="en-US" dirty="0"/>
              <a:t> </a:t>
            </a:r>
            <a:r>
              <a:rPr lang="en-US" dirty="0" err="1"/>
              <a:t>sammude</a:t>
            </a:r>
            <a:r>
              <a:rPr lang="en-US" dirty="0"/>
              <a:t> </a:t>
            </a:r>
            <a:r>
              <a:rPr lang="en-US" dirty="0" err="1"/>
              <a:t>astumisel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15672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3DD5-390D-7C42-A284-64B954E6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A738A-159D-6F44-BC3E-43F9F595BC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25BB5-4B5C-C947-9014-81FB6D04E36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sz="3200" dirty="0" err="1"/>
              <a:t>Kas</a:t>
            </a:r>
            <a:r>
              <a:rPr lang="en-US" sz="3200" dirty="0"/>
              <a:t> </a:t>
            </a:r>
            <a:r>
              <a:rPr lang="en-US" sz="3200" dirty="0" err="1"/>
              <a:t>kliimaneutraalsete</a:t>
            </a:r>
            <a:r>
              <a:rPr lang="en-US" sz="3200" dirty="0"/>
              <a:t> </a:t>
            </a:r>
            <a:r>
              <a:rPr lang="en-US" sz="3200" dirty="0" err="1"/>
              <a:t>tehnoloogiatega</a:t>
            </a:r>
            <a:r>
              <a:rPr lang="en-US" sz="3200" dirty="0"/>
              <a:t> </a:t>
            </a:r>
            <a:r>
              <a:rPr lang="en-US" sz="3200" dirty="0" err="1"/>
              <a:t>saab</a:t>
            </a:r>
            <a:r>
              <a:rPr lang="en-US" sz="3200" dirty="0"/>
              <a:t> </a:t>
            </a:r>
            <a:r>
              <a:rPr lang="en-US" sz="3200" dirty="0" err="1"/>
              <a:t>tagada</a:t>
            </a:r>
            <a:r>
              <a:rPr lang="en-US" sz="3200" dirty="0"/>
              <a:t> 	</a:t>
            </a:r>
            <a:r>
              <a:rPr lang="en-US" sz="3200" dirty="0" err="1"/>
              <a:t>varustuskindluse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0387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0BA3-7438-E14B-A26B-000C73D5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C1EB9-B2F6-0247-A0F7-04C3033FCD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825BF-24ED-0F46-9A78-DD932AE79A7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		          </a:t>
            </a:r>
            <a:r>
              <a:rPr lang="en-US" sz="3200" dirty="0"/>
              <a:t>Jah</a:t>
            </a:r>
          </a:p>
        </p:txBody>
      </p:sp>
    </p:spTree>
    <p:extLst>
      <p:ext uri="{BB962C8B-B14F-4D97-AF65-F5344CB8AC3E}">
        <p14:creationId xmlns:p14="http://schemas.microsoft.com/office/powerpoint/2010/main" val="3160115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60C6-2124-AA47-995C-D145284D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Eeldame</a:t>
            </a:r>
            <a:r>
              <a:rPr lang="en-US" dirty="0"/>
              <a:t> </a:t>
            </a:r>
            <a:r>
              <a:rPr lang="en-US" dirty="0" err="1"/>
              <a:t>stsenaariumis</a:t>
            </a:r>
            <a:r>
              <a:rPr lang="en-US" dirty="0"/>
              <a:t> </a:t>
            </a:r>
            <a:r>
              <a:rPr lang="en-US" dirty="0" err="1"/>
              <a:t>kõrget</a:t>
            </a:r>
            <a:r>
              <a:rPr lang="en-US" dirty="0"/>
              <a:t> </a:t>
            </a:r>
            <a:r>
              <a:rPr lang="en-US" dirty="0" err="1"/>
              <a:t>varustuskindlust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8F402-33D2-7A4D-89C5-623FBEAFF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0F531B-7B72-A54F-9C04-BDDA5577C7B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22618" y="1760538"/>
            <a:ext cx="650788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9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CFCFF-780D-5D4B-A444-7FD3A31A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4B512-9C4B-8949-8C9E-A6D07E8632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B1E78-FF41-1140-9C91-4D4E715CECD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sz="3200" dirty="0" err="1"/>
              <a:t>Kas</a:t>
            </a:r>
            <a:r>
              <a:rPr lang="en-US" sz="3200" dirty="0"/>
              <a:t> </a:t>
            </a:r>
            <a:r>
              <a:rPr lang="en-US" sz="3200" dirty="0" err="1"/>
              <a:t>kliimaneutraalsuseks</a:t>
            </a:r>
            <a:r>
              <a:rPr lang="en-US" sz="3200" dirty="0"/>
              <a:t> on </a:t>
            </a:r>
            <a:r>
              <a:rPr lang="en-US" sz="3200" dirty="0" err="1"/>
              <a:t>hädavajalik</a:t>
            </a:r>
            <a:r>
              <a:rPr lang="en-US" sz="3200" dirty="0"/>
              <a:t> 			          </a:t>
            </a:r>
            <a:r>
              <a:rPr lang="en-US" sz="3200" dirty="0" err="1"/>
              <a:t>tuumatehnoloogia</a:t>
            </a:r>
            <a:r>
              <a:rPr lang="en-US" sz="3200" dirty="0"/>
              <a:t> </a:t>
            </a:r>
            <a:r>
              <a:rPr lang="en-US" sz="3200" dirty="0" err="1"/>
              <a:t>kasutuselevõtt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9392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C7DF-8955-B445-AFEF-0D3E32E1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FB9FA-6122-7343-A17D-2B2DEEC14F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08789-3E40-5C4D-AE6C-C373DC6A1D5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			</a:t>
            </a:r>
            <a:r>
              <a:rPr lang="en-US" sz="3200" dirty="0" err="1"/>
              <a:t>Ei</a:t>
            </a:r>
            <a:r>
              <a:rPr lang="en-US" sz="3200" dirty="0"/>
              <a:t>.</a:t>
            </a:r>
            <a:r>
              <a:rPr lang="en-US" dirty="0"/>
              <a:t> 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	See on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valikuvõimalustest</a:t>
            </a:r>
            <a:r>
              <a:rPr lang="en-US" dirty="0"/>
              <a:t>. </a:t>
            </a:r>
            <a:r>
              <a:rPr lang="en-US" dirty="0" err="1"/>
              <a:t>Regionaalne</a:t>
            </a:r>
            <a:r>
              <a:rPr lang="en-US" dirty="0"/>
              <a:t> </a:t>
            </a:r>
            <a:r>
              <a:rPr lang="en-US" dirty="0" err="1"/>
              <a:t>turg</a:t>
            </a:r>
            <a:r>
              <a:rPr lang="en-US" dirty="0"/>
              <a:t>, </a:t>
            </a:r>
            <a:r>
              <a:rPr lang="en-US" dirty="0" err="1"/>
              <a:t>tehnoloogiate</a:t>
            </a:r>
            <a:r>
              <a:rPr lang="en-US" dirty="0"/>
              <a:t> </a:t>
            </a:r>
            <a:r>
              <a:rPr lang="en-US" dirty="0" err="1"/>
              <a:t>areng</a:t>
            </a:r>
            <a:r>
              <a:rPr lang="en-US" dirty="0"/>
              <a:t> ja 		</a:t>
            </a:r>
            <a:r>
              <a:rPr lang="en-US" dirty="0" err="1"/>
              <a:t>ühiskondlikud</a:t>
            </a:r>
            <a:r>
              <a:rPr lang="en-US" dirty="0"/>
              <a:t> </a:t>
            </a:r>
            <a:r>
              <a:rPr lang="en-US" dirty="0" err="1"/>
              <a:t>hoiakud</a:t>
            </a:r>
            <a:r>
              <a:rPr lang="en-US" dirty="0"/>
              <a:t> </a:t>
            </a:r>
            <a:r>
              <a:rPr lang="en-US" dirty="0" err="1"/>
              <a:t>määravad</a:t>
            </a:r>
            <a:r>
              <a:rPr lang="en-US" dirty="0"/>
              <a:t> </a:t>
            </a:r>
            <a:r>
              <a:rPr lang="en-US" dirty="0" err="1"/>
              <a:t>ära</a:t>
            </a:r>
            <a:r>
              <a:rPr lang="en-US" dirty="0"/>
              <a:t>, </a:t>
            </a:r>
            <a:r>
              <a:rPr lang="en-US" dirty="0" err="1"/>
              <a:t>milline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tuleviku</a:t>
            </a:r>
            <a:r>
              <a:rPr lang="en-US" dirty="0"/>
              <a:t> </a:t>
            </a:r>
            <a:r>
              <a:rPr lang="en-US" dirty="0" err="1"/>
              <a:t>portfell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7375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82DC-C872-8647-92E7-6F92CC73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Taastuvate</a:t>
            </a:r>
            <a:r>
              <a:rPr lang="en-US" dirty="0"/>
              <a:t> </a:t>
            </a:r>
            <a:r>
              <a:rPr lang="en-US" dirty="0" err="1"/>
              <a:t>võimsuste</a:t>
            </a:r>
            <a:r>
              <a:rPr lang="en-US" dirty="0"/>
              <a:t> </a:t>
            </a:r>
            <a:r>
              <a:rPr lang="en-US" dirty="0" err="1"/>
              <a:t>tasakaalustamise</a:t>
            </a:r>
            <a:r>
              <a:rPr lang="en-US" dirty="0"/>
              <a:t> </a:t>
            </a:r>
            <a:r>
              <a:rPr lang="en-US" dirty="0" err="1"/>
              <a:t>võimalused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B428D-E749-5049-9270-BB1A8BE47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EFC21-88F6-5E4E-82EF-F0765436753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Välisühendused</a:t>
            </a:r>
            <a:r>
              <a:rPr lang="en-US" dirty="0"/>
              <a:t> (</a:t>
            </a:r>
            <a:r>
              <a:rPr lang="en-US" dirty="0" err="1"/>
              <a:t>eeldusel</a:t>
            </a:r>
            <a:r>
              <a:rPr lang="en-US" dirty="0"/>
              <a:t>, et </a:t>
            </a:r>
            <a:r>
              <a:rPr lang="en-US" dirty="0" err="1"/>
              <a:t>ühenduste</a:t>
            </a:r>
            <a:r>
              <a:rPr lang="en-US" dirty="0"/>
              <a:t> </a:t>
            </a:r>
            <a:r>
              <a:rPr lang="en-US" dirty="0" err="1"/>
              <a:t>taga</a:t>
            </a:r>
            <a:r>
              <a:rPr lang="en-US" dirty="0"/>
              <a:t> on </a:t>
            </a:r>
            <a:r>
              <a:rPr lang="en-US" dirty="0" err="1"/>
              <a:t>piisavalt</a:t>
            </a:r>
            <a:r>
              <a:rPr lang="en-US" dirty="0"/>
              <a:t> </a:t>
            </a:r>
            <a:r>
              <a:rPr lang="en-US" dirty="0" err="1"/>
              <a:t>võimsusi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Kiirelt</a:t>
            </a:r>
            <a:r>
              <a:rPr lang="en-US" dirty="0"/>
              <a:t> </a:t>
            </a:r>
            <a:r>
              <a:rPr lang="en-US" dirty="0" err="1"/>
              <a:t>koormatavad</a:t>
            </a:r>
            <a:r>
              <a:rPr lang="en-US" dirty="0"/>
              <a:t> </a:t>
            </a:r>
            <a:r>
              <a:rPr lang="en-US" dirty="0" err="1"/>
              <a:t>võimsused</a:t>
            </a:r>
            <a:r>
              <a:rPr lang="en-US" dirty="0"/>
              <a:t> (</a:t>
            </a:r>
            <a:r>
              <a:rPr lang="en-US" dirty="0" err="1"/>
              <a:t>nagu</a:t>
            </a:r>
            <a:r>
              <a:rPr lang="en-US" dirty="0"/>
              <a:t> pump-</a:t>
            </a:r>
            <a:r>
              <a:rPr lang="en-US" dirty="0" err="1"/>
              <a:t>hüdroakumulatsioonijaam</a:t>
            </a:r>
            <a:r>
              <a:rPr lang="en-US" dirty="0"/>
              <a:t>), </a:t>
            </a:r>
            <a:r>
              <a:rPr lang="en-US" dirty="0" err="1"/>
              <a:t>fossiilkütustel</a:t>
            </a:r>
            <a:r>
              <a:rPr lang="en-US" dirty="0"/>
              <a:t> </a:t>
            </a:r>
            <a:r>
              <a:rPr lang="en-US" dirty="0" err="1"/>
              <a:t>jaam</a:t>
            </a:r>
            <a:r>
              <a:rPr lang="en-US" dirty="0"/>
              <a:t> </a:t>
            </a:r>
            <a:r>
              <a:rPr lang="en-US" dirty="0" err="1"/>
              <a:t>koos</a:t>
            </a:r>
            <a:r>
              <a:rPr lang="en-US" dirty="0"/>
              <a:t> CCS/CCU-</a:t>
            </a:r>
            <a:r>
              <a:rPr lang="en-US" dirty="0" err="1"/>
              <a:t>ga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Akud</a:t>
            </a:r>
            <a:r>
              <a:rPr lang="en-US" dirty="0"/>
              <a:t>, </a:t>
            </a:r>
            <a:r>
              <a:rPr lang="en-US" dirty="0" err="1"/>
              <a:t>patareid</a:t>
            </a:r>
            <a:r>
              <a:rPr lang="en-US" dirty="0"/>
              <a:t> (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elektriautode</a:t>
            </a:r>
            <a:r>
              <a:rPr lang="en-US" dirty="0"/>
              <a:t> </a:t>
            </a:r>
            <a:r>
              <a:rPr lang="en-US" dirty="0" err="1"/>
              <a:t>akud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Targad</a:t>
            </a:r>
            <a:r>
              <a:rPr lang="en-US" dirty="0"/>
              <a:t> </a:t>
            </a:r>
            <a:r>
              <a:rPr lang="en-US" dirty="0" err="1"/>
              <a:t>võrgud</a:t>
            </a:r>
            <a:r>
              <a:rPr lang="en-US" dirty="0"/>
              <a:t>, </a:t>
            </a:r>
            <a:r>
              <a:rPr lang="en-US" dirty="0" err="1"/>
              <a:t>koormuse</a:t>
            </a:r>
            <a:r>
              <a:rPr lang="en-US" dirty="0"/>
              <a:t> </a:t>
            </a:r>
            <a:r>
              <a:rPr lang="en-US" dirty="0" err="1"/>
              <a:t>juhtimine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vesinik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87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7A4942-A080-DC4C-B3DE-0D71555B98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2A0861-52C9-E342-9219-315D3ED4B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MEETMED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8248A6-27B1-FF47-8B7C-6388C5103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08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D1DB3B-014F-4562-8D9B-0303AA71B380}"/>
              </a:ext>
            </a:extLst>
          </p:cNvPr>
          <p:cNvSpPr/>
          <p:nvPr/>
        </p:nvSpPr>
        <p:spPr>
          <a:xfrm>
            <a:off x="4963669" y="2545834"/>
            <a:ext cx="1651000" cy="738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CO2 vähenemine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2021-2050 [tCO2ekv/a]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7AFBD-07A9-418C-82EC-528D9288C7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5789169" y="3284497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3050A4-F461-4608-8028-01D1744CEAC9}"/>
              </a:ext>
            </a:extLst>
          </p:cNvPr>
          <p:cNvSpPr/>
          <p:nvPr/>
        </p:nvSpPr>
        <p:spPr>
          <a:xfrm>
            <a:off x="5975224" y="1288938"/>
            <a:ext cx="1639570" cy="9564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 dirty="0">
                <a:solidFill>
                  <a:prstClr val="black"/>
                </a:solidFill>
              </a:rPr>
              <a:t>CO2 </a:t>
            </a:r>
            <a:r>
              <a:rPr lang="fi-FI" sz="1400" b="1" dirty="0" err="1">
                <a:solidFill>
                  <a:prstClr val="black"/>
                </a:solidFill>
              </a:rPr>
              <a:t>vähenemise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marginaalkulu</a:t>
            </a:r>
            <a:endParaRPr lang="fi-FI" sz="1400" b="1" dirty="0">
              <a:solidFill>
                <a:prstClr val="black"/>
              </a:solidFill>
            </a:endParaRPr>
          </a:p>
          <a:p>
            <a:pPr lvl="0" algn="ctr"/>
            <a:r>
              <a:rPr lang="fi-FI" sz="1400" dirty="0">
                <a:solidFill>
                  <a:prstClr val="black"/>
                </a:solidFill>
              </a:rPr>
              <a:t>2021-2050 [€/tCO2ekv]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CA9D38-24C2-49BB-BA6C-6C1B59C2C8D9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6795009" y="2245383"/>
            <a:ext cx="0" cy="1339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D33EA-9319-45B5-A0D2-21AE41CF3EC9}"/>
              </a:ext>
            </a:extLst>
          </p:cNvPr>
          <p:cNvSpPr/>
          <p:nvPr/>
        </p:nvSpPr>
        <p:spPr>
          <a:xfrm>
            <a:off x="6975350" y="2542474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black"/>
                </a:solidFill>
              </a:rPr>
              <a:t>Investeeringu</a:t>
            </a:r>
            <a:r>
              <a:rPr lang="et-EE" sz="1400" b="1" dirty="0">
                <a:solidFill>
                  <a:prstClr val="black"/>
                </a:solidFill>
              </a:rPr>
              <a:t>-</a:t>
            </a:r>
            <a:r>
              <a:rPr lang="en-US" sz="1400" b="1" dirty="0" err="1">
                <a:solidFill>
                  <a:prstClr val="black"/>
                </a:solidFill>
              </a:rPr>
              <a:t>vajadus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</a:rPr>
              <a:t>2021-2050 [M €]]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B6610-7A70-416A-AFF8-BEB00CDC90F7}"/>
              </a:ext>
            </a:extLst>
          </p:cNvPr>
          <p:cNvCxnSpPr>
            <a:cxnSpLocks/>
          </p:cNvCxnSpPr>
          <p:nvPr/>
        </p:nvCxnSpPr>
        <p:spPr>
          <a:xfrm flipV="1">
            <a:off x="7795135" y="3281138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227AC-ED6D-4BC6-8661-EEF7358CEE87}"/>
              </a:ext>
            </a:extLst>
          </p:cNvPr>
          <p:cNvSpPr/>
          <p:nvPr/>
        </p:nvSpPr>
        <p:spPr>
          <a:xfrm>
            <a:off x="7952613" y="1500000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Avaliku sektori investeering 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2021-2030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0C7B-6C2A-4B5C-B7B9-400F64A2B4AF}"/>
              </a:ext>
            </a:extLst>
          </p:cNvPr>
          <p:cNvCxnSpPr>
            <a:cxnSpLocks/>
          </p:cNvCxnSpPr>
          <p:nvPr/>
        </p:nvCxnSpPr>
        <p:spPr>
          <a:xfrm flipV="1">
            <a:off x="8772398" y="2245383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38F4E8-7FC6-4A1C-A0DF-095F3A3F6E2A}"/>
              </a:ext>
            </a:extLst>
          </p:cNvPr>
          <p:cNvSpPr/>
          <p:nvPr/>
        </p:nvSpPr>
        <p:spPr>
          <a:xfrm>
            <a:off x="8948929" y="2539115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Uute töökohtade arv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[tk/a]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D1705-2420-4F85-8A1A-E027F8BD633D}"/>
              </a:ext>
            </a:extLst>
          </p:cNvPr>
          <p:cNvCxnSpPr>
            <a:cxnSpLocks/>
          </p:cNvCxnSpPr>
          <p:nvPr/>
        </p:nvCxnSpPr>
        <p:spPr>
          <a:xfrm flipV="1">
            <a:off x="9715375" y="3284497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8E3AC5-3100-4458-A22A-13426EAD7C32}"/>
              </a:ext>
            </a:extLst>
          </p:cNvPr>
          <p:cNvSpPr/>
          <p:nvPr/>
        </p:nvSpPr>
        <p:spPr>
          <a:xfrm>
            <a:off x="9912222" y="1687218"/>
            <a:ext cx="1639570" cy="551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SKP muutus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8CA79-3224-44E6-AE1C-A647395D34D5}"/>
              </a:ext>
            </a:extLst>
          </p:cNvPr>
          <p:cNvCxnSpPr>
            <a:cxnSpLocks/>
          </p:cNvCxnSpPr>
          <p:nvPr/>
        </p:nvCxnSpPr>
        <p:spPr>
          <a:xfrm flipV="1">
            <a:off x="10732007" y="2245383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38005C1-CC7E-479B-9747-9E0B775EBA89}"/>
              </a:ext>
            </a:extLst>
          </p:cNvPr>
          <p:cNvSpPr txBox="1"/>
          <p:nvPr/>
        </p:nvSpPr>
        <p:spPr>
          <a:xfrm>
            <a:off x="499113" y="378523"/>
            <a:ext cx="1119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Kliimaneutraalsuse 2050 stsenaariumi meetmed: HOONED</a:t>
            </a:r>
            <a:endParaRPr lang="en-US" sz="3200" dirty="0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28170F0-27F1-459C-B454-9A65A13D4E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429491" y="3588307"/>
          <a:ext cx="11604548" cy="2891170"/>
        </p:xfrm>
        <a:graphic>
          <a:graphicData uri="http://schemas.openxmlformats.org/drawingml/2006/table">
            <a:tbl>
              <a:tblPr/>
              <a:tblGrid>
                <a:gridCol w="5742458">
                  <a:extLst>
                    <a:ext uri="{9D8B030D-6E8A-4147-A177-3AD203B41FA5}">
                      <a16:colId xmlns:a16="http://schemas.microsoft.com/office/drawing/2014/main" val="643014667"/>
                    </a:ext>
                  </a:extLst>
                </a:gridCol>
                <a:gridCol w="59817">
                  <a:extLst>
                    <a:ext uri="{9D8B030D-6E8A-4147-A177-3AD203B41FA5}">
                      <a16:colId xmlns:a16="http://schemas.microsoft.com/office/drawing/2014/main" val="2524877337"/>
                    </a:ext>
                  </a:extLst>
                </a:gridCol>
                <a:gridCol w="917198">
                  <a:extLst>
                    <a:ext uri="{9D8B030D-6E8A-4147-A177-3AD203B41FA5}">
                      <a16:colId xmlns:a16="http://schemas.microsoft.com/office/drawing/2014/main" val="2665706690"/>
                    </a:ext>
                  </a:extLst>
                </a:gridCol>
                <a:gridCol w="59817">
                  <a:extLst>
                    <a:ext uri="{9D8B030D-6E8A-4147-A177-3AD203B41FA5}">
                      <a16:colId xmlns:a16="http://schemas.microsoft.com/office/drawing/2014/main" val="2667833515"/>
                    </a:ext>
                  </a:extLst>
                </a:gridCol>
                <a:gridCol w="917198">
                  <a:extLst>
                    <a:ext uri="{9D8B030D-6E8A-4147-A177-3AD203B41FA5}">
                      <a16:colId xmlns:a16="http://schemas.microsoft.com/office/drawing/2014/main" val="1984655777"/>
                    </a:ext>
                  </a:extLst>
                </a:gridCol>
                <a:gridCol w="59817">
                  <a:extLst>
                    <a:ext uri="{9D8B030D-6E8A-4147-A177-3AD203B41FA5}">
                      <a16:colId xmlns:a16="http://schemas.microsoft.com/office/drawing/2014/main" val="3771994777"/>
                    </a:ext>
                  </a:extLst>
                </a:gridCol>
                <a:gridCol w="917198">
                  <a:extLst>
                    <a:ext uri="{9D8B030D-6E8A-4147-A177-3AD203B41FA5}">
                      <a16:colId xmlns:a16="http://schemas.microsoft.com/office/drawing/2014/main" val="2866116905"/>
                    </a:ext>
                  </a:extLst>
                </a:gridCol>
                <a:gridCol w="59817">
                  <a:extLst>
                    <a:ext uri="{9D8B030D-6E8A-4147-A177-3AD203B41FA5}">
                      <a16:colId xmlns:a16="http://schemas.microsoft.com/office/drawing/2014/main" val="3848827569"/>
                    </a:ext>
                  </a:extLst>
                </a:gridCol>
                <a:gridCol w="917198">
                  <a:extLst>
                    <a:ext uri="{9D8B030D-6E8A-4147-A177-3AD203B41FA5}">
                      <a16:colId xmlns:a16="http://schemas.microsoft.com/office/drawing/2014/main" val="2928676177"/>
                    </a:ext>
                  </a:extLst>
                </a:gridCol>
                <a:gridCol w="59817">
                  <a:extLst>
                    <a:ext uri="{9D8B030D-6E8A-4147-A177-3AD203B41FA5}">
                      <a16:colId xmlns:a16="http://schemas.microsoft.com/office/drawing/2014/main" val="3282631665"/>
                    </a:ext>
                  </a:extLst>
                </a:gridCol>
                <a:gridCol w="917198">
                  <a:extLst>
                    <a:ext uri="{9D8B030D-6E8A-4147-A177-3AD203B41FA5}">
                      <a16:colId xmlns:a16="http://schemas.microsoft.com/office/drawing/2014/main" val="2440174191"/>
                    </a:ext>
                  </a:extLst>
                </a:gridCol>
                <a:gridCol w="59817">
                  <a:extLst>
                    <a:ext uri="{9D8B030D-6E8A-4147-A177-3AD203B41FA5}">
                      <a16:colId xmlns:a16="http://schemas.microsoft.com/office/drawing/2014/main" val="1210028019"/>
                    </a:ext>
                  </a:extLst>
                </a:gridCol>
                <a:gridCol w="917198">
                  <a:extLst>
                    <a:ext uri="{9D8B030D-6E8A-4147-A177-3AD203B41FA5}">
                      <a16:colId xmlns:a16="http://schemas.microsoft.com/office/drawing/2014/main" val="2287734945"/>
                    </a:ext>
                  </a:extLst>
                </a:gridCol>
              </a:tblGrid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Hoolekandeasutuste renoveerimine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2 429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10778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Lasteaiahoonete rekonstrueerimine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2 159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180285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Väikeelamute rekonstrueerimine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60 973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1 300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151208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Korterelamute rekonstrueerimine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64 304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2 055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24,7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58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087520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Koolimajade rekonstrueerimine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12 323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0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C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4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149448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Büroohoonete rekonstrueerimine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21 481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7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7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A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-1,8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606911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Kaubandus-teenindus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ettevõtete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hoonete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rekonstrueerimine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32 072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-796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-16,6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04366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Tööstushoonete rekonstrueerimine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15 954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-415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9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-5,3</a:t>
                      </a:r>
                    </a:p>
                  </a:txBody>
                  <a:tcPr marL="9970" marR="9970" marT="99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236813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209 860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5 287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1105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388123"/>
                  </a:ext>
                </a:extLst>
              </a:tr>
              <a:tr h="289117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Osakaal kõikide meetmete mahust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970" marR="9970" marT="9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4274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6D1E1D-D43F-D243-9D46-24059C47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68335-D06C-E04E-B173-B8A56551A7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A58C7-863F-4E46-97ED-09EEB4AA249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45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D1DB3B-014F-4562-8D9B-0303AA71B380}"/>
              </a:ext>
            </a:extLst>
          </p:cNvPr>
          <p:cNvSpPr/>
          <p:nvPr/>
        </p:nvSpPr>
        <p:spPr>
          <a:xfrm>
            <a:off x="4236720" y="2908046"/>
            <a:ext cx="1651000" cy="738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CO2 vähenemine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2021-2050 [tCO2ekv/a]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7AFBD-07A9-418C-82EC-528D9288C7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5062220" y="3646709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3050A4-F461-4608-8028-01D1744CEAC9}"/>
              </a:ext>
            </a:extLst>
          </p:cNvPr>
          <p:cNvSpPr/>
          <p:nvPr/>
        </p:nvSpPr>
        <p:spPr>
          <a:xfrm>
            <a:off x="5248275" y="1651150"/>
            <a:ext cx="1639570" cy="9564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 dirty="0">
                <a:solidFill>
                  <a:prstClr val="black"/>
                </a:solidFill>
              </a:rPr>
              <a:t>CO2 </a:t>
            </a:r>
            <a:r>
              <a:rPr lang="fi-FI" sz="1400" b="1" dirty="0" err="1">
                <a:solidFill>
                  <a:prstClr val="black"/>
                </a:solidFill>
              </a:rPr>
              <a:t>vähenemise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marginaalkulu</a:t>
            </a:r>
            <a:endParaRPr lang="fi-FI" sz="1400" b="1" dirty="0">
              <a:solidFill>
                <a:prstClr val="black"/>
              </a:solidFill>
            </a:endParaRPr>
          </a:p>
          <a:p>
            <a:pPr lvl="0" algn="ctr"/>
            <a:r>
              <a:rPr lang="fi-FI" sz="1400" dirty="0">
                <a:solidFill>
                  <a:prstClr val="black"/>
                </a:solidFill>
              </a:rPr>
              <a:t>2021-2050 [€/tCO2ekv]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CA9D38-24C2-49BB-BA6C-6C1B59C2C8D9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6068060" y="2607595"/>
            <a:ext cx="0" cy="1339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D33EA-9319-45B5-A0D2-21AE41CF3EC9}"/>
              </a:ext>
            </a:extLst>
          </p:cNvPr>
          <p:cNvSpPr/>
          <p:nvPr/>
        </p:nvSpPr>
        <p:spPr>
          <a:xfrm>
            <a:off x="6248401" y="2904686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black"/>
                </a:solidFill>
              </a:rPr>
              <a:t>Investeeringu</a:t>
            </a:r>
            <a:r>
              <a:rPr lang="et-EE" sz="1400" b="1" dirty="0">
                <a:solidFill>
                  <a:prstClr val="black"/>
                </a:solidFill>
              </a:rPr>
              <a:t>-</a:t>
            </a:r>
            <a:r>
              <a:rPr lang="en-US" sz="1400" b="1" dirty="0" err="1">
                <a:solidFill>
                  <a:prstClr val="black"/>
                </a:solidFill>
              </a:rPr>
              <a:t>vajadus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</a:rPr>
              <a:t>2021-2050 [M €]]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B6610-7A70-416A-AFF8-BEB00CDC90F7}"/>
              </a:ext>
            </a:extLst>
          </p:cNvPr>
          <p:cNvCxnSpPr>
            <a:cxnSpLocks/>
          </p:cNvCxnSpPr>
          <p:nvPr/>
        </p:nvCxnSpPr>
        <p:spPr>
          <a:xfrm flipV="1">
            <a:off x="7068186" y="3643350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227AC-ED6D-4BC6-8661-EEF7358CEE87}"/>
              </a:ext>
            </a:extLst>
          </p:cNvPr>
          <p:cNvSpPr/>
          <p:nvPr/>
        </p:nvSpPr>
        <p:spPr>
          <a:xfrm>
            <a:off x="7225664" y="1862212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Avaliku sektori investeering 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2021-2030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0C7B-6C2A-4B5C-B7B9-400F64A2B4AF}"/>
              </a:ext>
            </a:extLst>
          </p:cNvPr>
          <p:cNvCxnSpPr>
            <a:cxnSpLocks/>
          </p:cNvCxnSpPr>
          <p:nvPr/>
        </p:nvCxnSpPr>
        <p:spPr>
          <a:xfrm flipV="1">
            <a:off x="8045449" y="2607595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38F4E8-7FC6-4A1C-A0DF-095F3A3F6E2A}"/>
              </a:ext>
            </a:extLst>
          </p:cNvPr>
          <p:cNvSpPr/>
          <p:nvPr/>
        </p:nvSpPr>
        <p:spPr>
          <a:xfrm>
            <a:off x="8221980" y="2901327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Uute töökohtade arv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[tk/a]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D1705-2420-4F85-8A1A-E027F8BD633D}"/>
              </a:ext>
            </a:extLst>
          </p:cNvPr>
          <p:cNvCxnSpPr>
            <a:cxnSpLocks/>
          </p:cNvCxnSpPr>
          <p:nvPr/>
        </p:nvCxnSpPr>
        <p:spPr>
          <a:xfrm flipV="1">
            <a:off x="8988426" y="3646709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8E3AC5-3100-4458-A22A-13426EAD7C32}"/>
              </a:ext>
            </a:extLst>
          </p:cNvPr>
          <p:cNvSpPr/>
          <p:nvPr/>
        </p:nvSpPr>
        <p:spPr>
          <a:xfrm>
            <a:off x="9185273" y="2049430"/>
            <a:ext cx="1639570" cy="551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SKP muutus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8CA79-3224-44E6-AE1C-A647395D34D5}"/>
              </a:ext>
            </a:extLst>
          </p:cNvPr>
          <p:cNvCxnSpPr>
            <a:cxnSpLocks/>
          </p:cNvCxnSpPr>
          <p:nvPr/>
        </p:nvCxnSpPr>
        <p:spPr>
          <a:xfrm flipV="1">
            <a:off x="10005058" y="2607595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38005C1-CC7E-479B-9747-9E0B775EBA89}"/>
              </a:ext>
            </a:extLst>
          </p:cNvPr>
          <p:cNvSpPr txBox="1"/>
          <p:nvPr/>
        </p:nvSpPr>
        <p:spPr>
          <a:xfrm>
            <a:off x="499113" y="378523"/>
            <a:ext cx="1193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Kliimaneutraalsuse 2050 stsenaariumi meetmed: ELEKTRITOOTMINE</a:t>
            </a:r>
            <a:endParaRPr lang="en-US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0BF7F3-5B5C-44BD-8DAC-2A8902DE53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2597" y="3950518"/>
          <a:ext cx="9425120" cy="2048501"/>
        </p:xfrm>
        <a:graphic>
          <a:graphicData uri="http://schemas.openxmlformats.org/drawingml/2006/table">
            <a:tbl>
              <a:tblPr/>
              <a:tblGrid>
                <a:gridCol w="3451169">
                  <a:extLst>
                    <a:ext uri="{9D8B030D-6E8A-4147-A177-3AD203B41FA5}">
                      <a16:colId xmlns:a16="http://schemas.microsoft.com/office/drawing/2014/main" val="4254893347"/>
                    </a:ext>
                  </a:extLst>
                </a:gridCol>
                <a:gridCol w="60547">
                  <a:extLst>
                    <a:ext uri="{9D8B030D-6E8A-4147-A177-3AD203B41FA5}">
                      <a16:colId xmlns:a16="http://schemas.microsoft.com/office/drawing/2014/main" val="1987455559"/>
                    </a:ext>
                  </a:extLst>
                </a:gridCol>
                <a:gridCol w="968749">
                  <a:extLst>
                    <a:ext uri="{9D8B030D-6E8A-4147-A177-3AD203B41FA5}">
                      <a16:colId xmlns:a16="http://schemas.microsoft.com/office/drawing/2014/main" val="872613504"/>
                    </a:ext>
                  </a:extLst>
                </a:gridCol>
                <a:gridCol w="60547">
                  <a:extLst>
                    <a:ext uri="{9D8B030D-6E8A-4147-A177-3AD203B41FA5}">
                      <a16:colId xmlns:a16="http://schemas.microsoft.com/office/drawing/2014/main" val="614577109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3218624946"/>
                    </a:ext>
                  </a:extLst>
                </a:gridCol>
                <a:gridCol w="60547">
                  <a:extLst>
                    <a:ext uri="{9D8B030D-6E8A-4147-A177-3AD203B41FA5}">
                      <a16:colId xmlns:a16="http://schemas.microsoft.com/office/drawing/2014/main" val="3820461354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609772149"/>
                    </a:ext>
                  </a:extLst>
                </a:gridCol>
                <a:gridCol w="60547">
                  <a:extLst>
                    <a:ext uri="{9D8B030D-6E8A-4147-A177-3AD203B41FA5}">
                      <a16:colId xmlns:a16="http://schemas.microsoft.com/office/drawing/2014/main" val="588438341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4040277070"/>
                    </a:ext>
                  </a:extLst>
                </a:gridCol>
                <a:gridCol w="60547">
                  <a:extLst>
                    <a:ext uri="{9D8B030D-6E8A-4147-A177-3AD203B41FA5}">
                      <a16:colId xmlns:a16="http://schemas.microsoft.com/office/drawing/2014/main" val="398897171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729837592"/>
                    </a:ext>
                  </a:extLst>
                </a:gridCol>
                <a:gridCol w="60547">
                  <a:extLst>
                    <a:ext uri="{9D8B030D-6E8A-4147-A177-3AD203B41FA5}">
                      <a16:colId xmlns:a16="http://schemas.microsoft.com/office/drawing/2014/main" val="3320382710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465224416"/>
                    </a:ext>
                  </a:extLst>
                </a:gridCol>
              </a:tblGrid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Päikeseenergia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51 911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-13,9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085665"/>
                  </a:ext>
                </a:extLst>
              </a:tr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Meretuulepargid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748 795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B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3 984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5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-55,5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00271"/>
                  </a:ext>
                </a:extLst>
              </a:tr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Maismaatuulepargid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136 291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701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-10,8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16496"/>
                  </a:ext>
                </a:extLst>
              </a:tr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Hüdropumpjaamad 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283 770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4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3882"/>
                  </a:ext>
                </a:extLst>
              </a:tr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Väikeste moodulreaktorite rajamine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276 680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9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2 213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B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1 432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-19,1</a:t>
                      </a:r>
                    </a:p>
                  </a:txBody>
                  <a:tcPr marL="10093" marR="10093" marT="100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156462"/>
                  </a:ext>
                </a:extLst>
              </a:tr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1 497 446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7 822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2507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628083"/>
                  </a:ext>
                </a:extLst>
              </a:tr>
              <a:tr h="292643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Osakaal kõikide meetmete mahust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10093" marR="10093" marT="100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19860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DD6B05-B9CF-BF4E-A2E7-44BA7BD5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64B42-FEA8-4A41-9FA8-D19FDCD64D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98BD6-64A1-A048-8FAA-23DB753216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4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13B6-BCB3-5948-AEC6-BE63E8B0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Energiatarve</a:t>
            </a:r>
            <a:r>
              <a:rPr lang="en-US" dirty="0"/>
              <a:t> </a:t>
            </a:r>
            <a:r>
              <a:rPr lang="en-US" dirty="0" err="1"/>
              <a:t>ikka</a:t>
            </a:r>
            <a:r>
              <a:rPr lang="en-US" dirty="0"/>
              <a:t> </a:t>
            </a:r>
            <a:r>
              <a:rPr lang="en-US" dirty="0" err="1"/>
              <a:t>kasvab</a:t>
            </a:r>
            <a:r>
              <a:rPr lang="en-US" dirty="0"/>
              <a:t> ja </a:t>
            </a:r>
            <a:r>
              <a:rPr lang="en-US" dirty="0" err="1"/>
              <a:t>autostumine</a:t>
            </a:r>
            <a:r>
              <a:rPr lang="en-US" dirty="0"/>
              <a:t>/</a:t>
            </a:r>
            <a:r>
              <a:rPr lang="en-US" dirty="0" err="1"/>
              <a:t>SUVstumine</a:t>
            </a:r>
            <a:r>
              <a:rPr lang="en-US" dirty="0"/>
              <a:t> </a:t>
            </a:r>
            <a:r>
              <a:rPr lang="en-US" dirty="0" err="1"/>
              <a:t>suur</a:t>
            </a:r>
            <a:r>
              <a:rPr lang="en-US" dirty="0"/>
              <a:t> </a:t>
            </a:r>
            <a:r>
              <a:rPr lang="en-US" dirty="0" err="1"/>
              <a:t>probleem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026A6-D1D7-9144-B678-2186C6E5E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Allikas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https://www.iea.org/media/presentations/OffshoreWind-Launch-Presentation.pdf</a:t>
            </a: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36C67-227C-D94E-BC67-A5B0533A003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33523" y="2425616"/>
            <a:ext cx="5824365" cy="315603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03BB3-F695-8A43-8E37-B58DE0B1F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888" y="2502214"/>
            <a:ext cx="6058070" cy="30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46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7AFBD-07A9-418C-82EC-528D9288C7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332220" y="2618797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CA9D38-24C2-49BB-BA6C-6C1B59C2C8D9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338060" y="1711763"/>
            <a:ext cx="0" cy="1339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B6610-7A70-416A-AFF8-BEB00CDC90F7}"/>
              </a:ext>
            </a:extLst>
          </p:cNvPr>
          <p:cNvCxnSpPr>
            <a:cxnSpLocks/>
          </p:cNvCxnSpPr>
          <p:nvPr/>
        </p:nvCxnSpPr>
        <p:spPr>
          <a:xfrm flipV="1">
            <a:off x="8338186" y="2473198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0C7B-6C2A-4B5C-B7B9-400F64A2B4AF}"/>
              </a:ext>
            </a:extLst>
          </p:cNvPr>
          <p:cNvCxnSpPr>
            <a:cxnSpLocks/>
          </p:cNvCxnSpPr>
          <p:nvPr/>
        </p:nvCxnSpPr>
        <p:spPr>
          <a:xfrm flipV="1">
            <a:off x="9315449" y="1437443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D1705-2420-4F85-8A1A-E027F8BD633D}"/>
              </a:ext>
            </a:extLst>
          </p:cNvPr>
          <p:cNvCxnSpPr>
            <a:cxnSpLocks/>
          </p:cNvCxnSpPr>
          <p:nvPr/>
        </p:nvCxnSpPr>
        <p:spPr>
          <a:xfrm flipV="1">
            <a:off x="10258426" y="2476557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8CA79-3224-44E6-AE1C-A647395D34D5}"/>
              </a:ext>
            </a:extLst>
          </p:cNvPr>
          <p:cNvCxnSpPr>
            <a:cxnSpLocks/>
          </p:cNvCxnSpPr>
          <p:nvPr/>
        </p:nvCxnSpPr>
        <p:spPr>
          <a:xfrm flipV="1">
            <a:off x="11275058" y="1437443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38005C1-CC7E-479B-9747-9E0B775EBA89}"/>
              </a:ext>
            </a:extLst>
          </p:cNvPr>
          <p:cNvSpPr txBox="1"/>
          <p:nvPr/>
        </p:nvSpPr>
        <p:spPr>
          <a:xfrm>
            <a:off x="509273" y="170543"/>
            <a:ext cx="1193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Kliimaneutraalsuse 2050 stsenaariumi meetmed: MUU ENERGIA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D1DB3B-014F-4562-8D9B-0303AA71B380}"/>
              </a:ext>
            </a:extLst>
          </p:cNvPr>
          <p:cNvSpPr/>
          <p:nvPr/>
        </p:nvSpPr>
        <p:spPr>
          <a:xfrm>
            <a:off x="5506720" y="1880134"/>
            <a:ext cx="1651000" cy="738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CO2 vähenemine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2021-2050 [tCO2ekv/a]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D33EA-9319-45B5-A0D2-21AE41CF3EC9}"/>
              </a:ext>
            </a:extLst>
          </p:cNvPr>
          <p:cNvSpPr/>
          <p:nvPr/>
        </p:nvSpPr>
        <p:spPr>
          <a:xfrm>
            <a:off x="7518401" y="1876774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black"/>
                </a:solidFill>
              </a:rPr>
              <a:t>Investeeringu</a:t>
            </a:r>
            <a:r>
              <a:rPr lang="et-EE" sz="1400" b="1" dirty="0">
                <a:solidFill>
                  <a:prstClr val="black"/>
                </a:solidFill>
              </a:rPr>
              <a:t>-</a:t>
            </a:r>
            <a:r>
              <a:rPr lang="en-US" sz="1400" b="1" dirty="0" err="1">
                <a:solidFill>
                  <a:prstClr val="black"/>
                </a:solidFill>
              </a:rPr>
              <a:t>vajadus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</a:rPr>
              <a:t>2021-2050 [M €]]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38F4E8-7FC6-4A1C-A0DF-095F3A3F6E2A}"/>
              </a:ext>
            </a:extLst>
          </p:cNvPr>
          <p:cNvSpPr/>
          <p:nvPr/>
        </p:nvSpPr>
        <p:spPr>
          <a:xfrm>
            <a:off x="9491980" y="1873415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Uute töökohtade arv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[tk/a]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3050A4-F461-4608-8028-01D1744CEAC9}"/>
              </a:ext>
            </a:extLst>
          </p:cNvPr>
          <p:cNvSpPr/>
          <p:nvPr/>
        </p:nvSpPr>
        <p:spPr>
          <a:xfrm>
            <a:off x="6518275" y="755318"/>
            <a:ext cx="1639570" cy="9564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 dirty="0">
                <a:solidFill>
                  <a:prstClr val="black"/>
                </a:solidFill>
              </a:rPr>
              <a:t>CO2 </a:t>
            </a:r>
            <a:r>
              <a:rPr lang="fi-FI" sz="1400" b="1" dirty="0" err="1">
                <a:solidFill>
                  <a:prstClr val="black"/>
                </a:solidFill>
              </a:rPr>
              <a:t>vähenemise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marginaalkulu</a:t>
            </a:r>
            <a:endParaRPr lang="fi-FI" sz="1400" b="1" dirty="0">
              <a:solidFill>
                <a:prstClr val="black"/>
              </a:solidFill>
            </a:endParaRPr>
          </a:p>
          <a:p>
            <a:pPr lvl="0" algn="ctr"/>
            <a:r>
              <a:rPr lang="fi-FI" sz="1400" dirty="0">
                <a:solidFill>
                  <a:prstClr val="black"/>
                </a:solidFill>
              </a:rPr>
              <a:t>2021-2050 [€/tCO2ekv]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227AC-ED6D-4BC6-8661-EEF7358CEE87}"/>
              </a:ext>
            </a:extLst>
          </p:cNvPr>
          <p:cNvSpPr/>
          <p:nvPr/>
        </p:nvSpPr>
        <p:spPr>
          <a:xfrm>
            <a:off x="8495664" y="966380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Avaliku sektori investeering 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2021-2030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8E3AC5-3100-4458-A22A-13426EAD7C32}"/>
              </a:ext>
            </a:extLst>
          </p:cNvPr>
          <p:cNvSpPr/>
          <p:nvPr/>
        </p:nvSpPr>
        <p:spPr>
          <a:xfrm>
            <a:off x="10455273" y="1153598"/>
            <a:ext cx="1639570" cy="551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SKP muutus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5328BF-5732-4EB0-B510-1C33184ED1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80564" y="2773649"/>
          <a:ext cx="11936719" cy="3756376"/>
        </p:xfrm>
        <a:graphic>
          <a:graphicData uri="http://schemas.openxmlformats.org/drawingml/2006/table">
            <a:tbl>
              <a:tblPr/>
              <a:tblGrid>
                <a:gridCol w="6038109">
                  <a:extLst>
                    <a:ext uri="{9D8B030D-6E8A-4147-A177-3AD203B41FA5}">
                      <a16:colId xmlns:a16="http://schemas.microsoft.com/office/drawing/2014/main" val="1646800570"/>
                    </a:ext>
                  </a:extLst>
                </a:gridCol>
                <a:gridCol w="59783">
                  <a:extLst>
                    <a:ext uri="{9D8B030D-6E8A-4147-A177-3AD203B41FA5}">
                      <a16:colId xmlns:a16="http://schemas.microsoft.com/office/drawing/2014/main" val="3593169040"/>
                    </a:ext>
                  </a:extLst>
                </a:gridCol>
                <a:gridCol w="956532">
                  <a:extLst>
                    <a:ext uri="{9D8B030D-6E8A-4147-A177-3AD203B41FA5}">
                      <a16:colId xmlns:a16="http://schemas.microsoft.com/office/drawing/2014/main" val="1967543798"/>
                    </a:ext>
                  </a:extLst>
                </a:gridCol>
                <a:gridCol w="59783">
                  <a:extLst>
                    <a:ext uri="{9D8B030D-6E8A-4147-A177-3AD203B41FA5}">
                      <a16:colId xmlns:a16="http://schemas.microsoft.com/office/drawing/2014/main" val="3062330105"/>
                    </a:ext>
                  </a:extLst>
                </a:gridCol>
                <a:gridCol w="916676">
                  <a:extLst>
                    <a:ext uri="{9D8B030D-6E8A-4147-A177-3AD203B41FA5}">
                      <a16:colId xmlns:a16="http://schemas.microsoft.com/office/drawing/2014/main" val="1833667623"/>
                    </a:ext>
                  </a:extLst>
                </a:gridCol>
                <a:gridCol w="59783">
                  <a:extLst>
                    <a:ext uri="{9D8B030D-6E8A-4147-A177-3AD203B41FA5}">
                      <a16:colId xmlns:a16="http://schemas.microsoft.com/office/drawing/2014/main" val="1884595861"/>
                    </a:ext>
                  </a:extLst>
                </a:gridCol>
                <a:gridCol w="916676">
                  <a:extLst>
                    <a:ext uri="{9D8B030D-6E8A-4147-A177-3AD203B41FA5}">
                      <a16:colId xmlns:a16="http://schemas.microsoft.com/office/drawing/2014/main" val="1629470437"/>
                    </a:ext>
                  </a:extLst>
                </a:gridCol>
                <a:gridCol w="59783">
                  <a:extLst>
                    <a:ext uri="{9D8B030D-6E8A-4147-A177-3AD203B41FA5}">
                      <a16:colId xmlns:a16="http://schemas.microsoft.com/office/drawing/2014/main" val="3674453338"/>
                    </a:ext>
                  </a:extLst>
                </a:gridCol>
                <a:gridCol w="916676">
                  <a:extLst>
                    <a:ext uri="{9D8B030D-6E8A-4147-A177-3AD203B41FA5}">
                      <a16:colId xmlns:a16="http://schemas.microsoft.com/office/drawing/2014/main" val="2026583577"/>
                    </a:ext>
                  </a:extLst>
                </a:gridCol>
                <a:gridCol w="59783">
                  <a:extLst>
                    <a:ext uri="{9D8B030D-6E8A-4147-A177-3AD203B41FA5}">
                      <a16:colId xmlns:a16="http://schemas.microsoft.com/office/drawing/2014/main" val="1095361100"/>
                    </a:ext>
                  </a:extLst>
                </a:gridCol>
                <a:gridCol w="916676">
                  <a:extLst>
                    <a:ext uri="{9D8B030D-6E8A-4147-A177-3AD203B41FA5}">
                      <a16:colId xmlns:a16="http://schemas.microsoft.com/office/drawing/2014/main" val="4134891409"/>
                    </a:ext>
                  </a:extLst>
                </a:gridCol>
                <a:gridCol w="59783">
                  <a:extLst>
                    <a:ext uri="{9D8B030D-6E8A-4147-A177-3AD203B41FA5}">
                      <a16:colId xmlns:a16="http://schemas.microsoft.com/office/drawing/2014/main" val="1691156663"/>
                    </a:ext>
                  </a:extLst>
                </a:gridCol>
                <a:gridCol w="916676">
                  <a:extLst>
                    <a:ext uri="{9D8B030D-6E8A-4147-A177-3AD203B41FA5}">
                      <a16:colId xmlns:a16="http://schemas.microsoft.com/office/drawing/2014/main" val="4154222241"/>
                    </a:ext>
                  </a:extLst>
                </a:gridCol>
              </a:tblGrid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Biometaani osakaalu suurendamine transpordisektori gaasitarbimises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110 307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938316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Kaugküttetorustiku renoveerimine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11 077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8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1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4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498406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Kaugküttekatelde renoveerimine ja kütuse vahetus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34 835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4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316217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Soojuspumpade paigaldamine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1 768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1 947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0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7913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Lokaalsete küttelahenduste ehitamine kaugküttelahenduse asemel 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2 382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30136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Põllumajandusmasinates alternatiivkütuste kasutamine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3 586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7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0992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Kaugjahutus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7 537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-478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6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081998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 tänavavalgustus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3 921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6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-4,3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4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440252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Vesinikutootmine (10% tänasest maagaasivõrgu mahust)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18 194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-0,3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0403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Tsemenditööstuse energiasisendite süsinikumahukuse vähendamine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17 453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15962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Lubjatööstuse energiasisendite süsinikumahukuse vähendamine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64" marR="9964" marT="99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324486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211 136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1047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22590"/>
                  </a:ext>
                </a:extLst>
              </a:tr>
              <a:tr h="28895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Osakaal kõikide meetmete mahust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9964" marR="9964" marT="99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77859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226A3F-20C8-824A-B2AC-57EC4686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03ABB-6DD0-9345-BA02-848CB33ED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2BA25-4F4E-654B-ABC1-4264EAF38BE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08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D1DB3B-014F-4562-8D9B-0303AA71B380}"/>
              </a:ext>
            </a:extLst>
          </p:cNvPr>
          <p:cNvSpPr/>
          <p:nvPr/>
        </p:nvSpPr>
        <p:spPr>
          <a:xfrm>
            <a:off x="4236720" y="2908046"/>
            <a:ext cx="1651000" cy="738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CO2 vähenemine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2021-2050 [tCO2ekv/a]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7AFBD-07A9-418C-82EC-528D9288C7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5062220" y="3646709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3050A4-F461-4608-8028-01D1744CEAC9}"/>
              </a:ext>
            </a:extLst>
          </p:cNvPr>
          <p:cNvSpPr/>
          <p:nvPr/>
        </p:nvSpPr>
        <p:spPr>
          <a:xfrm>
            <a:off x="5248275" y="1651150"/>
            <a:ext cx="1639570" cy="9564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 dirty="0">
                <a:solidFill>
                  <a:prstClr val="black"/>
                </a:solidFill>
              </a:rPr>
              <a:t>CO2 </a:t>
            </a:r>
            <a:r>
              <a:rPr lang="fi-FI" sz="1400" b="1" dirty="0" err="1">
                <a:solidFill>
                  <a:prstClr val="black"/>
                </a:solidFill>
              </a:rPr>
              <a:t>vähenemise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marginaalkulu</a:t>
            </a:r>
            <a:endParaRPr lang="fi-FI" sz="1400" b="1" dirty="0">
              <a:solidFill>
                <a:prstClr val="black"/>
              </a:solidFill>
            </a:endParaRPr>
          </a:p>
          <a:p>
            <a:pPr lvl="0" algn="ctr"/>
            <a:r>
              <a:rPr lang="fi-FI" sz="1400" dirty="0">
                <a:solidFill>
                  <a:prstClr val="black"/>
                </a:solidFill>
              </a:rPr>
              <a:t>2021-2050 [€/tCO2ekv]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CA9D38-24C2-49BB-BA6C-6C1B59C2C8D9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6068060" y="2607595"/>
            <a:ext cx="0" cy="1339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D33EA-9319-45B5-A0D2-21AE41CF3EC9}"/>
              </a:ext>
            </a:extLst>
          </p:cNvPr>
          <p:cNvSpPr/>
          <p:nvPr/>
        </p:nvSpPr>
        <p:spPr>
          <a:xfrm>
            <a:off x="6248401" y="2904686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black"/>
                </a:solidFill>
              </a:rPr>
              <a:t>Investeeringu</a:t>
            </a:r>
            <a:r>
              <a:rPr lang="et-EE" sz="1400" b="1" dirty="0">
                <a:solidFill>
                  <a:prstClr val="black"/>
                </a:solidFill>
              </a:rPr>
              <a:t>-</a:t>
            </a:r>
            <a:r>
              <a:rPr lang="en-US" sz="1400" b="1" dirty="0" err="1">
                <a:solidFill>
                  <a:prstClr val="black"/>
                </a:solidFill>
              </a:rPr>
              <a:t>vajadus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</a:rPr>
              <a:t>2021-2050 [M €]]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B6610-7A70-416A-AFF8-BEB00CDC90F7}"/>
              </a:ext>
            </a:extLst>
          </p:cNvPr>
          <p:cNvCxnSpPr>
            <a:cxnSpLocks/>
          </p:cNvCxnSpPr>
          <p:nvPr/>
        </p:nvCxnSpPr>
        <p:spPr>
          <a:xfrm flipV="1">
            <a:off x="7068186" y="3643350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227AC-ED6D-4BC6-8661-EEF7358CEE87}"/>
              </a:ext>
            </a:extLst>
          </p:cNvPr>
          <p:cNvSpPr/>
          <p:nvPr/>
        </p:nvSpPr>
        <p:spPr>
          <a:xfrm>
            <a:off x="7225664" y="1862212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Avaliku sektori investeering 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2021-2030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0C7B-6C2A-4B5C-B7B9-400F64A2B4AF}"/>
              </a:ext>
            </a:extLst>
          </p:cNvPr>
          <p:cNvCxnSpPr>
            <a:cxnSpLocks/>
          </p:cNvCxnSpPr>
          <p:nvPr/>
        </p:nvCxnSpPr>
        <p:spPr>
          <a:xfrm flipV="1">
            <a:off x="8045449" y="2607595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38F4E8-7FC6-4A1C-A0DF-095F3A3F6E2A}"/>
              </a:ext>
            </a:extLst>
          </p:cNvPr>
          <p:cNvSpPr/>
          <p:nvPr/>
        </p:nvSpPr>
        <p:spPr>
          <a:xfrm>
            <a:off x="8221980" y="2901327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Uute töökohtade arv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[tk/a]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D1705-2420-4F85-8A1A-E027F8BD633D}"/>
              </a:ext>
            </a:extLst>
          </p:cNvPr>
          <p:cNvCxnSpPr>
            <a:cxnSpLocks/>
          </p:cNvCxnSpPr>
          <p:nvPr/>
        </p:nvCxnSpPr>
        <p:spPr>
          <a:xfrm flipV="1">
            <a:off x="8988426" y="3646709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8E3AC5-3100-4458-A22A-13426EAD7C32}"/>
              </a:ext>
            </a:extLst>
          </p:cNvPr>
          <p:cNvSpPr/>
          <p:nvPr/>
        </p:nvSpPr>
        <p:spPr>
          <a:xfrm>
            <a:off x="9185273" y="2049430"/>
            <a:ext cx="1639570" cy="551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SKP muutus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8CA79-3224-44E6-AE1C-A647395D34D5}"/>
              </a:ext>
            </a:extLst>
          </p:cNvPr>
          <p:cNvCxnSpPr>
            <a:cxnSpLocks/>
          </p:cNvCxnSpPr>
          <p:nvPr/>
        </p:nvCxnSpPr>
        <p:spPr>
          <a:xfrm flipV="1">
            <a:off x="10005058" y="2607595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38005C1-CC7E-479B-9747-9E0B775EBA89}"/>
              </a:ext>
            </a:extLst>
          </p:cNvPr>
          <p:cNvSpPr txBox="1"/>
          <p:nvPr/>
        </p:nvSpPr>
        <p:spPr>
          <a:xfrm>
            <a:off x="499113" y="378523"/>
            <a:ext cx="1193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Kliimaneutraalsuse 2050 stsenaariumi meetmed: LULUCF &amp; TÖÖSTUS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1ADA85-927F-43FB-B013-2CA5A80C9C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129" y="3950519"/>
          <a:ext cx="10395583" cy="1438320"/>
        </p:xfrm>
        <a:graphic>
          <a:graphicData uri="http://schemas.openxmlformats.org/drawingml/2006/table">
            <a:tbl>
              <a:tblPr/>
              <a:tblGrid>
                <a:gridCol w="4523270">
                  <a:extLst>
                    <a:ext uri="{9D8B030D-6E8A-4147-A177-3AD203B41FA5}">
                      <a16:colId xmlns:a16="http://schemas.microsoft.com/office/drawing/2014/main" val="627308879"/>
                    </a:ext>
                  </a:extLst>
                </a:gridCol>
                <a:gridCol w="59516">
                  <a:extLst>
                    <a:ext uri="{9D8B030D-6E8A-4147-A177-3AD203B41FA5}">
                      <a16:colId xmlns:a16="http://schemas.microsoft.com/office/drawing/2014/main" val="1209362370"/>
                    </a:ext>
                  </a:extLst>
                </a:gridCol>
                <a:gridCol w="952267">
                  <a:extLst>
                    <a:ext uri="{9D8B030D-6E8A-4147-A177-3AD203B41FA5}">
                      <a16:colId xmlns:a16="http://schemas.microsoft.com/office/drawing/2014/main" val="2808914211"/>
                    </a:ext>
                  </a:extLst>
                </a:gridCol>
                <a:gridCol w="59516">
                  <a:extLst>
                    <a:ext uri="{9D8B030D-6E8A-4147-A177-3AD203B41FA5}">
                      <a16:colId xmlns:a16="http://schemas.microsoft.com/office/drawing/2014/main" val="177959483"/>
                    </a:ext>
                  </a:extLst>
                </a:gridCol>
                <a:gridCol w="912590">
                  <a:extLst>
                    <a:ext uri="{9D8B030D-6E8A-4147-A177-3AD203B41FA5}">
                      <a16:colId xmlns:a16="http://schemas.microsoft.com/office/drawing/2014/main" val="2113282882"/>
                    </a:ext>
                  </a:extLst>
                </a:gridCol>
                <a:gridCol w="59516">
                  <a:extLst>
                    <a:ext uri="{9D8B030D-6E8A-4147-A177-3AD203B41FA5}">
                      <a16:colId xmlns:a16="http://schemas.microsoft.com/office/drawing/2014/main" val="910223925"/>
                    </a:ext>
                  </a:extLst>
                </a:gridCol>
                <a:gridCol w="912590">
                  <a:extLst>
                    <a:ext uri="{9D8B030D-6E8A-4147-A177-3AD203B41FA5}">
                      <a16:colId xmlns:a16="http://schemas.microsoft.com/office/drawing/2014/main" val="3615802851"/>
                    </a:ext>
                  </a:extLst>
                </a:gridCol>
                <a:gridCol w="59516">
                  <a:extLst>
                    <a:ext uri="{9D8B030D-6E8A-4147-A177-3AD203B41FA5}">
                      <a16:colId xmlns:a16="http://schemas.microsoft.com/office/drawing/2014/main" val="1740934128"/>
                    </a:ext>
                  </a:extLst>
                </a:gridCol>
                <a:gridCol w="912590">
                  <a:extLst>
                    <a:ext uri="{9D8B030D-6E8A-4147-A177-3AD203B41FA5}">
                      <a16:colId xmlns:a16="http://schemas.microsoft.com/office/drawing/2014/main" val="3264257070"/>
                    </a:ext>
                  </a:extLst>
                </a:gridCol>
                <a:gridCol w="59516">
                  <a:extLst>
                    <a:ext uri="{9D8B030D-6E8A-4147-A177-3AD203B41FA5}">
                      <a16:colId xmlns:a16="http://schemas.microsoft.com/office/drawing/2014/main" val="3872374650"/>
                    </a:ext>
                  </a:extLst>
                </a:gridCol>
                <a:gridCol w="912590">
                  <a:extLst>
                    <a:ext uri="{9D8B030D-6E8A-4147-A177-3AD203B41FA5}">
                      <a16:colId xmlns:a16="http://schemas.microsoft.com/office/drawing/2014/main" val="3468504590"/>
                    </a:ext>
                  </a:extLst>
                </a:gridCol>
                <a:gridCol w="59516">
                  <a:extLst>
                    <a:ext uri="{9D8B030D-6E8A-4147-A177-3AD203B41FA5}">
                      <a16:colId xmlns:a16="http://schemas.microsoft.com/office/drawing/2014/main" val="3218013601"/>
                    </a:ext>
                  </a:extLst>
                </a:gridCol>
                <a:gridCol w="912590">
                  <a:extLst>
                    <a:ext uri="{9D8B030D-6E8A-4147-A177-3AD203B41FA5}">
                      <a16:colId xmlns:a16="http://schemas.microsoft.com/office/drawing/2014/main" val="1136893088"/>
                    </a:ext>
                  </a:extLst>
                </a:gridCol>
              </a:tblGrid>
              <a:tr h="28766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Metsastamine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702 581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94015"/>
                  </a:ext>
                </a:extLst>
              </a:tr>
              <a:tr h="28766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Turvasmuldade viimine looduslikuks rohumaaks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257 286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A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-0,5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109715"/>
                  </a:ext>
                </a:extLst>
              </a:tr>
              <a:tr h="28766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Fluoritud KHG-de määrusrakendamine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74 100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</a:t>
                      </a:r>
                    </a:p>
                  </a:txBody>
                  <a:tcPr marL="9919" marR="9919" marT="99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633560"/>
                  </a:ext>
                </a:extLst>
              </a:tr>
              <a:tr h="28766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1 033 967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54991"/>
                  </a:ext>
                </a:extLst>
              </a:tr>
              <a:tr h="28766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Osakaal kõikide meetmete mahust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-6%</a:t>
                      </a:r>
                    </a:p>
                  </a:txBody>
                  <a:tcPr marL="9919" marR="9919" marT="9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379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EB8BB7F-5BAF-244C-A2A7-A3E7E623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4E1B6-4F41-714E-B813-7DC40CB1D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232BA6-2AB6-274C-9BAB-54CEABFBEAB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3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7AFBD-07A9-418C-82EC-528D9288C7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265545" y="2034022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CA9D38-24C2-49BB-BA6C-6C1B59C2C8D9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271385" y="1126988"/>
            <a:ext cx="0" cy="1339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B6610-7A70-416A-AFF8-BEB00CDC90F7}"/>
              </a:ext>
            </a:extLst>
          </p:cNvPr>
          <p:cNvCxnSpPr>
            <a:cxnSpLocks/>
          </p:cNvCxnSpPr>
          <p:nvPr/>
        </p:nvCxnSpPr>
        <p:spPr>
          <a:xfrm flipV="1">
            <a:off x="8271511" y="1888423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0C7B-6C2A-4B5C-B7B9-400F64A2B4AF}"/>
              </a:ext>
            </a:extLst>
          </p:cNvPr>
          <p:cNvCxnSpPr>
            <a:cxnSpLocks/>
          </p:cNvCxnSpPr>
          <p:nvPr/>
        </p:nvCxnSpPr>
        <p:spPr>
          <a:xfrm flipV="1">
            <a:off x="9248774" y="852668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D1705-2420-4F85-8A1A-E027F8BD633D}"/>
              </a:ext>
            </a:extLst>
          </p:cNvPr>
          <p:cNvCxnSpPr>
            <a:cxnSpLocks/>
          </p:cNvCxnSpPr>
          <p:nvPr/>
        </p:nvCxnSpPr>
        <p:spPr>
          <a:xfrm flipV="1">
            <a:off x="10191751" y="1891782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8CA79-3224-44E6-AE1C-A647395D34D5}"/>
              </a:ext>
            </a:extLst>
          </p:cNvPr>
          <p:cNvCxnSpPr>
            <a:cxnSpLocks/>
          </p:cNvCxnSpPr>
          <p:nvPr/>
        </p:nvCxnSpPr>
        <p:spPr>
          <a:xfrm flipV="1">
            <a:off x="11208383" y="852668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38005C1-CC7E-479B-9747-9E0B775EBA89}"/>
              </a:ext>
            </a:extLst>
          </p:cNvPr>
          <p:cNvSpPr txBox="1"/>
          <p:nvPr/>
        </p:nvSpPr>
        <p:spPr>
          <a:xfrm>
            <a:off x="509274" y="170543"/>
            <a:ext cx="4415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Kliimaneutraalsuse 2050 stsenaariumi meetmed: TRANSPORT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D1DB3B-014F-4562-8D9B-0303AA71B380}"/>
              </a:ext>
            </a:extLst>
          </p:cNvPr>
          <p:cNvSpPr/>
          <p:nvPr/>
        </p:nvSpPr>
        <p:spPr>
          <a:xfrm>
            <a:off x="5440045" y="1295359"/>
            <a:ext cx="1651000" cy="738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CO2 vähenemine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2021-2050 [tCO2ekv/a]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D33EA-9319-45B5-A0D2-21AE41CF3EC9}"/>
              </a:ext>
            </a:extLst>
          </p:cNvPr>
          <p:cNvSpPr/>
          <p:nvPr/>
        </p:nvSpPr>
        <p:spPr>
          <a:xfrm>
            <a:off x="7451726" y="1291999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black"/>
                </a:solidFill>
              </a:rPr>
              <a:t>Investeeringu</a:t>
            </a:r>
            <a:r>
              <a:rPr lang="et-EE" sz="1400" b="1" dirty="0">
                <a:solidFill>
                  <a:prstClr val="black"/>
                </a:solidFill>
              </a:rPr>
              <a:t>-</a:t>
            </a:r>
            <a:r>
              <a:rPr lang="en-US" sz="1400" b="1" dirty="0" err="1">
                <a:solidFill>
                  <a:prstClr val="black"/>
                </a:solidFill>
              </a:rPr>
              <a:t>vajadus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</a:rPr>
              <a:t>2021-2050 [M €]]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38F4E8-7FC6-4A1C-A0DF-095F3A3F6E2A}"/>
              </a:ext>
            </a:extLst>
          </p:cNvPr>
          <p:cNvSpPr/>
          <p:nvPr/>
        </p:nvSpPr>
        <p:spPr>
          <a:xfrm>
            <a:off x="9425305" y="1288640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Uute töökohtade arv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[tk/a]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3050A4-F461-4608-8028-01D1744CEAC9}"/>
              </a:ext>
            </a:extLst>
          </p:cNvPr>
          <p:cNvSpPr/>
          <p:nvPr/>
        </p:nvSpPr>
        <p:spPr>
          <a:xfrm>
            <a:off x="6451600" y="170543"/>
            <a:ext cx="1639570" cy="9564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 dirty="0">
                <a:solidFill>
                  <a:prstClr val="black"/>
                </a:solidFill>
              </a:rPr>
              <a:t>CO2 </a:t>
            </a:r>
            <a:r>
              <a:rPr lang="fi-FI" sz="1400" b="1" dirty="0" err="1">
                <a:solidFill>
                  <a:prstClr val="black"/>
                </a:solidFill>
              </a:rPr>
              <a:t>vähenemise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marginaalkulu</a:t>
            </a:r>
            <a:endParaRPr lang="fi-FI" sz="1400" b="1" dirty="0">
              <a:solidFill>
                <a:prstClr val="black"/>
              </a:solidFill>
            </a:endParaRPr>
          </a:p>
          <a:p>
            <a:pPr lvl="0" algn="ctr"/>
            <a:r>
              <a:rPr lang="fi-FI" sz="1400" dirty="0">
                <a:solidFill>
                  <a:prstClr val="black"/>
                </a:solidFill>
              </a:rPr>
              <a:t>2021-2050 [€/tCO2ekv]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227AC-ED6D-4BC6-8661-EEF7358CEE87}"/>
              </a:ext>
            </a:extLst>
          </p:cNvPr>
          <p:cNvSpPr/>
          <p:nvPr/>
        </p:nvSpPr>
        <p:spPr>
          <a:xfrm>
            <a:off x="8428989" y="381605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Avaliku sektori investeering 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2021-2030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8E3AC5-3100-4458-A22A-13426EAD7C32}"/>
              </a:ext>
            </a:extLst>
          </p:cNvPr>
          <p:cNvSpPr/>
          <p:nvPr/>
        </p:nvSpPr>
        <p:spPr>
          <a:xfrm>
            <a:off x="10388598" y="568823"/>
            <a:ext cx="1639570" cy="551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SKP muutus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6C698C-477E-49ED-B80B-44F66D473A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08364" y="2199033"/>
          <a:ext cx="10522296" cy="4560947"/>
        </p:xfrm>
        <a:graphic>
          <a:graphicData uri="http://schemas.openxmlformats.org/drawingml/2006/table">
            <a:tbl>
              <a:tblPr/>
              <a:tblGrid>
                <a:gridCol w="4634584">
                  <a:extLst>
                    <a:ext uri="{9D8B030D-6E8A-4147-A177-3AD203B41FA5}">
                      <a16:colId xmlns:a16="http://schemas.microsoft.com/office/drawing/2014/main" val="2276394911"/>
                    </a:ext>
                  </a:extLst>
                </a:gridCol>
                <a:gridCol w="59673">
                  <a:extLst>
                    <a:ext uri="{9D8B030D-6E8A-4147-A177-3AD203B41FA5}">
                      <a16:colId xmlns:a16="http://schemas.microsoft.com/office/drawing/2014/main" val="2463555559"/>
                    </a:ext>
                  </a:extLst>
                </a:gridCol>
                <a:gridCol w="954764">
                  <a:extLst>
                    <a:ext uri="{9D8B030D-6E8A-4147-A177-3AD203B41FA5}">
                      <a16:colId xmlns:a16="http://schemas.microsoft.com/office/drawing/2014/main" val="291399942"/>
                    </a:ext>
                  </a:extLst>
                </a:gridCol>
                <a:gridCol w="59673">
                  <a:extLst>
                    <a:ext uri="{9D8B030D-6E8A-4147-A177-3AD203B41FA5}">
                      <a16:colId xmlns:a16="http://schemas.microsoft.com/office/drawing/2014/main" val="895590313"/>
                    </a:ext>
                  </a:extLst>
                </a:gridCol>
                <a:gridCol w="914982">
                  <a:extLst>
                    <a:ext uri="{9D8B030D-6E8A-4147-A177-3AD203B41FA5}">
                      <a16:colId xmlns:a16="http://schemas.microsoft.com/office/drawing/2014/main" val="2120574279"/>
                    </a:ext>
                  </a:extLst>
                </a:gridCol>
                <a:gridCol w="59673">
                  <a:extLst>
                    <a:ext uri="{9D8B030D-6E8A-4147-A177-3AD203B41FA5}">
                      <a16:colId xmlns:a16="http://schemas.microsoft.com/office/drawing/2014/main" val="2083922006"/>
                    </a:ext>
                  </a:extLst>
                </a:gridCol>
                <a:gridCol w="914982">
                  <a:extLst>
                    <a:ext uri="{9D8B030D-6E8A-4147-A177-3AD203B41FA5}">
                      <a16:colId xmlns:a16="http://schemas.microsoft.com/office/drawing/2014/main" val="1988322931"/>
                    </a:ext>
                  </a:extLst>
                </a:gridCol>
                <a:gridCol w="59673">
                  <a:extLst>
                    <a:ext uri="{9D8B030D-6E8A-4147-A177-3AD203B41FA5}">
                      <a16:colId xmlns:a16="http://schemas.microsoft.com/office/drawing/2014/main" val="1259105472"/>
                    </a:ext>
                  </a:extLst>
                </a:gridCol>
                <a:gridCol w="914982">
                  <a:extLst>
                    <a:ext uri="{9D8B030D-6E8A-4147-A177-3AD203B41FA5}">
                      <a16:colId xmlns:a16="http://schemas.microsoft.com/office/drawing/2014/main" val="4272512122"/>
                    </a:ext>
                  </a:extLst>
                </a:gridCol>
                <a:gridCol w="59673">
                  <a:extLst>
                    <a:ext uri="{9D8B030D-6E8A-4147-A177-3AD203B41FA5}">
                      <a16:colId xmlns:a16="http://schemas.microsoft.com/office/drawing/2014/main" val="3066043557"/>
                    </a:ext>
                  </a:extLst>
                </a:gridCol>
                <a:gridCol w="914982">
                  <a:extLst>
                    <a:ext uri="{9D8B030D-6E8A-4147-A177-3AD203B41FA5}">
                      <a16:colId xmlns:a16="http://schemas.microsoft.com/office/drawing/2014/main" val="954215643"/>
                    </a:ext>
                  </a:extLst>
                </a:gridCol>
                <a:gridCol w="59673">
                  <a:extLst>
                    <a:ext uri="{9D8B030D-6E8A-4147-A177-3AD203B41FA5}">
                      <a16:colId xmlns:a16="http://schemas.microsoft.com/office/drawing/2014/main" val="965269452"/>
                    </a:ext>
                  </a:extLst>
                </a:gridCol>
                <a:gridCol w="914982">
                  <a:extLst>
                    <a:ext uri="{9D8B030D-6E8A-4147-A177-3AD203B41FA5}">
                      <a16:colId xmlns:a16="http://schemas.microsoft.com/office/drawing/2014/main" val="1218164753"/>
                    </a:ext>
                  </a:extLst>
                </a:gridCol>
              </a:tblGrid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Surugaasiautode kasutuselevõtt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10 235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-1 170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-39,7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325572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Elektriautode kasutuselevõtt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393 787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F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-1 850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-197,9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322204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Raudtee elektrifitseerimine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59 167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C0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516928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Kaubavahetuse suunamine maanteelt raudteele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36 900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1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066201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Elroni elektrirongide soetamine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7 433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A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66891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Tallinna trammiliikluse arendamine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47 478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4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15969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 Baltica kohalikud peatused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16 080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D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04113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Ühistranspordiradade arendamine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8 987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3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997148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 Baltic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64 428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D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989784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Elektribussid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61 250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1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996917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Surugaasibusside kasutuselevõtt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2 286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-428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759996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Vesinikusõidukid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26 416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0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8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-26,7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030388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Rattataristu linnades (koos kergliiklustunnelitega)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30 872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-299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50067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Tartu trammiliikluse arendamine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6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D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36706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Praamiliikluse elektrifitseerimine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11 379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</a:t>
                      </a:r>
                    </a:p>
                  </a:txBody>
                  <a:tcPr marL="9251" marR="9251" marT="9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153304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780 154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3 110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-2129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7377"/>
                  </a:ext>
                </a:extLst>
              </a:tr>
              <a:tr h="26829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Osakaal kõikide meetmete mahust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-69%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9251" marR="9251" marT="92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0506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03D6A5B-5110-0344-BE17-4F38D4AD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1B5E1-8970-594B-BDA4-543023D718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8C773-C413-2748-895A-650C04DD992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42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7AFBD-07A9-418C-82EC-528D9288C7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046470" y="3390322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CA9D38-24C2-49BB-BA6C-6C1B59C2C8D9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052310" y="2483288"/>
            <a:ext cx="0" cy="1339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B6610-7A70-416A-AFF8-BEB00CDC90F7}"/>
              </a:ext>
            </a:extLst>
          </p:cNvPr>
          <p:cNvCxnSpPr>
            <a:cxnSpLocks/>
          </p:cNvCxnSpPr>
          <p:nvPr/>
        </p:nvCxnSpPr>
        <p:spPr>
          <a:xfrm flipV="1">
            <a:off x="8052436" y="3244723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0C7B-6C2A-4B5C-B7B9-400F64A2B4AF}"/>
              </a:ext>
            </a:extLst>
          </p:cNvPr>
          <p:cNvCxnSpPr>
            <a:cxnSpLocks/>
          </p:cNvCxnSpPr>
          <p:nvPr/>
        </p:nvCxnSpPr>
        <p:spPr>
          <a:xfrm flipV="1">
            <a:off x="9029699" y="2208968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D1705-2420-4F85-8A1A-E027F8BD633D}"/>
              </a:ext>
            </a:extLst>
          </p:cNvPr>
          <p:cNvCxnSpPr>
            <a:cxnSpLocks/>
          </p:cNvCxnSpPr>
          <p:nvPr/>
        </p:nvCxnSpPr>
        <p:spPr>
          <a:xfrm flipV="1">
            <a:off x="9972676" y="3248082"/>
            <a:ext cx="0" cy="30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8CA79-3224-44E6-AE1C-A647395D34D5}"/>
              </a:ext>
            </a:extLst>
          </p:cNvPr>
          <p:cNvCxnSpPr>
            <a:cxnSpLocks/>
          </p:cNvCxnSpPr>
          <p:nvPr/>
        </p:nvCxnSpPr>
        <p:spPr>
          <a:xfrm flipV="1">
            <a:off x="10989308" y="2208968"/>
            <a:ext cx="0" cy="133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38005C1-CC7E-479B-9747-9E0B775EBA89}"/>
              </a:ext>
            </a:extLst>
          </p:cNvPr>
          <p:cNvSpPr txBox="1"/>
          <p:nvPr/>
        </p:nvSpPr>
        <p:spPr>
          <a:xfrm>
            <a:off x="509273" y="170543"/>
            <a:ext cx="1193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Kliimaneutraalsuse 2050 stsenaariumi meetmed: PÕLLUMAJANDUS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D1DB3B-014F-4562-8D9B-0303AA71B380}"/>
              </a:ext>
            </a:extLst>
          </p:cNvPr>
          <p:cNvSpPr/>
          <p:nvPr/>
        </p:nvSpPr>
        <p:spPr>
          <a:xfrm>
            <a:off x="5220970" y="2651659"/>
            <a:ext cx="1651000" cy="738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CO2 vähenemine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2021-2050 [tCO2ekv/a]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D33EA-9319-45B5-A0D2-21AE41CF3EC9}"/>
              </a:ext>
            </a:extLst>
          </p:cNvPr>
          <p:cNvSpPr/>
          <p:nvPr/>
        </p:nvSpPr>
        <p:spPr>
          <a:xfrm>
            <a:off x="7232651" y="2648299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black"/>
                </a:solidFill>
              </a:rPr>
              <a:t>Investeeringu</a:t>
            </a:r>
            <a:r>
              <a:rPr lang="et-EE" sz="1400" b="1" dirty="0">
                <a:solidFill>
                  <a:prstClr val="black"/>
                </a:solidFill>
              </a:rPr>
              <a:t>-</a:t>
            </a:r>
            <a:r>
              <a:rPr lang="en-US" sz="1400" b="1" dirty="0" err="1">
                <a:solidFill>
                  <a:prstClr val="black"/>
                </a:solidFill>
              </a:rPr>
              <a:t>vajadus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</a:rPr>
              <a:t>2021-2050 [M €]]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38F4E8-7FC6-4A1C-A0DF-095F3A3F6E2A}"/>
              </a:ext>
            </a:extLst>
          </p:cNvPr>
          <p:cNvSpPr/>
          <p:nvPr/>
        </p:nvSpPr>
        <p:spPr>
          <a:xfrm>
            <a:off x="9206230" y="2644940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Uute töökohtade arv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[tk/a]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3050A4-F461-4608-8028-01D1744CEAC9}"/>
              </a:ext>
            </a:extLst>
          </p:cNvPr>
          <p:cNvSpPr/>
          <p:nvPr/>
        </p:nvSpPr>
        <p:spPr>
          <a:xfrm>
            <a:off x="6232525" y="1526843"/>
            <a:ext cx="1639570" cy="9564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 dirty="0">
                <a:solidFill>
                  <a:prstClr val="black"/>
                </a:solidFill>
              </a:rPr>
              <a:t>CO2 </a:t>
            </a:r>
            <a:r>
              <a:rPr lang="fi-FI" sz="1400" b="1" dirty="0" err="1">
                <a:solidFill>
                  <a:prstClr val="black"/>
                </a:solidFill>
              </a:rPr>
              <a:t>vähenemise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marginaalkulu</a:t>
            </a:r>
            <a:endParaRPr lang="fi-FI" sz="1400" b="1" dirty="0">
              <a:solidFill>
                <a:prstClr val="black"/>
              </a:solidFill>
            </a:endParaRPr>
          </a:p>
          <a:p>
            <a:pPr lvl="0" algn="ctr"/>
            <a:r>
              <a:rPr lang="fi-FI" sz="1400" dirty="0">
                <a:solidFill>
                  <a:prstClr val="black"/>
                </a:solidFill>
              </a:rPr>
              <a:t>2021-2050 [€/tCO2ekv]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227AC-ED6D-4BC6-8661-EEF7358CEE87}"/>
              </a:ext>
            </a:extLst>
          </p:cNvPr>
          <p:cNvSpPr/>
          <p:nvPr/>
        </p:nvSpPr>
        <p:spPr>
          <a:xfrm>
            <a:off x="8209914" y="1737905"/>
            <a:ext cx="1639570" cy="7386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>
                <a:solidFill>
                  <a:prstClr val="black"/>
                </a:solidFill>
              </a:rPr>
              <a:t>Avaliku sektori investeering </a:t>
            </a:r>
          </a:p>
          <a:p>
            <a:pPr lvl="0" algn="ctr"/>
            <a:r>
              <a:rPr lang="en-US" sz="1400">
                <a:solidFill>
                  <a:prstClr val="black"/>
                </a:solidFill>
              </a:rPr>
              <a:t>2021-2030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8E3AC5-3100-4458-A22A-13426EAD7C32}"/>
              </a:ext>
            </a:extLst>
          </p:cNvPr>
          <p:cNvSpPr/>
          <p:nvPr/>
        </p:nvSpPr>
        <p:spPr>
          <a:xfrm>
            <a:off x="10169523" y="1925123"/>
            <a:ext cx="1639570" cy="551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prstClr val="black"/>
                </a:solidFill>
              </a:rPr>
              <a:t>SKP muutus</a:t>
            </a:r>
          </a:p>
          <a:p>
            <a:pPr lvl="0" algn="ctr"/>
            <a:r>
              <a:rPr lang="fi-FI" sz="1400">
                <a:solidFill>
                  <a:prstClr val="black"/>
                </a:solidFill>
              </a:rPr>
              <a:t>2021-2050 [M €/a]</a:t>
            </a:r>
            <a:endParaRPr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577586-CFB5-4190-8950-9207C55E3F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728" y="3555333"/>
          <a:ext cx="11277011" cy="2914740"/>
        </p:xfrm>
        <a:graphic>
          <a:graphicData uri="http://schemas.openxmlformats.org/drawingml/2006/table">
            <a:tbl>
              <a:tblPr/>
              <a:tblGrid>
                <a:gridCol w="5326929">
                  <a:extLst>
                    <a:ext uri="{9D8B030D-6E8A-4147-A177-3AD203B41FA5}">
                      <a16:colId xmlns:a16="http://schemas.microsoft.com/office/drawing/2014/main" val="676953546"/>
                    </a:ext>
                  </a:extLst>
                </a:gridCol>
                <a:gridCol w="60305">
                  <a:extLst>
                    <a:ext uri="{9D8B030D-6E8A-4147-A177-3AD203B41FA5}">
                      <a16:colId xmlns:a16="http://schemas.microsoft.com/office/drawing/2014/main" val="419516491"/>
                    </a:ext>
                  </a:extLst>
                </a:gridCol>
                <a:gridCol w="964877">
                  <a:extLst>
                    <a:ext uri="{9D8B030D-6E8A-4147-A177-3AD203B41FA5}">
                      <a16:colId xmlns:a16="http://schemas.microsoft.com/office/drawing/2014/main" val="1426950441"/>
                    </a:ext>
                  </a:extLst>
                </a:gridCol>
                <a:gridCol w="60305">
                  <a:extLst>
                    <a:ext uri="{9D8B030D-6E8A-4147-A177-3AD203B41FA5}">
                      <a16:colId xmlns:a16="http://schemas.microsoft.com/office/drawing/2014/main" val="3602469770"/>
                    </a:ext>
                  </a:extLst>
                </a:gridCol>
                <a:gridCol w="924675">
                  <a:extLst>
                    <a:ext uri="{9D8B030D-6E8A-4147-A177-3AD203B41FA5}">
                      <a16:colId xmlns:a16="http://schemas.microsoft.com/office/drawing/2014/main" val="1932843991"/>
                    </a:ext>
                  </a:extLst>
                </a:gridCol>
                <a:gridCol w="60305">
                  <a:extLst>
                    <a:ext uri="{9D8B030D-6E8A-4147-A177-3AD203B41FA5}">
                      <a16:colId xmlns:a16="http://schemas.microsoft.com/office/drawing/2014/main" val="1122114396"/>
                    </a:ext>
                  </a:extLst>
                </a:gridCol>
                <a:gridCol w="924675">
                  <a:extLst>
                    <a:ext uri="{9D8B030D-6E8A-4147-A177-3AD203B41FA5}">
                      <a16:colId xmlns:a16="http://schemas.microsoft.com/office/drawing/2014/main" val="2550868418"/>
                    </a:ext>
                  </a:extLst>
                </a:gridCol>
                <a:gridCol w="60305">
                  <a:extLst>
                    <a:ext uri="{9D8B030D-6E8A-4147-A177-3AD203B41FA5}">
                      <a16:colId xmlns:a16="http://schemas.microsoft.com/office/drawing/2014/main" val="1106519558"/>
                    </a:ext>
                  </a:extLst>
                </a:gridCol>
                <a:gridCol w="924675">
                  <a:extLst>
                    <a:ext uri="{9D8B030D-6E8A-4147-A177-3AD203B41FA5}">
                      <a16:colId xmlns:a16="http://schemas.microsoft.com/office/drawing/2014/main" val="834444676"/>
                    </a:ext>
                  </a:extLst>
                </a:gridCol>
                <a:gridCol w="60305">
                  <a:extLst>
                    <a:ext uri="{9D8B030D-6E8A-4147-A177-3AD203B41FA5}">
                      <a16:colId xmlns:a16="http://schemas.microsoft.com/office/drawing/2014/main" val="2540993367"/>
                    </a:ext>
                  </a:extLst>
                </a:gridCol>
                <a:gridCol w="924675">
                  <a:extLst>
                    <a:ext uri="{9D8B030D-6E8A-4147-A177-3AD203B41FA5}">
                      <a16:colId xmlns:a16="http://schemas.microsoft.com/office/drawing/2014/main" val="2981423387"/>
                    </a:ext>
                  </a:extLst>
                </a:gridCol>
                <a:gridCol w="60305">
                  <a:extLst>
                    <a:ext uri="{9D8B030D-6E8A-4147-A177-3AD203B41FA5}">
                      <a16:colId xmlns:a16="http://schemas.microsoft.com/office/drawing/2014/main" val="697882048"/>
                    </a:ext>
                  </a:extLst>
                </a:gridCol>
                <a:gridCol w="924675">
                  <a:extLst>
                    <a:ext uri="{9D8B030D-6E8A-4147-A177-3AD203B41FA5}">
                      <a16:colId xmlns:a16="http://schemas.microsoft.com/office/drawing/2014/main" val="1748998731"/>
                    </a:ext>
                  </a:extLst>
                </a:gridCol>
              </a:tblGrid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Sõnnikukäitlemise parendamine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24 480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-1,8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509395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Happeliste muldade neutraliseerimine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94 103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3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-7,1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004269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Täppisväetamise seadmete ostutoetus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2 262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1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55014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Kasvuhoonete ja köögiviljade laohoonete energiasääst/taastuvenergia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5 017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6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924989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Rohumaal karjatamise osakaalu kasv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3 568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1 250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A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-3,7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97426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Sööda kvaliteedi parandamine piimalehmadel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9 738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209041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Talvine taimkate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38 321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126062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Otsekülv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13 435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10051" marR="10051" marT="100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457063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186 018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298505"/>
                  </a:ext>
                </a:extLst>
              </a:tr>
              <a:tr h="291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Osakaal kõikide meetmete mahust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10051" marR="10051" marT="100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4791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48C5BCA-4256-F242-B59D-1EFB43DE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1295-8579-6640-B9A8-9C87388F2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E208D-9BBE-1542-8428-77DABCD1FA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90C01-1DF0-4A1B-962F-B46FBCBD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6" y="572548"/>
            <a:ext cx="11040533" cy="711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>
                <a:latin typeface="Calibri"/>
                <a:cs typeface="Calibri"/>
              </a:rPr>
              <a:t>Mõned meetmed hädavajalikud nende suure mõju tõttu, mõned prioriteetsed kuna toovad suurt säästu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193C-B3EC-4CD9-AB3C-47DD439ECB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8A3DD-D79B-934A-996D-66D78ED297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476C1-59CF-4449-9989-9DE30105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88" y="1654227"/>
            <a:ext cx="7656512" cy="46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9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C3D8-407B-40CD-9912-C444BF04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>
                <a:latin typeface="Calibri"/>
                <a:cs typeface="Calibri"/>
              </a:rPr>
              <a:t>Mida tähendab süsinikuneutraalsuse saavutamine majanduslikus plaanis?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DA1CC-5F47-4105-AD16-55037C61B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574E0-B7A3-4B0C-86B5-D5993414A4D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b="1" dirty="0">
                <a:latin typeface="Calibri"/>
                <a:cs typeface="Calibri"/>
              </a:rPr>
              <a:t>Kokkuvõttes hakkavad rakendatud meetmed pikas perspektiivis looma majanduslikku säästu</a:t>
            </a:r>
            <a:endParaRPr lang="en-US" b="1" dirty="0"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Calibri"/>
                <a:cs typeface="Calibri"/>
              </a:rPr>
              <a:t>Toimub</a:t>
            </a:r>
            <a:r>
              <a:rPr lang="en-US" b="1" dirty="0">
                <a:latin typeface="Calibri"/>
                <a:cs typeface="Calibri"/>
              </a:rPr>
              <a:t> </a:t>
            </a:r>
            <a:r>
              <a:rPr lang="en-US" b="1" dirty="0" err="1">
                <a:latin typeface="Calibri"/>
                <a:cs typeface="Calibri"/>
              </a:rPr>
              <a:t>majanduse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b="1" dirty="0" err="1">
                <a:latin typeface="Calibri"/>
                <a:cs typeface="Calibri"/>
              </a:rPr>
              <a:t>restruktureerimine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kus</a:t>
            </a: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 err="1">
                <a:latin typeface="Calibri"/>
                <a:cs typeface="Calibri"/>
              </a:rPr>
              <a:t>tööjõu</a:t>
            </a:r>
            <a:r>
              <a:rPr lang="en-US" dirty="0">
                <a:latin typeface="Calibri"/>
                <a:cs typeface="Calibri"/>
              </a:rPr>
              <a:t>- ja </a:t>
            </a:r>
            <a:r>
              <a:rPr lang="en-US" dirty="0" err="1">
                <a:latin typeface="Calibri"/>
                <a:cs typeface="Calibri"/>
              </a:rPr>
              <a:t>energiamahukamad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tegevused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asenduvad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kapitali</a:t>
            </a:r>
            <a:r>
              <a:rPr lang="en-US" dirty="0">
                <a:latin typeface="Calibri"/>
                <a:cs typeface="Calibri"/>
              </a:rPr>
              <a:t>- ja </a:t>
            </a:r>
            <a:r>
              <a:rPr lang="en-US" dirty="0" err="1">
                <a:latin typeface="Calibri"/>
                <a:cs typeface="Calibri"/>
              </a:rPr>
              <a:t>tehnoloogiamahukamate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tegevustega</a:t>
            </a:r>
            <a:endParaRPr lang="en-US" dirty="0"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b="1" dirty="0">
                <a:latin typeface="Calibri"/>
                <a:cs typeface="Calibri"/>
              </a:rPr>
              <a:t>Majandusmõjude täpne ulatus sõltub olulisel määral, milliseid analüüsitud meetmeid, millises mahus rakendatakse; </a:t>
            </a:r>
            <a:r>
              <a:rPr lang="et-EE" dirty="0">
                <a:latin typeface="Calibri"/>
                <a:cs typeface="Calibri"/>
              </a:rPr>
              <a:t>lisaks võib oluliselt muuta majanduslike mõjude ulatust teiste toetavate tegevuste rakendamine hariduse, teadu-arendustegevuse, ettevõtluse arendamise vallas. </a:t>
            </a:r>
            <a:endParaRPr lang="en-US" dirty="0"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07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9F6DB98-6A6E-B546-A81E-F7F0188F13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CC2A0-22EF-0648-9597-7DB1DC73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Kas</a:t>
            </a:r>
            <a:r>
              <a:rPr lang="en-US" dirty="0"/>
              <a:t> </a:t>
            </a:r>
            <a:r>
              <a:rPr lang="en-US" dirty="0" err="1"/>
              <a:t>kliimaneutraalsus</a:t>
            </a:r>
            <a:r>
              <a:rPr lang="en-US" dirty="0"/>
              <a:t> on </a:t>
            </a:r>
            <a:r>
              <a:rPr lang="en-US" dirty="0" err="1"/>
              <a:t>saavutatav</a:t>
            </a:r>
            <a:r>
              <a:rPr lang="en-US" dirty="0"/>
              <a:t> ka </a:t>
            </a:r>
            <a:r>
              <a:rPr lang="en-US" dirty="0" err="1"/>
              <a:t>aastaks</a:t>
            </a:r>
            <a:r>
              <a:rPr lang="en-US" dirty="0"/>
              <a:t> 2035?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8D980-3738-344D-AB34-D2BEAB318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68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5" y="239629"/>
            <a:ext cx="5472932" cy="3819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77" y="3978442"/>
            <a:ext cx="100337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2050 </a:t>
            </a:r>
            <a:r>
              <a:rPr lang="en-GB" sz="1600" dirty="0" err="1"/>
              <a:t>kliimaneutraalse</a:t>
            </a:r>
            <a:r>
              <a:rPr lang="en-GB" sz="1600" dirty="0"/>
              <a:t> </a:t>
            </a:r>
            <a:r>
              <a:rPr lang="en-GB" sz="1600" dirty="0" err="1"/>
              <a:t>stsenaariumi</a:t>
            </a:r>
            <a:r>
              <a:rPr lang="en-GB" sz="1600" dirty="0"/>
              <a:t> </a:t>
            </a:r>
            <a:r>
              <a:rPr lang="en-GB" sz="1600" dirty="0" err="1"/>
              <a:t>korral</a:t>
            </a:r>
            <a:r>
              <a:rPr lang="en-GB" sz="1600" dirty="0"/>
              <a:t> </a:t>
            </a:r>
            <a:r>
              <a:rPr lang="en-GB" sz="1600" dirty="0" err="1"/>
              <a:t>oleks</a:t>
            </a:r>
            <a:r>
              <a:rPr lang="en-GB" sz="1600" dirty="0"/>
              <a:t> 2035 </a:t>
            </a:r>
            <a:r>
              <a:rPr lang="en-GB" sz="1600" dirty="0" err="1"/>
              <a:t>andmed</a:t>
            </a:r>
            <a:r>
              <a:rPr lang="en-GB" sz="1600" dirty="0"/>
              <a:t> </a:t>
            </a:r>
            <a:r>
              <a:rPr lang="en-GB" sz="1600" dirty="0" err="1"/>
              <a:t>umbkaudselt</a:t>
            </a:r>
            <a:r>
              <a:rPr lang="en-GB" sz="1600" dirty="0"/>
              <a:t> </a:t>
            </a:r>
            <a:r>
              <a:rPr lang="en-GB" sz="1600" dirty="0" err="1"/>
              <a:t>järgnevad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Jäätmed</a:t>
            </a:r>
            <a:r>
              <a:rPr lang="en-GB" sz="1600" dirty="0"/>
              <a:t>: 0,25MtCO2e/a</a:t>
            </a:r>
          </a:p>
          <a:p>
            <a:r>
              <a:rPr lang="en-GB" sz="1600" dirty="0" err="1"/>
              <a:t>Tööstus</a:t>
            </a:r>
            <a:r>
              <a:rPr lang="en-GB" sz="1600" dirty="0"/>
              <a:t>: 0,6MtCO2e/a</a:t>
            </a:r>
          </a:p>
          <a:p>
            <a:r>
              <a:rPr lang="en-GB" sz="1600" dirty="0" err="1"/>
              <a:t>Põllumajandus</a:t>
            </a:r>
            <a:r>
              <a:rPr lang="en-GB" sz="1600" dirty="0"/>
              <a:t>: 1,3MtCO2e/a</a:t>
            </a:r>
          </a:p>
          <a:p>
            <a:r>
              <a:rPr lang="en-GB" sz="1600" dirty="0"/>
              <a:t>Transport: </a:t>
            </a:r>
            <a:r>
              <a:rPr lang="en-GB" sz="1600" dirty="0" err="1"/>
              <a:t>aastal</a:t>
            </a:r>
            <a:r>
              <a:rPr lang="en-GB" sz="1600" dirty="0"/>
              <a:t> 2035 </a:t>
            </a:r>
            <a:r>
              <a:rPr lang="en-GB" sz="1600" dirty="0" err="1"/>
              <a:t>heide</a:t>
            </a:r>
            <a:r>
              <a:rPr lang="en-GB" sz="1600" dirty="0"/>
              <a:t> </a:t>
            </a:r>
            <a:r>
              <a:rPr lang="en-GB" sz="1600" dirty="0" err="1"/>
              <a:t>pigem</a:t>
            </a:r>
            <a:r>
              <a:rPr lang="en-GB" sz="1600" dirty="0"/>
              <a:t> ca 1,5MtCO2e/a</a:t>
            </a:r>
          </a:p>
          <a:p>
            <a:r>
              <a:rPr lang="en-GB" sz="1600" dirty="0" err="1"/>
              <a:t>Energeetika</a:t>
            </a:r>
            <a:r>
              <a:rPr lang="en-GB" sz="1600" dirty="0"/>
              <a:t>: </a:t>
            </a:r>
            <a:r>
              <a:rPr lang="en-GB" sz="1600" dirty="0" err="1"/>
              <a:t>stsenaariumi</a:t>
            </a:r>
            <a:r>
              <a:rPr lang="en-GB" sz="1600" dirty="0"/>
              <a:t> </a:t>
            </a:r>
            <a:r>
              <a:rPr lang="en-GB" sz="1600" dirty="0" err="1"/>
              <a:t>kohaselt</a:t>
            </a:r>
            <a:r>
              <a:rPr lang="en-GB" sz="1600" dirty="0"/>
              <a:t> </a:t>
            </a:r>
            <a:r>
              <a:rPr lang="en-GB" sz="1600" dirty="0" err="1"/>
              <a:t>veel</a:t>
            </a:r>
            <a:r>
              <a:rPr lang="en-GB" sz="1600" dirty="0"/>
              <a:t> ca 5 MtCO2e, </a:t>
            </a:r>
            <a:r>
              <a:rPr lang="en-GB" sz="1600" dirty="0" err="1"/>
              <a:t>aga</a:t>
            </a:r>
            <a:r>
              <a:rPr lang="en-GB" sz="1600" dirty="0"/>
              <a:t> </a:t>
            </a:r>
            <a:r>
              <a:rPr lang="en-GB" sz="1600" dirty="0" err="1"/>
              <a:t>võimalik</a:t>
            </a:r>
            <a:r>
              <a:rPr lang="en-GB" sz="1600" dirty="0"/>
              <a:t> </a:t>
            </a:r>
            <a:r>
              <a:rPr lang="en-GB" sz="1600" dirty="0" err="1"/>
              <a:t>viia</a:t>
            </a:r>
            <a:r>
              <a:rPr lang="en-GB" sz="1600" dirty="0"/>
              <a:t> 0 </a:t>
            </a:r>
            <a:r>
              <a:rPr lang="en-GB" sz="1600" dirty="0" err="1"/>
              <a:t>lähedale</a:t>
            </a:r>
            <a:endParaRPr lang="en-GB" sz="1600" dirty="0"/>
          </a:p>
          <a:p>
            <a:endParaRPr lang="en-GB" sz="1400" dirty="0"/>
          </a:p>
          <a:p>
            <a:r>
              <a:rPr lang="en-GB" sz="1400" dirty="0"/>
              <a:t>.</a:t>
            </a:r>
          </a:p>
          <a:p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5325979" y="376535"/>
            <a:ext cx="6729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Miinuspoolel</a:t>
            </a:r>
            <a:r>
              <a:rPr lang="en-GB" dirty="0"/>
              <a:t> (2050)</a:t>
            </a:r>
          </a:p>
          <a:p>
            <a:r>
              <a:rPr lang="en-GB" dirty="0"/>
              <a:t>LULUCF 2050 </a:t>
            </a:r>
            <a:r>
              <a:rPr lang="en-GB" dirty="0" err="1"/>
              <a:t>kliimaneutraalse</a:t>
            </a:r>
            <a:r>
              <a:rPr lang="en-GB" dirty="0"/>
              <a:t> </a:t>
            </a:r>
            <a:r>
              <a:rPr lang="en-GB" dirty="0" err="1"/>
              <a:t>stsenaariumi</a:t>
            </a:r>
            <a:r>
              <a:rPr lang="en-GB" dirty="0"/>
              <a:t> </a:t>
            </a:r>
            <a:r>
              <a:rPr lang="en-GB" dirty="0" err="1"/>
              <a:t>järgi</a:t>
            </a:r>
            <a:r>
              <a:rPr lang="en-GB" dirty="0"/>
              <a:t> 1,6MtCO2e/a</a:t>
            </a:r>
          </a:p>
          <a:p>
            <a:r>
              <a:rPr lang="en-GB" dirty="0" err="1"/>
              <a:t>Strateegiline</a:t>
            </a:r>
            <a:r>
              <a:rPr lang="en-GB" dirty="0"/>
              <a:t> </a:t>
            </a:r>
            <a:r>
              <a:rPr lang="en-GB" dirty="0" err="1"/>
              <a:t>metsanduspoliitika</a:t>
            </a:r>
            <a:r>
              <a:rPr lang="en-GB" dirty="0"/>
              <a:t> 2050: </a:t>
            </a:r>
            <a:r>
              <a:rPr lang="en-GB" dirty="0" err="1"/>
              <a:t>ülejäänud</a:t>
            </a:r>
            <a:r>
              <a:rPr lang="en-GB" dirty="0"/>
              <a:t> 0,65MtCO2e/a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20589" y="21508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LULUCF 2035 </a:t>
            </a:r>
            <a:r>
              <a:rPr lang="en-GB" dirty="0" err="1"/>
              <a:t>kliimaneutraalse</a:t>
            </a:r>
            <a:r>
              <a:rPr lang="en-GB" dirty="0"/>
              <a:t> (2050) </a:t>
            </a:r>
            <a:r>
              <a:rPr lang="en-GB" dirty="0" err="1"/>
              <a:t>stsenaariumi</a:t>
            </a:r>
            <a:r>
              <a:rPr lang="en-GB" dirty="0"/>
              <a:t> </a:t>
            </a:r>
            <a:r>
              <a:rPr lang="en-GB" dirty="0" err="1"/>
              <a:t>järgi</a:t>
            </a:r>
            <a:r>
              <a:rPr lang="en-GB" dirty="0"/>
              <a:t> 1,0 MtCO2e/a</a:t>
            </a:r>
          </a:p>
          <a:p>
            <a:r>
              <a:rPr lang="en-GB" dirty="0" err="1"/>
              <a:t>Strateegiline</a:t>
            </a:r>
            <a:r>
              <a:rPr lang="en-GB" dirty="0"/>
              <a:t> </a:t>
            </a:r>
            <a:r>
              <a:rPr lang="en-GB" dirty="0" err="1"/>
              <a:t>metsanduspoliitika</a:t>
            </a:r>
            <a:r>
              <a:rPr lang="en-GB" dirty="0"/>
              <a:t> 2050: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B007E9-44DC-184D-AE3A-97C9D2F4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EA9ACB-23A3-5148-8DE1-B43EA6F6F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276A23-F5E9-7A48-9755-84815BE21E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80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364" y="2291527"/>
            <a:ext cx="53591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- </a:t>
            </a:r>
            <a:r>
              <a:rPr lang="en-GB" dirty="0" err="1"/>
              <a:t>aastas</a:t>
            </a:r>
            <a:r>
              <a:rPr lang="en-GB" dirty="0"/>
              <a:t> </a:t>
            </a:r>
            <a:r>
              <a:rPr lang="en-GB" dirty="0" err="1"/>
              <a:t>müüakse</a:t>
            </a:r>
            <a:r>
              <a:rPr lang="en-GB" dirty="0"/>
              <a:t> </a:t>
            </a:r>
            <a:r>
              <a:rPr lang="en-GB" dirty="0" err="1"/>
              <a:t>Eestis</a:t>
            </a:r>
            <a:r>
              <a:rPr lang="en-GB" dirty="0"/>
              <a:t> ca 25-30 </a:t>
            </a:r>
            <a:r>
              <a:rPr lang="en-GB" dirty="0" err="1"/>
              <a:t>tuh</a:t>
            </a:r>
            <a:r>
              <a:rPr lang="en-GB" dirty="0"/>
              <a:t> </a:t>
            </a:r>
            <a:r>
              <a:rPr lang="en-GB" dirty="0" err="1"/>
              <a:t>uut</a:t>
            </a:r>
            <a:r>
              <a:rPr lang="en-GB" dirty="0"/>
              <a:t> </a:t>
            </a:r>
            <a:r>
              <a:rPr lang="en-GB" dirty="0" err="1"/>
              <a:t>sõiduautot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Täna</a:t>
            </a:r>
            <a:r>
              <a:rPr lang="en-GB" dirty="0"/>
              <a:t> </a:t>
            </a:r>
            <a:r>
              <a:rPr lang="en-GB" dirty="0" err="1"/>
              <a:t>registris</a:t>
            </a:r>
            <a:r>
              <a:rPr lang="en-GB" dirty="0"/>
              <a:t> ca 700k </a:t>
            </a:r>
            <a:r>
              <a:rPr lang="en-GB" dirty="0" err="1"/>
              <a:t>autot</a:t>
            </a:r>
            <a:endParaRPr lang="en-GB" dirty="0"/>
          </a:p>
          <a:p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Kliimaneutraalse</a:t>
            </a:r>
            <a:r>
              <a:rPr lang="en-GB" dirty="0"/>
              <a:t> </a:t>
            </a:r>
            <a:r>
              <a:rPr lang="en-GB" dirty="0" err="1"/>
              <a:t>stsenaariumi</a:t>
            </a:r>
            <a:r>
              <a:rPr lang="en-GB" dirty="0"/>
              <a:t> (2050) </a:t>
            </a:r>
            <a:r>
              <a:rPr lang="en-GB" dirty="0" err="1"/>
              <a:t>eeldus</a:t>
            </a:r>
            <a:r>
              <a:rPr lang="en-GB" dirty="0"/>
              <a:t>, et </a:t>
            </a:r>
            <a:r>
              <a:rPr lang="en-GB" dirty="0" err="1"/>
              <a:t>aastas</a:t>
            </a:r>
            <a:r>
              <a:rPr lang="en-GB" dirty="0"/>
              <a:t> 16k </a:t>
            </a:r>
            <a:r>
              <a:rPr lang="en-GB" dirty="0" err="1"/>
              <a:t>elektriautot</a:t>
            </a:r>
            <a:r>
              <a:rPr lang="en-GB" dirty="0"/>
              <a:t> (2020-&gt;2050)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selleks</a:t>
            </a:r>
            <a:r>
              <a:rPr lang="en-GB" dirty="0"/>
              <a:t>, et </a:t>
            </a:r>
            <a:r>
              <a:rPr lang="en-GB" dirty="0" err="1"/>
              <a:t>vahetada</a:t>
            </a:r>
            <a:r>
              <a:rPr lang="en-GB" dirty="0"/>
              <a:t> </a:t>
            </a:r>
            <a:r>
              <a:rPr lang="en-GB" dirty="0" err="1"/>
              <a:t>kogu</a:t>
            </a:r>
            <a:r>
              <a:rPr lang="en-GB" dirty="0"/>
              <a:t> </a:t>
            </a:r>
            <a:r>
              <a:rPr lang="en-GB" dirty="0" err="1"/>
              <a:t>autopark</a:t>
            </a:r>
            <a:r>
              <a:rPr lang="en-GB" dirty="0"/>
              <a:t> </a:t>
            </a:r>
            <a:r>
              <a:rPr lang="en-GB" dirty="0" err="1"/>
              <a:t>välja</a:t>
            </a:r>
            <a:r>
              <a:rPr lang="en-GB" dirty="0"/>
              <a:t> </a:t>
            </a:r>
            <a:r>
              <a:rPr lang="en-GB" dirty="0" err="1"/>
              <a:t>aastaks</a:t>
            </a:r>
            <a:r>
              <a:rPr lang="en-GB" dirty="0"/>
              <a:t> 2050 on </a:t>
            </a:r>
            <a:r>
              <a:rPr lang="en-GB" dirty="0" err="1"/>
              <a:t>vaja</a:t>
            </a:r>
            <a:r>
              <a:rPr lang="en-GB" dirty="0"/>
              <a:t> </a:t>
            </a:r>
            <a:r>
              <a:rPr lang="en-GB" dirty="0" err="1"/>
              <a:t>liikuda</a:t>
            </a:r>
            <a:r>
              <a:rPr lang="en-GB" dirty="0"/>
              <a:t> tempos 16k (2020-&gt;2035) </a:t>
            </a:r>
            <a:r>
              <a:rPr lang="en-GB" dirty="0" err="1"/>
              <a:t>ja</a:t>
            </a:r>
            <a:r>
              <a:rPr lang="en-GB" dirty="0"/>
              <a:t> 30k (2036-&gt;2050)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kui</a:t>
            </a:r>
            <a:r>
              <a:rPr lang="en-GB" dirty="0"/>
              <a:t> </a:t>
            </a:r>
            <a:r>
              <a:rPr lang="en-GB" dirty="0" err="1"/>
              <a:t>vaja</a:t>
            </a:r>
            <a:r>
              <a:rPr lang="en-GB" dirty="0"/>
              <a:t>, et </a:t>
            </a:r>
            <a:r>
              <a:rPr lang="en-GB" dirty="0" err="1"/>
              <a:t>kogu</a:t>
            </a:r>
            <a:r>
              <a:rPr lang="en-GB" dirty="0"/>
              <a:t> auto fleet </a:t>
            </a:r>
            <a:r>
              <a:rPr lang="en-GB" dirty="0" err="1"/>
              <a:t>oleks</a:t>
            </a:r>
            <a:r>
              <a:rPr lang="en-GB" dirty="0"/>
              <a:t> juba </a:t>
            </a:r>
            <a:r>
              <a:rPr lang="en-GB" dirty="0" err="1"/>
              <a:t>aastaks</a:t>
            </a:r>
            <a:r>
              <a:rPr lang="en-GB" dirty="0"/>
              <a:t> 2035 </a:t>
            </a:r>
            <a:r>
              <a:rPr lang="en-GB" dirty="0" err="1"/>
              <a:t>elektril</a:t>
            </a:r>
            <a:r>
              <a:rPr lang="en-GB" dirty="0"/>
              <a:t>/</a:t>
            </a:r>
            <a:r>
              <a:rPr lang="en-GB" dirty="0" err="1"/>
              <a:t>muul</a:t>
            </a:r>
            <a:r>
              <a:rPr lang="en-GB" dirty="0"/>
              <a:t> </a:t>
            </a:r>
            <a:r>
              <a:rPr lang="en-GB" dirty="0" err="1"/>
              <a:t>taastuval</a:t>
            </a:r>
            <a:r>
              <a:rPr lang="en-GB" dirty="0"/>
              <a:t> </a:t>
            </a:r>
            <a:r>
              <a:rPr lang="en-GB" dirty="0" err="1"/>
              <a:t>siis</a:t>
            </a:r>
            <a:r>
              <a:rPr lang="en-GB" dirty="0"/>
              <a:t> peaks tempo </a:t>
            </a:r>
            <a:r>
              <a:rPr lang="en-GB" dirty="0" err="1"/>
              <a:t>olema</a:t>
            </a:r>
            <a:r>
              <a:rPr lang="en-GB" dirty="0"/>
              <a:t> </a:t>
            </a:r>
            <a:r>
              <a:rPr lang="en-GB" dirty="0" err="1"/>
              <a:t>üle</a:t>
            </a:r>
            <a:r>
              <a:rPr lang="en-GB" dirty="0"/>
              <a:t> 40k </a:t>
            </a:r>
            <a:r>
              <a:rPr lang="en-GB" dirty="0" err="1"/>
              <a:t>autot</a:t>
            </a:r>
            <a:r>
              <a:rPr lang="en-GB" dirty="0"/>
              <a:t> </a:t>
            </a:r>
            <a:r>
              <a:rPr lang="en-GB" dirty="0" err="1"/>
              <a:t>aastas</a:t>
            </a:r>
            <a:endParaRPr lang="en-GB" dirty="0"/>
          </a:p>
          <a:p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513347" y="313691"/>
            <a:ext cx="6729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Transpordisektor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556" y="1668463"/>
            <a:ext cx="6088085" cy="3267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7D855-FF8A-6A40-AB0B-92382FB1B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23BF3-05A9-2D45-BE94-3D78E3FB3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00C246-3794-AA4B-8BE3-0D1ED233872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91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502" y="2362947"/>
            <a:ext cx="5598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Kui</a:t>
            </a:r>
            <a:r>
              <a:rPr lang="en-GB" sz="1400" dirty="0"/>
              <a:t> juba </a:t>
            </a:r>
            <a:r>
              <a:rPr lang="en-GB" sz="1400" dirty="0" err="1"/>
              <a:t>aastaks</a:t>
            </a:r>
            <a:r>
              <a:rPr lang="en-GB" sz="1400" dirty="0"/>
              <a:t> 2035 on </a:t>
            </a:r>
            <a:r>
              <a:rPr lang="en-GB" sz="1400" dirty="0" err="1"/>
              <a:t>kogu</a:t>
            </a:r>
            <a:r>
              <a:rPr lang="en-GB" sz="1400" dirty="0"/>
              <a:t> </a:t>
            </a:r>
            <a:r>
              <a:rPr lang="en-GB" sz="1400" dirty="0" err="1"/>
              <a:t>autopark</a:t>
            </a:r>
            <a:r>
              <a:rPr lang="en-GB" sz="1400" dirty="0"/>
              <a:t> </a:t>
            </a:r>
            <a:r>
              <a:rPr lang="en-GB" sz="1400" dirty="0" err="1"/>
              <a:t>viidud</a:t>
            </a:r>
            <a:r>
              <a:rPr lang="en-GB" sz="1400" dirty="0"/>
              <a:t> </a:t>
            </a:r>
            <a:r>
              <a:rPr lang="en-GB" sz="1400" dirty="0" err="1"/>
              <a:t>elektrile</a:t>
            </a:r>
            <a:r>
              <a:rPr lang="en-GB" sz="1400" dirty="0"/>
              <a:t> </a:t>
            </a:r>
            <a:r>
              <a:rPr lang="en-GB" sz="1400" dirty="0" err="1"/>
              <a:t>siis</a:t>
            </a:r>
            <a:r>
              <a:rPr lang="en-GB" sz="1400" dirty="0"/>
              <a:t> on ka </a:t>
            </a:r>
            <a:r>
              <a:rPr lang="en-GB" sz="1400" dirty="0" err="1"/>
              <a:t>elektritarbimine</a:t>
            </a:r>
            <a:r>
              <a:rPr lang="en-GB" sz="1400" dirty="0"/>
              <a:t> </a:t>
            </a:r>
            <a:r>
              <a:rPr lang="en-GB" sz="1400" dirty="0" err="1"/>
              <a:t>suurem</a:t>
            </a:r>
            <a:r>
              <a:rPr lang="en-GB" sz="1400" dirty="0"/>
              <a:t> 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513347" y="313691"/>
            <a:ext cx="6729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Energia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55" y="2068011"/>
            <a:ext cx="5095814" cy="34204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7F3F18-87D1-034D-A6D2-C57D32D8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353D90-9C2F-E842-9929-F72CBA7012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3074AB-FD02-6548-B005-E75180587D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err="1"/>
              <a:t>Autopargi</a:t>
            </a:r>
            <a:r>
              <a:rPr lang="en-US" dirty="0"/>
              <a:t> </a:t>
            </a:r>
            <a:r>
              <a:rPr lang="en-US" dirty="0" err="1"/>
              <a:t>kiirem</a:t>
            </a:r>
            <a:r>
              <a:rPr lang="en-US" dirty="0"/>
              <a:t> </a:t>
            </a:r>
            <a:r>
              <a:rPr lang="en-US" dirty="0" err="1"/>
              <a:t>elektrifitseerimine</a:t>
            </a:r>
            <a:r>
              <a:rPr lang="en-US" dirty="0"/>
              <a:t> </a:t>
            </a:r>
            <a:r>
              <a:rPr lang="en-US" dirty="0" err="1"/>
              <a:t>tähendab</a:t>
            </a:r>
            <a:r>
              <a:rPr lang="en-US" dirty="0"/>
              <a:t> </a:t>
            </a:r>
          </a:p>
          <a:p>
            <a:r>
              <a:rPr lang="en-US" dirty="0"/>
              <a:t>ka </a:t>
            </a:r>
            <a:r>
              <a:rPr lang="en-US" dirty="0" err="1"/>
              <a:t>elektritarbimise</a:t>
            </a:r>
            <a:r>
              <a:rPr lang="en-US" dirty="0"/>
              <a:t> </a:t>
            </a:r>
            <a:r>
              <a:rPr lang="en-US" dirty="0" err="1"/>
              <a:t>kiiremat</a:t>
            </a:r>
            <a:r>
              <a:rPr lang="en-US" dirty="0"/>
              <a:t> </a:t>
            </a:r>
            <a:r>
              <a:rPr lang="en-US" dirty="0" err="1"/>
              <a:t>kasvu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Elektrivajaduse</a:t>
            </a:r>
            <a:r>
              <a:rPr lang="en-US" dirty="0"/>
              <a:t> </a:t>
            </a:r>
            <a:r>
              <a:rPr lang="en-US" dirty="0" err="1"/>
              <a:t>rahuldamiseks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lisada</a:t>
            </a:r>
            <a:endParaRPr lang="en-US" dirty="0"/>
          </a:p>
          <a:p>
            <a:r>
              <a:rPr lang="en-US" dirty="0" err="1"/>
              <a:t>Meretuuleparke</a:t>
            </a:r>
            <a:r>
              <a:rPr lang="en-US" dirty="0"/>
              <a:t> ca 1000+MW </a:t>
            </a:r>
          </a:p>
          <a:p>
            <a:r>
              <a:rPr lang="en-US" dirty="0"/>
              <a:t>+ </a:t>
            </a:r>
            <a:r>
              <a:rPr lang="en-US" dirty="0" err="1"/>
              <a:t>tasakaalustamisvõimekust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3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7FE2-8DE2-C74A-9F93-9D397177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Taastuvenergiaallikad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tegemas</a:t>
            </a:r>
            <a:r>
              <a:rPr lang="en-US" dirty="0"/>
              <a:t> </a:t>
            </a:r>
            <a:r>
              <a:rPr lang="en-US" dirty="0" err="1"/>
              <a:t>võidukäiku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1835D-61D5-FF4B-84FF-3F401164B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B7DEF2-5489-024F-BBD5-B6C74954F58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75733" y="1971674"/>
            <a:ext cx="5255905" cy="25812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C7720-B7B3-0A43-B169-0215CAD9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30" y="2343151"/>
            <a:ext cx="5985970" cy="27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8E22C-13C6-614E-8B0C-D43199AF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Kokkuvõttes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8B09B-613B-EF43-893C-2FC2D2D89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3294F-D78A-ED4A-B28E-F33F2EEF3F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/>
              <a:t>Elektri</a:t>
            </a:r>
            <a:r>
              <a:rPr lang="en-US" dirty="0"/>
              <a:t> ja </a:t>
            </a:r>
            <a:r>
              <a:rPr lang="en-US" dirty="0" err="1"/>
              <a:t>soojasektoris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selleks</a:t>
            </a:r>
            <a:r>
              <a:rPr lang="en-US" dirty="0"/>
              <a:t> </a:t>
            </a:r>
            <a:r>
              <a:rPr lang="en-US" dirty="0" err="1"/>
              <a:t>ajaks</a:t>
            </a:r>
            <a:r>
              <a:rPr lang="en-US" dirty="0"/>
              <a:t> </a:t>
            </a:r>
            <a:r>
              <a:rPr lang="en-US" dirty="0" err="1"/>
              <a:t>täies</a:t>
            </a:r>
            <a:r>
              <a:rPr lang="en-US" dirty="0"/>
              <a:t> </a:t>
            </a:r>
            <a:r>
              <a:rPr lang="en-US" dirty="0" err="1"/>
              <a:t>mahus</a:t>
            </a:r>
            <a:r>
              <a:rPr lang="en-US" dirty="0"/>
              <a:t> </a:t>
            </a:r>
            <a:r>
              <a:rPr lang="en-US" dirty="0" err="1"/>
              <a:t>kliimaneutraalsetele</a:t>
            </a:r>
            <a:r>
              <a:rPr lang="en-US" dirty="0"/>
              <a:t> </a:t>
            </a:r>
            <a:r>
              <a:rPr lang="en-US" dirty="0" err="1"/>
              <a:t>energiaallikatele</a:t>
            </a:r>
            <a:r>
              <a:rPr lang="en-US" dirty="0"/>
              <a:t> </a:t>
            </a:r>
            <a:r>
              <a:rPr lang="en-US" dirty="0" err="1"/>
              <a:t>üleminek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Transpordis</a:t>
            </a:r>
            <a:r>
              <a:rPr lang="en-US" dirty="0"/>
              <a:t> </a:t>
            </a:r>
            <a:r>
              <a:rPr lang="en-US" dirty="0" err="1"/>
              <a:t>täielik</a:t>
            </a:r>
            <a:r>
              <a:rPr lang="en-US" dirty="0"/>
              <a:t> </a:t>
            </a:r>
            <a:r>
              <a:rPr lang="en-US" dirty="0" err="1"/>
              <a:t>dekarboniseerimine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ilmselt</a:t>
            </a:r>
            <a:r>
              <a:rPr lang="en-US" dirty="0"/>
              <a:t> </a:t>
            </a:r>
            <a:r>
              <a:rPr lang="en-US" dirty="0" err="1"/>
              <a:t>jõukohane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LULUCF </a:t>
            </a:r>
            <a:r>
              <a:rPr lang="en-US" dirty="0" err="1"/>
              <a:t>sidumispool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optimeeritud</a:t>
            </a:r>
            <a:r>
              <a:rPr lang="en-US" dirty="0"/>
              <a:t> SEI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stsenaariumis</a:t>
            </a:r>
            <a:r>
              <a:rPr lang="en-US" dirty="0"/>
              <a:t> </a:t>
            </a:r>
            <a:r>
              <a:rPr lang="en-US" dirty="0" err="1"/>
              <a:t>maksimaalset</a:t>
            </a:r>
            <a:r>
              <a:rPr lang="en-US" dirty="0"/>
              <a:t> </a:t>
            </a:r>
            <a:r>
              <a:rPr lang="en-US" dirty="0" err="1"/>
              <a:t>tulemuse</a:t>
            </a:r>
            <a:r>
              <a:rPr lang="en-US" dirty="0"/>
              <a:t> </a:t>
            </a:r>
            <a:r>
              <a:rPr lang="en-US" dirty="0" err="1"/>
              <a:t>saavutamiseks</a:t>
            </a:r>
            <a:r>
              <a:rPr lang="en-US" dirty="0"/>
              <a:t> 2050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kandis</a:t>
            </a:r>
            <a:r>
              <a:rPr lang="en-US" dirty="0"/>
              <a:t>; 2035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sidumise</a:t>
            </a:r>
            <a:r>
              <a:rPr lang="en-US" dirty="0"/>
              <a:t> pool </a:t>
            </a:r>
            <a:r>
              <a:rPr lang="en-US" dirty="0" err="1"/>
              <a:t>tõenäoliselt</a:t>
            </a:r>
            <a:r>
              <a:rPr lang="en-US" dirty="0"/>
              <a:t> </a:t>
            </a:r>
            <a:r>
              <a:rPr lang="en-US" dirty="0" err="1"/>
              <a:t>piisav</a:t>
            </a:r>
            <a:r>
              <a:rPr lang="en-US" dirty="0"/>
              <a:t>, et </a:t>
            </a:r>
            <a:r>
              <a:rPr lang="en-US" dirty="0" err="1"/>
              <a:t>kogupildis</a:t>
            </a:r>
            <a:r>
              <a:rPr lang="en-US" dirty="0"/>
              <a:t> </a:t>
            </a:r>
            <a:r>
              <a:rPr lang="en-US" dirty="0" err="1"/>
              <a:t>tasakaalustada</a:t>
            </a:r>
            <a:r>
              <a:rPr lang="en-US" dirty="0"/>
              <a:t> </a:t>
            </a:r>
            <a:r>
              <a:rPr lang="en-US" dirty="0" err="1"/>
              <a:t>tolle</a:t>
            </a:r>
            <a:r>
              <a:rPr lang="en-US" dirty="0"/>
              <a:t> </a:t>
            </a:r>
            <a:r>
              <a:rPr lang="en-US" dirty="0" err="1"/>
              <a:t>hetkel</a:t>
            </a:r>
            <a:r>
              <a:rPr lang="en-US" dirty="0"/>
              <a:t> </a:t>
            </a:r>
            <a:r>
              <a:rPr lang="en-US"/>
              <a:t>heitmeid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38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111BE5-2699-5146-BD50-8EF24B4E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4A127-3BE4-8E4B-8246-24E44BD73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  </a:t>
            </a:r>
            <a:r>
              <a:rPr lang="en-US" sz="3600" dirty="0" err="1"/>
              <a:t>Tänud</a:t>
            </a:r>
            <a:r>
              <a:rPr lang="en-US" sz="3600" dirty="0"/>
              <a:t> </a:t>
            </a:r>
            <a:r>
              <a:rPr lang="en-US" sz="3600" dirty="0" err="1"/>
              <a:t>tähelepanu</a:t>
            </a:r>
            <a:r>
              <a:rPr lang="en-US" sz="3600" dirty="0"/>
              <a:t> </a:t>
            </a:r>
            <a:r>
              <a:rPr lang="en-US" sz="3600" dirty="0" err="1"/>
              <a:t>eest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667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ECC145-5DE6-2A4A-A4E0-7D87F4D6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Kella</a:t>
            </a:r>
            <a:r>
              <a:rPr lang="en-US" dirty="0"/>
              <a:t> </a:t>
            </a:r>
            <a:r>
              <a:rPr lang="en-US" dirty="0" err="1"/>
              <a:t>tagasi</a:t>
            </a:r>
            <a:r>
              <a:rPr lang="en-US" dirty="0"/>
              <a:t> </a:t>
            </a:r>
            <a:r>
              <a:rPr lang="en-US" dirty="0" err="1"/>
              <a:t>keerata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393048-FD9B-3D49-9DD9-4FB6B10023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C6036B-B9F2-7043-B47F-28C1D79DC5C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75733" y="1752600"/>
            <a:ext cx="5629356" cy="3721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7A7C4-4F3E-C64D-8CD1-BDA8A5E67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873" y="2243138"/>
            <a:ext cx="5531365" cy="31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1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FC45-B2AD-CF4A-8478-33EF5C79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Investorid</a:t>
            </a:r>
            <a:r>
              <a:rPr lang="en-US" dirty="0"/>
              <a:t> </a:t>
            </a:r>
            <a:r>
              <a:rPr lang="en-US" dirty="0" err="1"/>
              <a:t>väljuvad</a:t>
            </a:r>
            <a:r>
              <a:rPr lang="en-US" dirty="0"/>
              <a:t> </a:t>
            </a:r>
            <a:r>
              <a:rPr lang="en-US" dirty="0" err="1"/>
              <a:t>järjest</a:t>
            </a:r>
            <a:r>
              <a:rPr lang="en-US" dirty="0"/>
              <a:t> </a:t>
            </a:r>
            <a:r>
              <a:rPr lang="en-US" dirty="0" err="1"/>
              <a:t>fossiilvaradest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4EF74-DB41-9B43-BCC0-7B23BFB5FA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CC67D5-E2A2-1243-8D34-DC2978E8568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769395" y="1752600"/>
            <a:ext cx="4823911" cy="37211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3F56-F668-1045-BFA6-035F79D2D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109" y="2014537"/>
            <a:ext cx="6391803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8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427D1-FF07-8A46-AB23-C949B2E6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Belgias</a:t>
            </a:r>
            <a:r>
              <a:rPr lang="en-US" dirty="0"/>
              <a:t> </a:t>
            </a:r>
            <a:r>
              <a:rPr lang="en-US" dirty="0" err="1"/>
              <a:t>arendatakse</a:t>
            </a:r>
            <a:r>
              <a:rPr lang="en-US" dirty="0"/>
              <a:t> </a:t>
            </a:r>
            <a:r>
              <a:rPr lang="en-US" dirty="0" err="1"/>
              <a:t>piloottehast</a:t>
            </a:r>
            <a:r>
              <a:rPr lang="en-US" dirty="0"/>
              <a:t> CO2 </a:t>
            </a:r>
            <a:r>
              <a:rPr lang="en-US" dirty="0" err="1"/>
              <a:t>vabaks</a:t>
            </a:r>
            <a:r>
              <a:rPr lang="en-US" dirty="0"/>
              <a:t> </a:t>
            </a:r>
            <a:r>
              <a:rPr lang="en-US" dirty="0" err="1"/>
              <a:t>tsemenditootmiseks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6B55E-A4EE-F04A-A781-955FB296C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Allikas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https://www.endsreport.com/article/1663566/debrief-belgian-cement-plant-blazing-trail-net-zero-emissions</a:t>
            </a: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8D793B-ED94-7344-B893-45BAA608544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228975" y="1917700"/>
            <a:ext cx="5291003" cy="4061166"/>
          </a:xfrm>
        </p:spPr>
      </p:pic>
    </p:spTree>
    <p:extLst>
      <p:ext uri="{BB962C8B-B14F-4D97-AF65-F5344CB8AC3E}">
        <p14:creationId xmlns:p14="http://schemas.microsoft.com/office/powerpoint/2010/main" val="266004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A246-A15B-3B47-A409-65D69969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Rootsi</a:t>
            </a:r>
            <a:r>
              <a:rPr lang="en-US" dirty="0"/>
              <a:t> </a:t>
            </a:r>
            <a:r>
              <a:rPr lang="en-US" dirty="0" err="1"/>
              <a:t>terasetööstus</a:t>
            </a:r>
            <a:r>
              <a:rPr lang="en-US" dirty="0"/>
              <a:t> </a:t>
            </a:r>
            <a:r>
              <a:rPr lang="en-US" dirty="0" err="1"/>
              <a:t>võttis</a:t>
            </a:r>
            <a:r>
              <a:rPr lang="en-US" dirty="0"/>
              <a:t> </a:t>
            </a:r>
            <a:r>
              <a:rPr lang="en-US" dirty="0" err="1"/>
              <a:t>eesmärgiks</a:t>
            </a:r>
            <a:r>
              <a:rPr lang="en-US" dirty="0"/>
              <a:t> </a:t>
            </a:r>
            <a:r>
              <a:rPr lang="en-US" dirty="0" err="1"/>
              <a:t>jõuda</a:t>
            </a:r>
            <a:r>
              <a:rPr lang="en-US" dirty="0"/>
              <a:t> </a:t>
            </a:r>
            <a:r>
              <a:rPr lang="en-US" dirty="0" err="1"/>
              <a:t>kliimaneutraalse</a:t>
            </a:r>
            <a:r>
              <a:rPr lang="en-US" dirty="0"/>
              <a:t> </a:t>
            </a:r>
            <a:r>
              <a:rPr lang="en-US" dirty="0" err="1"/>
              <a:t>tootmiseni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9FECE-43D7-7647-B114-C73C2F0A8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Allikas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http://www.hybritdevelopment.com</a:t>
            </a: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3679A9-4438-CB42-8D5B-192C36B6F2B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970779" y="1800225"/>
            <a:ext cx="8005448" cy="3838575"/>
          </a:xfrm>
        </p:spPr>
      </p:pic>
    </p:spTree>
    <p:extLst>
      <p:ext uri="{BB962C8B-B14F-4D97-AF65-F5344CB8AC3E}">
        <p14:creationId xmlns:p14="http://schemas.microsoft.com/office/powerpoint/2010/main" val="4087554060"/>
      </p:ext>
    </p:extLst>
  </p:cSld>
  <p:clrMapOvr>
    <a:masterClrMapping/>
  </p:clrMapOvr>
</p:sld>
</file>

<file path=ppt/theme/theme1.xml><?xml version="1.0" encoding="utf-8"?>
<a:theme xmlns:a="http://schemas.openxmlformats.org/drawingml/2006/main" name="SEI Theme">
  <a:themeElements>
    <a:clrScheme name="Custom 1">
      <a:dk1>
        <a:srgbClr val="263238"/>
      </a:dk1>
      <a:lt1>
        <a:srgbClr val="FFFFFF"/>
      </a:lt1>
      <a:dk2>
        <a:srgbClr val="00D19A"/>
      </a:dk2>
      <a:lt2>
        <a:srgbClr val="EBF0F7"/>
      </a:lt2>
      <a:accent1>
        <a:srgbClr val="FF5A59"/>
      </a:accent1>
      <a:accent2>
        <a:srgbClr val="5EDDDE"/>
      </a:accent2>
      <a:accent3>
        <a:srgbClr val="AFA9FF"/>
      </a:accent3>
      <a:accent4>
        <a:srgbClr val="FFDC0F"/>
      </a:accent4>
      <a:accent5>
        <a:srgbClr val="8CFDC4"/>
      </a:accent5>
      <a:accent6>
        <a:srgbClr val="BACED6"/>
      </a:accent6>
      <a:hlink>
        <a:srgbClr val="0432FF"/>
      </a:hlink>
      <a:folHlink>
        <a:srgbClr val="004D3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I-Slide-Deck-Template_calibri_final_widescreen.potx" id="{B255201B-171E-447F-A6AC-8975CD6DE310}" vid="{FCD8D3B4-1CAB-4CF1-8368-1E8B0FA66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SEI Theme</Template>
  <TotalTime>2844</TotalTime>
  <Words>1777</Words>
  <Application>Microsoft Office PowerPoint</Application>
  <PresentationFormat>Laiekraan</PresentationFormat>
  <Paragraphs>1048</Paragraphs>
  <Slides>51</Slides>
  <Notes>4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</vt:lpstr>
      <vt:lpstr>SEI Theme</vt:lpstr>
      <vt:lpstr>Kliimaneutraalsuse saavutamine Eestis</vt:lpstr>
      <vt:lpstr>Mis suunas liigub maailm?</vt:lpstr>
      <vt:lpstr>Meie heaolu saavutamise hinnaks emissioonid ja keskkonnakahju arengumaades</vt:lpstr>
      <vt:lpstr>Energiatarve ikka kasvab ja autostumine/SUVstumine suur probleem</vt:lpstr>
      <vt:lpstr>Taastuvenergiaallikad siiski tegemas võidukäiku</vt:lpstr>
      <vt:lpstr>Kella tagasi keerata ei saa</vt:lpstr>
      <vt:lpstr>Investorid väljuvad järjest fossiilvaradest</vt:lpstr>
      <vt:lpstr>Belgias arendatakse piloottehast CO2 vabaks tsemenditootmiseks</vt:lpstr>
      <vt:lpstr>Rootsi terasetööstus võttis eesmärgiks jõuda kliimaneutraalse tootmiseni</vt:lpstr>
      <vt:lpstr>Vesiniku valdkonna investeeringud kasvavad üha kiiremini</vt:lpstr>
      <vt:lpstr>Milline on Eesti seis ja väljavaated?</vt:lpstr>
      <vt:lpstr>PowerPointi esitlus</vt:lpstr>
      <vt:lpstr>PowerPointi esitlus</vt:lpstr>
      <vt:lpstr>PowerPointi esitlus</vt:lpstr>
      <vt:lpstr>PowerPointi esitlus</vt:lpstr>
      <vt:lpstr>Kuhu peame heitmetega jõudma aastaks 2050 võrreldes tänasega?</vt:lpstr>
      <vt:lpstr>3 võtmefookust 2020-2030</vt:lpstr>
      <vt:lpstr>ÜKS VÕIMALIK KLIIMANEUTRAALSUSE STSENAARIUM</vt:lpstr>
      <vt:lpstr>PowerPointi esitlus</vt:lpstr>
      <vt:lpstr>Stsenaariumi rakendumise tulemused</vt:lpstr>
      <vt:lpstr>PowerPointi esitlus</vt:lpstr>
      <vt:lpstr>PowerPointi esitlus</vt:lpstr>
      <vt:lpstr>Millest sõltub stsenaariumi maksumus?</vt:lpstr>
      <vt:lpstr>PowerPointi esitlus</vt:lpstr>
      <vt:lpstr>PowerPointi esitlus</vt:lpstr>
      <vt:lpstr>Varajased investeeringud hakkavad tooma majanduslikku säästu hilisematel kümnenditel</vt:lpstr>
      <vt:lpstr>Vajaminevad investeeringud jõukohased</vt:lpstr>
      <vt:lpstr>Lõviosa investeeringutest tehakse erasektoris</vt:lpstr>
      <vt:lpstr>PowerPointi esitlus</vt:lpstr>
      <vt:lpstr>PowerPointi esitlus</vt:lpstr>
      <vt:lpstr>PowerPointi esitlus</vt:lpstr>
      <vt:lpstr>PowerPointi esitlus</vt:lpstr>
      <vt:lpstr>Eeldame stsenaariumis kõrget varustuskindlust</vt:lpstr>
      <vt:lpstr>PowerPointi esitlus</vt:lpstr>
      <vt:lpstr>PowerPointi esitlus</vt:lpstr>
      <vt:lpstr>Taastuvate võimsuste tasakaalustamise võimalused</vt:lpstr>
      <vt:lpstr>MEETMED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Mõned meetmed hädavajalikud nende suure mõju tõttu, mõned prioriteetsed kuna toovad suurt säästu</vt:lpstr>
      <vt:lpstr>Mida tähendab süsinikuneutraalsuse saavutamine majanduslikus plaanis?</vt:lpstr>
      <vt:lpstr>Kas kliimaneutraalsus on saavutatav ka aastaks 2035?</vt:lpstr>
      <vt:lpstr>PowerPointi esitlus</vt:lpstr>
      <vt:lpstr>PowerPointi esitlus</vt:lpstr>
      <vt:lpstr>PowerPointi esitlus</vt:lpstr>
      <vt:lpstr>Kokkuvõttes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main title over two lines max</dc:title>
  <dc:creator>Moa Engström</dc:creator>
  <cp:lastModifiedBy>Kristel Soodla</cp:lastModifiedBy>
  <cp:revision>167</cp:revision>
  <cp:lastPrinted>2019-11-12T11:22:24Z</cp:lastPrinted>
  <dcterms:created xsi:type="dcterms:W3CDTF">2018-03-22T12:16:28Z</dcterms:created>
  <dcterms:modified xsi:type="dcterms:W3CDTF">2019-11-18T15:03:29Z</dcterms:modified>
</cp:coreProperties>
</file>