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fntdata" ContentType="application/x-fontdata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5143500" type="screen16x9"/>
  <p:notesSz cx="6858000" cy="9144000"/>
  <p:embeddedFontLst>
    <p:embeddedFont>
      <p:font typeface="Roboto" panose="020B0604020202020204" charset="0"/>
      <p:regular r:id="rId15"/>
      <p:bold r:id="rId16"/>
      <p:italic r:id="rId17"/>
      <p:boldItalic r:id="rId18"/>
    </p:embeddedFont>
    <p:embeddedFont>
      <p:font typeface="Verdana" panose="020B0604030504040204" pitchFamily="34" charset="0"/>
      <p:regular r:id="rId19"/>
      <p:bold r:id="rId20"/>
      <p:italic r:id="rId21"/>
      <p:boldItalic r:id="rId22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44" d="100"/>
          <a:sy n="144" d="100"/>
        </p:scale>
        <p:origin x="654" y="11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font" Target="fonts/font4.fntdata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font" Target="fonts/font7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font" Target="fonts/font3.fntdata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font" Target="fonts/font2.fntdata"/><Relationship Id="rId20" Type="http://schemas.openxmlformats.org/officeDocument/2006/relationships/font" Target="fonts/font6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font" Target="fonts/font1.fntdata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font" Target="fonts/font5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Relationship Id="rId22" Type="http://schemas.openxmlformats.org/officeDocument/2006/relationships/font" Target="fonts/font8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5" name="Google Shape;65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g6b0f91d196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2" name="Google Shape;142;g6b0f91d196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g6b0f91d196_0_14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8" name="Google Shape;148;g6b0f91d196_0_14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t" sz="1050">
                <a:solidFill>
                  <a:srgbClr val="3C4043"/>
                </a:solidFill>
                <a:highlight>
                  <a:srgbClr val="FFFFFF"/>
                </a:highlight>
                <a:latin typeface="Roboto"/>
                <a:ea typeface="Roboto"/>
                <a:cs typeface="Roboto"/>
                <a:sym typeface="Roboto"/>
              </a:rPr>
              <a:t>Eesti valmistab hetkel ette prioriteete EL järgmiseks 7-aastaseks eelarveperioodiks, kust on oodata üle 6 miljardi euro toetust ja see jääb ilmselt viimaseks sedavõrd heldeks 7-aastakuks. Oleks tark kajastada kliimaneutraalsuse poole liikumist ühe keskse prioriteedina, et toetada vastavaid tegevusi erinevates valdkondades, nagu transport, energeetika või põllumajandus.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g6b0f91d196_0_14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4" name="Google Shape;154;g6b0f91d196_0_14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g70b8e1f63c_0_14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1" name="Google Shape;71;g70b8e1f63c_0_14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g70be411068_1_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7" name="Google Shape;77;g70be411068_1_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g70b8e1f63c_0_15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3" name="Google Shape;83;g70b8e1f63c_0_15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t"/>
              <a:t>Kuidas kliimaneutraalsust saavutada? Kas SEI analüüs lubab muuta ka aastaarvu?</a:t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g70b8e1f63c_0_16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9" name="Google Shape;89;g70b8e1f63c_0_16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g6b0f91d196_0_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5" name="Google Shape;95;g6b0f91d196_0_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g6b0f91d196_0_7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4" name="Google Shape;114;g6b0f91d196_0_7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g70b8e1f63c_0_16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0" name="Google Shape;130;g70b8e1f63c_0_16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g6b0f91d196_0_13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6" name="Google Shape;136;g6b0f91d196_0_13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 flipH="1">
            <a:off x="8246400" y="4245925"/>
            <a:ext cx="897600" cy="897600"/>
          </a:xfrm>
          <a:prstGeom prst="rtTriangle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" name="Google Shape;11;p2"/>
          <p:cNvSpPr/>
          <p:nvPr/>
        </p:nvSpPr>
        <p:spPr>
          <a:xfrm flipH="1">
            <a:off x="8246400" y="4245875"/>
            <a:ext cx="897600" cy="897600"/>
          </a:xfrm>
          <a:prstGeom prst="round1Rect">
            <a:avLst>
              <a:gd name="adj" fmla="val 16667"/>
            </a:avLst>
          </a:prstGeom>
          <a:solidFill>
            <a:schemeClr val="lt1">
              <a:alpha val="6808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ctrTitle"/>
          </p:nvPr>
        </p:nvSpPr>
        <p:spPr>
          <a:xfrm>
            <a:off x="390525" y="1819275"/>
            <a:ext cx="8222100" cy="933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13" name="Google Shape;13;p2"/>
          <p:cNvSpPr txBox="1">
            <a:spLocks noGrp="1"/>
          </p:cNvSpPr>
          <p:nvPr>
            <p:ph type="subTitle" idx="1"/>
          </p:nvPr>
        </p:nvSpPr>
        <p:spPr>
          <a:xfrm>
            <a:off x="390525" y="2789130"/>
            <a:ext cx="8222100" cy="432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>
                <a:solidFill>
                  <a:schemeClr val="lt1"/>
                </a:solidFill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14" name="Google Shape;14;p2"/>
          <p:cNvSpPr txBox="1">
            <a:spLocks noGrp="1"/>
          </p:cNvSpPr>
          <p:nvPr>
            <p:ph type="sldNum" idx="12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bg>
      <p:bgPr>
        <a:solidFill>
          <a:schemeClr val="accent4"/>
        </a:solidFill>
        <a:effectLst/>
      </p:bgPr>
    </p:bg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11"/>
          <p:cNvSpPr txBox="1">
            <a:spLocks noGrp="1"/>
          </p:cNvSpPr>
          <p:nvPr>
            <p:ph type="title" hasCustomPrompt="1"/>
          </p:nvPr>
        </p:nvSpPr>
        <p:spPr>
          <a:xfrm>
            <a:off x="475500" y="1258525"/>
            <a:ext cx="82221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59" name="Google Shape;59;p11"/>
          <p:cNvSpPr txBox="1">
            <a:spLocks noGrp="1"/>
          </p:cNvSpPr>
          <p:nvPr>
            <p:ph type="body" idx="1"/>
          </p:nvPr>
        </p:nvSpPr>
        <p:spPr>
          <a:xfrm>
            <a:off x="475500" y="3304625"/>
            <a:ext cx="82221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60" name="Google Shape;60;p11"/>
          <p:cNvSpPr txBox="1">
            <a:spLocks noGrp="1"/>
          </p:cNvSpPr>
          <p:nvPr>
            <p:ph type="sldNum" idx="12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bg>
      <p:bgPr>
        <a:solidFill>
          <a:schemeClr val="accent4"/>
        </a:solidFill>
        <a:effectLst/>
      </p:bgPr>
    </p:bg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2"/>
          <p:cNvSpPr txBox="1">
            <a:spLocks noGrp="1"/>
          </p:cNvSpPr>
          <p:nvPr>
            <p:ph type="sldNum" idx="12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 txBox="1">
            <a:spLocks noGrp="1"/>
          </p:cNvSpPr>
          <p:nvPr>
            <p:ph type="title"/>
          </p:nvPr>
        </p:nvSpPr>
        <p:spPr>
          <a:xfrm>
            <a:off x="460950" y="2065350"/>
            <a:ext cx="8222100" cy="1012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17" name="Google Shape;17;p3"/>
          <p:cNvSpPr txBox="1">
            <a:spLocks noGrp="1"/>
          </p:cNvSpPr>
          <p:nvPr>
            <p:ph type="sldNum" idx="12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4"/>
          <p:cNvSpPr/>
          <p:nvPr/>
        </p:nvSpPr>
        <p:spPr>
          <a:xfrm rot="10800000" flipH="1">
            <a:off x="0" y="1686000"/>
            <a:ext cx="9144000" cy="34575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" name="Google Shape;20;p4"/>
          <p:cNvSpPr/>
          <p:nvPr/>
        </p:nvSpPr>
        <p:spPr>
          <a:xfrm>
            <a:off x="0" y="1686000"/>
            <a:ext cx="9144000" cy="108600"/>
          </a:xfrm>
          <a:prstGeom prst="rect">
            <a:avLst/>
          </a:prstGeom>
          <a:gradFill>
            <a:gsLst>
              <a:gs pos="0">
                <a:srgbClr val="F9F9F9"/>
              </a:gs>
              <a:gs pos="36000">
                <a:srgbClr val="F9F9F9"/>
              </a:gs>
              <a:gs pos="80000">
                <a:srgbClr val="DEDEDE"/>
              </a:gs>
              <a:gs pos="100000">
                <a:srgbClr val="999999"/>
              </a:gs>
            </a:gsLst>
            <a:lin ang="16200038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" name="Google Shape;21;p4"/>
          <p:cNvSpPr txBox="1">
            <a:spLocks noGrp="1"/>
          </p:cNvSpPr>
          <p:nvPr>
            <p:ph type="title"/>
          </p:nvPr>
        </p:nvSpPr>
        <p:spPr>
          <a:xfrm>
            <a:off x="471900" y="738725"/>
            <a:ext cx="8222100" cy="767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4"/>
          <p:cNvSpPr txBox="1">
            <a:spLocks noGrp="1"/>
          </p:cNvSpPr>
          <p:nvPr>
            <p:ph type="body" idx="1"/>
          </p:nvPr>
        </p:nvSpPr>
        <p:spPr>
          <a:xfrm>
            <a:off x="471900" y="1919075"/>
            <a:ext cx="8222100" cy="2710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23" name="Google Shape;23;p4"/>
          <p:cNvSpPr txBox="1">
            <a:spLocks noGrp="1"/>
          </p:cNvSpPr>
          <p:nvPr>
            <p:ph type="sldNum" idx="12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5"/>
          <p:cNvSpPr/>
          <p:nvPr/>
        </p:nvSpPr>
        <p:spPr>
          <a:xfrm rot="10800000" flipH="1">
            <a:off x="0" y="1686000"/>
            <a:ext cx="9144000" cy="34575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" name="Google Shape;26;p5"/>
          <p:cNvSpPr/>
          <p:nvPr/>
        </p:nvSpPr>
        <p:spPr>
          <a:xfrm>
            <a:off x="0" y="1686000"/>
            <a:ext cx="9144000" cy="108600"/>
          </a:xfrm>
          <a:prstGeom prst="rect">
            <a:avLst/>
          </a:prstGeom>
          <a:gradFill>
            <a:gsLst>
              <a:gs pos="0">
                <a:srgbClr val="F9F9F9"/>
              </a:gs>
              <a:gs pos="36000">
                <a:srgbClr val="F9F9F9"/>
              </a:gs>
              <a:gs pos="80000">
                <a:srgbClr val="DEDEDE"/>
              </a:gs>
              <a:gs pos="100000">
                <a:srgbClr val="999999"/>
              </a:gs>
            </a:gsLst>
            <a:lin ang="16200038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" name="Google Shape;27;p5"/>
          <p:cNvSpPr txBox="1">
            <a:spLocks noGrp="1"/>
          </p:cNvSpPr>
          <p:nvPr>
            <p:ph type="title"/>
          </p:nvPr>
        </p:nvSpPr>
        <p:spPr>
          <a:xfrm>
            <a:off x="471900" y="738725"/>
            <a:ext cx="8222100" cy="767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5"/>
          <p:cNvSpPr txBox="1">
            <a:spLocks noGrp="1"/>
          </p:cNvSpPr>
          <p:nvPr>
            <p:ph type="body" idx="1"/>
          </p:nvPr>
        </p:nvSpPr>
        <p:spPr>
          <a:xfrm>
            <a:off x="471900" y="1919075"/>
            <a:ext cx="3999900" cy="2710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9" name="Google Shape;29;p5"/>
          <p:cNvSpPr txBox="1">
            <a:spLocks noGrp="1"/>
          </p:cNvSpPr>
          <p:nvPr>
            <p:ph type="body" idx="2"/>
          </p:nvPr>
        </p:nvSpPr>
        <p:spPr>
          <a:xfrm>
            <a:off x="4694250" y="1919075"/>
            <a:ext cx="3999900" cy="2710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0" name="Google Shape;30;p5"/>
          <p:cNvSpPr txBox="1">
            <a:spLocks noGrp="1"/>
          </p:cNvSpPr>
          <p:nvPr>
            <p:ph type="sldNum" idx="12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6"/>
          <p:cNvSpPr/>
          <p:nvPr/>
        </p:nvSpPr>
        <p:spPr>
          <a:xfrm rot="10800000" flipH="1">
            <a:off x="0" y="656400"/>
            <a:ext cx="9144000" cy="44871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" name="Google Shape;33;p6"/>
          <p:cNvSpPr/>
          <p:nvPr/>
        </p:nvSpPr>
        <p:spPr>
          <a:xfrm>
            <a:off x="0" y="656350"/>
            <a:ext cx="9144000" cy="108600"/>
          </a:xfrm>
          <a:prstGeom prst="rect">
            <a:avLst/>
          </a:prstGeom>
          <a:gradFill>
            <a:gsLst>
              <a:gs pos="0">
                <a:srgbClr val="F9F9F9"/>
              </a:gs>
              <a:gs pos="36000">
                <a:srgbClr val="F9F9F9"/>
              </a:gs>
              <a:gs pos="80000">
                <a:srgbClr val="DEDEDE"/>
              </a:gs>
              <a:gs pos="100000">
                <a:srgbClr val="999999"/>
              </a:gs>
            </a:gsLst>
            <a:lin ang="16200038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4" name="Google Shape;34;p6"/>
          <p:cNvSpPr txBox="1">
            <a:spLocks noGrp="1"/>
          </p:cNvSpPr>
          <p:nvPr>
            <p:ph type="title"/>
          </p:nvPr>
        </p:nvSpPr>
        <p:spPr>
          <a:xfrm>
            <a:off x="98250" y="16350"/>
            <a:ext cx="8826600" cy="602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1pPr>
            <a:lvl2pPr lvl="1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>
            <a:endParaRPr/>
          </a:p>
        </p:txBody>
      </p:sp>
      <p:sp>
        <p:nvSpPr>
          <p:cNvPr id="35" name="Google Shape;35;p6"/>
          <p:cNvSpPr txBox="1">
            <a:spLocks noGrp="1"/>
          </p:cNvSpPr>
          <p:nvPr>
            <p:ph type="sldNum" idx="12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7"/>
          <p:cNvSpPr txBox="1"/>
          <p:nvPr/>
        </p:nvSpPr>
        <p:spPr>
          <a:xfrm rot="10800000" flipH="1">
            <a:off x="3276600" y="25"/>
            <a:ext cx="5867400" cy="51435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8" name="Google Shape;38;p7"/>
          <p:cNvSpPr/>
          <p:nvPr/>
        </p:nvSpPr>
        <p:spPr>
          <a:xfrm rot="-5400000">
            <a:off x="759150" y="2517450"/>
            <a:ext cx="5143500" cy="108600"/>
          </a:xfrm>
          <a:prstGeom prst="rect">
            <a:avLst/>
          </a:prstGeom>
          <a:gradFill>
            <a:gsLst>
              <a:gs pos="0">
                <a:srgbClr val="F9F9F9"/>
              </a:gs>
              <a:gs pos="36000">
                <a:srgbClr val="F9F9F9"/>
              </a:gs>
              <a:gs pos="80000">
                <a:srgbClr val="DEDEDE"/>
              </a:gs>
              <a:gs pos="100000">
                <a:srgbClr val="999999"/>
              </a:gs>
            </a:gsLst>
            <a:lin ang="16200038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9" name="Google Shape;39;p7"/>
          <p:cNvSpPr txBox="1">
            <a:spLocks noGrp="1"/>
          </p:cNvSpPr>
          <p:nvPr>
            <p:ph type="title"/>
          </p:nvPr>
        </p:nvSpPr>
        <p:spPr>
          <a:xfrm>
            <a:off x="226078" y="357800"/>
            <a:ext cx="2808000" cy="953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40" name="Google Shape;40;p7"/>
          <p:cNvSpPr txBox="1">
            <a:spLocks noGrp="1"/>
          </p:cNvSpPr>
          <p:nvPr>
            <p:ph type="body" idx="1"/>
          </p:nvPr>
        </p:nvSpPr>
        <p:spPr>
          <a:xfrm>
            <a:off x="226075" y="1465800"/>
            <a:ext cx="2808000" cy="3163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Char char="●"/>
              <a:defRPr sz="1200">
                <a:solidFill>
                  <a:schemeClr val="lt1"/>
                </a:solidFill>
              </a:defRPr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200"/>
              <a:buChar char="○"/>
              <a:defRPr sz="1200">
                <a:solidFill>
                  <a:schemeClr val="lt1"/>
                </a:solidFill>
              </a:defRPr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200"/>
              <a:buChar char="■"/>
              <a:defRPr sz="1200">
                <a:solidFill>
                  <a:schemeClr val="lt1"/>
                </a:solidFill>
              </a:defRPr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200"/>
              <a:buChar char="●"/>
              <a:defRPr sz="1200">
                <a:solidFill>
                  <a:schemeClr val="lt1"/>
                </a:solidFill>
              </a:defRPr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200"/>
              <a:buChar char="○"/>
              <a:defRPr sz="1200">
                <a:solidFill>
                  <a:schemeClr val="lt1"/>
                </a:solidFill>
              </a:defRPr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200"/>
              <a:buChar char="■"/>
              <a:defRPr sz="1200">
                <a:solidFill>
                  <a:schemeClr val="lt1"/>
                </a:solidFill>
              </a:defRPr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200"/>
              <a:buChar char="●"/>
              <a:defRPr sz="1200">
                <a:solidFill>
                  <a:schemeClr val="lt1"/>
                </a:solidFill>
              </a:defRPr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200"/>
              <a:buChar char="○"/>
              <a:defRPr sz="1200">
                <a:solidFill>
                  <a:schemeClr val="lt1"/>
                </a:solidFill>
              </a:defRPr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Clr>
                <a:schemeClr val="lt1"/>
              </a:buClr>
              <a:buSzPts val="1200"/>
              <a:buChar char="■"/>
              <a:defRPr sz="12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41" name="Google Shape;41;p7"/>
          <p:cNvSpPr txBox="1">
            <a:spLocks noGrp="1"/>
          </p:cNvSpPr>
          <p:nvPr>
            <p:ph type="sldNum" idx="12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8"/>
          <p:cNvSpPr txBox="1">
            <a:spLocks noGrp="1"/>
          </p:cNvSpPr>
          <p:nvPr>
            <p:ph type="title"/>
          </p:nvPr>
        </p:nvSpPr>
        <p:spPr>
          <a:xfrm>
            <a:off x="490250" y="488250"/>
            <a:ext cx="62271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2pPr>
            <a:lvl3pPr lvl="2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3pPr>
            <a:lvl4pPr lvl="3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4pPr>
            <a:lvl5pPr lvl="4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5pPr>
            <a:lvl6pPr lvl="5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6pPr>
            <a:lvl7pPr lvl="6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7pPr>
            <a:lvl8pPr lvl="7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8pPr>
            <a:lvl9pPr lvl="8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9pPr>
          </a:lstStyle>
          <a:p>
            <a:endParaRPr/>
          </a:p>
        </p:txBody>
      </p:sp>
      <p:sp>
        <p:nvSpPr>
          <p:cNvPr id="44" name="Google Shape;44;p8"/>
          <p:cNvSpPr txBox="1">
            <a:spLocks noGrp="1"/>
          </p:cNvSpPr>
          <p:nvPr>
            <p:ph type="sldNum" idx="12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9"/>
          <p:cNvSpPr/>
          <p:nvPr/>
        </p:nvSpPr>
        <p:spPr>
          <a:xfrm flipH="1">
            <a:off x="0" y="0"/>
            <a:ext cx="4572000" cy="51435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7" name="Google Shape;47;p9"/>
          <p:cNvSpPr/>
          <p:nvPr/>
        </p:nvSpPr>
        <p:spPr>
          <a:xfrm rot="5400000">
            <a:off x="1946425" y="2517750"/>
            <a:ext cx="5142900" cy="108600"/>
          </a:xfrm>
          <a:prstGeom prst="rect">
            <a:avLst/>
          </a:prstGeom>
          <a:gradFill>
            <a:gsLst>
              <a:gs pos="0">
                <a:srgbClr val="F9F9F9"/>
              </a:gs>
              <a:gs pos="36000">
                <a:srgbClr val="F9F9F9"/>
              </a:gs>
              <a:gs pos="80000">
                <a:srgbClr val="DEDEDE"/>
              </a:gs>
              <a:gs pos="100000">
                <a:srgbClr val="999999"/>
              </a:gs>
            </a:gsLst>
            <a:lin ang="16200038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8" name="Google Shape;48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49" name="Google Shape;49;p9"/>
          <p:cNvSpPr txBox="1">
            <a:spLocks noGrp="1"/>
          </p:cNvSpPr>
          <p:nvPr>
            <p:ph type="subTitle" idx="1"/>
          </p:nvPr>
        </p:nvSpPr>
        <p:spPr>
          <a:xfrm>
            <a:off x="265500" y="2779467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50" name="Google Shape;50;p9"/>
          <p:cNvSpPr txBox="1">
            <a:spLocks noGrp="1"/>
          </p:cNvSpPr>
          <p:nvPr>
            <p:ph type="body" idx="2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  <a:defRPr>
                <a:solidFill>
                  <a:schemeClr val="lt1"/>
                </a:solidFill>
              </a:defRPr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51" name="Google Shape;51;p9"/>
          <p:cNvSpPr txBox="1">
            <a:spLocks noGrp="1"/>
          </p:cNvSpPr>
          <p:nvPr>
            <p:ph type="sldNum" idx="12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10"/>
          <p:cNvSpPr txBox="1"/>
          <p:nvPr/>
        </p:nvSpPr>
        <p:spPr>
          <a:xfrm rot="10800000" flipH="1">
            <a:off x="0" y="0"/>
            <a:ext cx="9144000" cy="46959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54;p10"/>
          <p:cNvSpPr/>
          <p:nvPr/>
        </p:nvSpPr>
        <p:spPr>
          <a:xfrm rot="10800000" flipH="1">
            <a:off x="0" y="4622725"/>
            <a:ext cx="9144000" cy="74100"/>
          </a:xfrm>
          <a:prstGeom prst="rect">
            <a:avLst/>
          </a:prstGeom>
          <a:gradFill>
            <a:gsLst>
              <a:gs pos="0">
                <a:srgbClr val="F9F9F9"/>
              </a:gs>
              <a:gs pos="36000">
                <a:srgbClr val="F9F9F9"/>
              </a:gs>
              <a:gs pos="80000">
                <a:srgbClr val="DEDEDE"/>
              </a:gs>
              <a:gs pos="100000">
                <a:srgbClr val="999999"/>
              </a:gs>
            </a:gsLst>
            <a:lin ang="16200038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55;p10"/>
          <p:cNvSpPr txBox="1">
            <a:spLocks noGrp="1"/>
          </p:cNvSpPr>
          <p:nvPr>
            <p:ph type="body" idx="1"/>
          </p:nvPr>
        </p:nvSpPr>
        <p:spPr>
          <a:xfrm>
            <a:off x="57150" y="4696825"/>
            <a:ext cx="8382000" cy="446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>
                <a:solidFill>
                  <a:schemeClr val="lt1"/>
                </a:solidFill>
              </a:defRPr>
            </a:lvl1pPr>
          </a:lstStyle>
          <a:p>
            <a:endParaRPr/>
          </a:p>
        </p:txBody>
      </p:sp>
      <p:sp>
        <p:nvSpPr>
          <p:cNvPr id="56" name="Google Shape;56;p10"/>
          <p:cNvSpPr txBox="1">
            <a:spLocks noGrp="1"/>
          </p:cNvSpPr>
          <p:nvPr>
            <p:ph type="sldNum" idx="12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t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material">
    <p:bg>
      <p:bgPr>
        <a:solidFill>
          <a:schemeClr val="dk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471900" y="738725"/>
            <a:ext cx="8222100" cy="767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sz="32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sz="32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sz="32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sz="32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sz="32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sz="32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sz="32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sz="32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sz="32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471900" y="1919075"/>
            <a:ext cx="8222100" cy="271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"/>
              <a:buChar char="●"/>
              <a:defRPr sz="18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L="914400" lvl="1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oboto"/>
              <a:buChar char="○"/>
              <a:defRPr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marL="1371600" lvl="2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oboto"/>
              <a:buChar char="■"/>
              <a:defRPr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marL="1828800" lvl="3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oboto"/>
              <a:buChar char="●"/>
              <a:defRPr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marL="2286000" lvl="4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oboto"/>
              <a:buChar char="○"/>
              <a:defRPr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marL="2743200" lvl="5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oboto"/>
              <a:buChar char="■"/>
              <a:defRPr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marL="3200400" lvl="6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oboto"/>
              <a:buChar char="●"/>
              <a:defRPr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marL="3657600" lvl="7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oboto"/>
              <a:buChar char="○"/>
              <a:defRPr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marL="4114800" lvl="8" indent="-3175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lt2"/>
              </a:buClr>
              <a:buSzPts val="1400"/>
              <a:buFont typeface="Roboto"/>
              <a:buChar char="■"/>
              <a:defRPr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>
              <a:buNone/>
              <a:defRPr sz="10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lvl="1" algn="r">
              <a:buNone/>
              <a:defRPr sz="10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lvl="2" algn="r">
              <a:buNone/>
              <a:defRPr sz="10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lvl="3" algn="r">
              <a:buNone/>
              <a:defRPr sz="10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lvl="4" algn="r">
              <a:buNone/>
              <a:defRPr sz="10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lvl="5" algn="r">
              <a:buNone/>
              <a:defRPr sz="10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lvl="6" algn="r">
              <a:buNone/>
              <a:defRPr sz="10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lvl="7" algn="r">
              <a:buNone/>
              <a:defRPr sz="10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lvl="8" algn="r">
              <a:buNone/>
              <a:defRPr sz="10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t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0" Type="http://schemas.openxmlformats.org/officeDocument/2006/relationships/image" Target="../media/image8.png"/><Relationship Id="rId4" Type="http://schemas.openxmlformats.org/officeDocument/2006/relationships/image" Target="../media/image2.png"/><Relationship Id="rId9" Type="http://schemas.openxmlformats.org/officeDocument/2006/relationships/image" Target="../media/image7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0" Type="http://schemas.openxmlformats.org/officeDocument/2006/relationships/image" Target="../media/image8.png"/><Relationship Id="rId4" Type="http://schemas.openxmlformats.org/officeDocument/2006/relationships/image" Target="../media/image2.png"/><Relationship Id="rId9" Type="http://schemas.openxmlformats.org/officeDocument/2006/relationships/image" Target="../media/image7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3"/>
          <p:cNvSpPr txBox="1">
            <a:spLocks noGrp="1"/>
          </p:cNvSpPr>
          <p:nvPr>
            <p:ph type="ctrTitle"/>
          </p:nvPr>
        </p:nvSpPr>
        <p:spPr>
          <a:xfrm>
            <a:off x="390525" y="1819275"/>
            <a:ext cx="8222100" cy="933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t"/>
              <a:t>Kliimaneutraalne Eesti aastaks 2035</a:t>
            </a:r>
            <a:endParaRPr/>
          </a:p>
        </p:txBody>
      </p:sp>
      <p:sp>
        <p:nvSpPr>
          <p:cNvPr id="68" name="Google Shape;68;p13"/>
          <p:cNvSpPr txBox="1">
            <a:spLocks noGrp="1"/>
          </p:cNvSpPr>
          <p:nvPr>
            <p:ph type="subTitle" idx="1"/>
          </p:nvPr>
        </p:nvSpPr>
        <p:spPr>
          <a:xfrm>
            <a:off x="1238775" y="3101825"/>
            <a:ext cx="6094500" cy="432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t"/>
              <a:t>Rahvaalgatust toetab </a:t>
            </a:r>
            <a:br>
              <a:rPr lang="et"/>
            </a:br>
            <a:r>
              <a:rPr lang="et" sz="3000"/>
              <a:t>12 organisatsiooni ja </a:t>
            </a:r>
            <a:br>
              <a:rPr lang="et" sz="3000"/>
            </a:br>
            <a:r>
              <a:rPr lang="et" sz="3000"/>
              <a:t>2974 inimest</a:t>
            </a:r>
            <a:endParaRPr sz="300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p22"/>
          <p:cNvSpPr txBox="1">
            <a:spLocks noGrp="1"/>
          </p:cNvSpPr>
          <p:nvPr>
            <p:ph type="title"/>
          </p:nvPr>
        </p:nvSpPr>
        <p:spPr>
          <a:xfrm>
            <a:off x="471900" y="738725"/>
            <a:ext cx="8222100" cy="767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t"/>
              <a:t>MIDA RIIGIKOGU SAAB TEHA?</a:t>
            </a:r>
            <a:endParaRPr/>
          </a:p>
        </p:txBody>
      </p:sp>
      <p:sp>
        <p:nvSpPr>
          <p:cNvPr id="145" name="Google Shape;145;p22"/>
          <p:cNvSpPr txBox="1">
            <a:spLocks noGrp="1"/>
          </p:cNvSpPr>
          <p:nvPr>
            <p:ph type="body" idx="1"/>
          </p:nvPr>
        </p:nvSpPr>
        <p:spPr>
          <a:xfrm>
            <a:off x="471900" y="1919075"/>
            <a:ext cx="8222100" cy="2710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t" sz="2400"/>
              <a:t>Kliimapoliitikat reguleerivate arengukavade uuendamine vastavalt kliimaneutraalsuse eesmärgile</a:t>
            </a:r>
            <a:endParaRPr sz="2400"/>
          </a:p>
          <a:p>
            <a:pPr marL="457200" lvl="0" indent="-381000" algn="l" rtl="0">
              <a:spcBef>
                <a:spcPts val="1600"/>
              </a:spcBef>
              <a:spcAft>
                <a:spcPts val="0"/>
              </a:spcAft>
              <a:buSzPts val="2400"/>
              <a:buChar char="●"/>
            </a:pPr>
            <a:r>
              <a:rPr lang="et" sz="2400"/>
              <a:t>Kliimapoliitika Põhialused aastani 2050</a:t>
            </a:r>
            <a:endParaRPr sz="2400" u="sng"/>
          </a:p>
          <a:p>
            <a:pPr marL="457200" lvl="0" indent="-381000" algn="l" rtl="0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t" sz="2400" u="sng"/>
              <a:t>ENMAK 2030 - avada uuendamiseks!</a:t>
            </a:r>
            <a:endParaRPr sz="2400" u="sng"/>
          </a:p>
          <a:p>
            <a:pPr marL="457200" lvl="0" indent="-381000" algn="l" rtl="0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t" sz="2400"/>
              <a:t>Juba uuendamisel 2020-2030 perioodiks:  metsandus, põllumajandus, transport </a:t>
            </a:r>
            <a:endParaRPr sz="240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p23"/>
          <p:cNvSpPr txBox="1">
            <a:spLocks noGrp="1"/>
          </p:cNvSpPr>
          <p:nvPr>
            <p:ph type="title"/>
          </p:nvPr>
        </p:nvSpPr>
        <p:spPr>
          <a:xfrm>
            <a:off x="471900" y="738725"/>
            <a:ext cx="8222100" cy="767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t"/>
              <a:t>MIDA RIIGIKOGU SAAB TEHA?</a:t>
            </a:r>
            <a:endParaRPr/>
          </a:p>
        </p:txBody>
      </p:sp>
      <p:sp>
        <p:nvSpPr>
          <p:cNvPr id="151" name="Google Shape;151;p23"/>
          <p:cNvSpPr txBox="1">
            <a:spLocks noGrp="1"/>
          </p:cNvSpPr>
          <p:nvPr>
            <p:ph type="body" idx="1"/>
          </p:nvPr>
        </p:nvSpPr>
        <p:spPr>
          <a:xfrm>
            <a:off x="471900" y="1919075"/>
            <a:ext cx="8222100" cy="2710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81000" algn="l" rtl="0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t" sz="2400"/>
              <a:t>ELi rahastusperiood 2021-2027 (Eesti strateegia 2035) </a:t>
            </a:r>
            <a:endParaRPr sz="2400"/>
          </a:p>
          <a:p>
            <a:pPr marL="914400" lvl="1" indent="-381000" algn="l" rtl="0">
              <a:spcBef>
                <a:spcPts val="0"/>
              </a:spcBef>
              <a:spcAft>
                <a:spcPts val="0"/>
              </a:spcAft>
              <a:buSzPts val="2400"/>
              <a:buChar char="○"/>
            </a:pPr>
            <a:r>
              <a:rPr lang="et" sz="2400"/>
              <a:t>kliimaneutraalsus prioriteediks, sh õiglane üleminek</a:t>
            </a:r>
            <a:endParaRPr sz="2400"/>
          </a:p>
          <a:p>
            <a:pPr marL="914400" lvl="1" indent="-381000" algn="l" rtl="0">
              <a:spcBef>
                <a:spcPts val="0"/>
              </a:spcBef>
              <a:spcAft>
                <a:spcPts val="0"/>
              </a:spcAft>
              <a:buSzPts val="2400"/>
              <a:buChar char="○"/>
            </a:pPr>
            <a:r>
              <a:rPr lang="et" sz="2400"/>
              <a:t>viimane periood, kus me nii heldet toetust saame</a:t>
            </a:r>
            <a:endParaRPr sz="2400"/>
          </a:p>
          <a:p>
            <a:pPr marL="0" lvl="0" indent="0" algn="l" rtl="0">
              <a:spcBef>
                <a:spcPts val="1600"/>
              </a:spcBef>
              <a:spcAft>
                <a:spcPts val="160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dk1"/>
        </a:solidFill>
        <a:effectLst/>
      </p:bgPr>
    </p:bg>
    <p:spTree>
      <p:nvGrpSpPr>
        <p:cNvPr id="1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p24"/>
          <p:cNvSpPr txBox="1">
            <a:spLocks noGrp="1"/>
          </p:cNvSpPr>
          <p:nvPr>
            <p:ph type="title"/>
          </p:nvPr>
        </p:nvSpPr>
        <p:spPr>
          <a:xfrm>
            <a:off x="471900" y="738725"/>
            <a:ext cx="8222100" cy="767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t"/>
              <a:t>TEGUTSEME TÄNA!</a:t>
            </a:r>
            <a:endParaRPr/>
          </a:p>
        </p:txBody>
      </p:sp>
      <p:sp>
        <p:nvSpPr>
          <p:cNvPr id="157" name="Google Shape;157;p24"/>
          <p:cNvSpPr txBox="1">
            <a:spLocks noGrp="1"/>
          </p:cNvSpPr>
          <p:nvPr>
            <p:ph type="body" idx="1"/>
          </p:nvPr>
        </p:nvSpPr>
        <p:spPr>
          <a:xfrm>
            <a:off x="471900" y="1919075"/>
            <a:ext cx="3796500" cy="2710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t" sz="2400">
                <a:solidFill>
                  <a:srgbClr val="666666"/>
                </a:solidFill>
              </a:rPr>
              <a:t>Muutus tuleb igal juhul. Kas meie seatud tingimustel või sundkorras. </a:t>
            </a:r>
            <a:endParaRPr sz="2400">
              <a:solidFill>
                <a:srgbClr val="666666"/>
              </a:solidFill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>
              <a:solidFill>
                <a:srgbClr val="666666"/>
              </a:solidFill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t" sz="2400">
                <a:solidFill>
                  <a:srgbClr val="666666"/>
                </a:solidFill>
              </a:rPr>
              <a:t>Praegu saame seda veel mõjutada, aga mitte kauaks!</a:t>
            </a:r>
            <a:endParaRPr sz="2400">
              <a:solidFill>
                <a:srgbClr val="666666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1600"/>
              </a:spcAft>
              <a:buNone/>
            </a:pPr>
            <a:endParaRPr sz="3200">
              <a:solidFill>
                <a:srgbClr val="000000"/>
              </a:solidFill>
            </a:endParaRPr>
          </a:p>
        </p:txBody>
      </p:sp>
      <p:pic>
        <p:nvPicPr>
          <p:cNvPr id="158" name="Google Shape;158;p2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024725" y="1732350"/>
            <a:ext cx="3411149" cy="341114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4"/>
          <p:cNvSpPr txBox="1">
            <a:spLocks noGrp="1"/>
          </p:cNvSpPr>
          <p:nvPr>
            <p:ph type="title"/>
          </p:nvPr>
        </p:nvSpPr>
        <p:spPr>
          <a:xfrm>
            <a:off x="471900" y="738725"/>
            <a:ext cx="8222100" cy="767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t"/>
              <a:t>MIKS?</a:t>
            </a:r>
            <a:endParaRPr/>
          </a:p>
        </p:txBody>
      </p:sp>
      <p:sp>
        <p:nvSpPr>
          <p:cNvPr id="74" name="Google Shape;74;p14"/>
          <p:cNvSpPr txBox="1">
            <a:spLocks noGrp="1"/>
          </p:cNvSpPr>
          <p:nvPr>
            <p:ph type="body" idx="1"/>
          </p:nvPr>
        </p:nvSpPr>
        <p:spPr>
          <a:xfrm>
            <a:off x="471900" y="1919075"/>
            <a:ext cx="8222100" cy="2710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81000" algn="l" rtl="0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t" sz="2400"/>
              <a:t>Kliimakriis on käes, aga mitte veel ühtlaselt jaotunud.</a:t>
            </a:r>
            <a:endParaRPr sz="2400"/>
          </a:p>
          <a:p>
            <a:pPr marL="457200" lvl="0" indent="-381000" algn="l" rtl="0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t" sz="2400"/>
              <a:t>Oluline on järgmise kümnendi jooksul tehtav. </a:t>
            </a:r>
            <a:endParaRPr sz="2400"/>
          </a:p>
          <a:p>
            <a:pPr marL="457200" lvl="0" indent="-381000" algn="l" rtl="0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t" sz="2400"/>
              <a:t>Eesti peab saama teenäitajaks, teised riigid seda ei tee.</a:t>
            </a:r>
            <a:endParaRPr sz="24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5"/>
          <p:cNvSpPr txBox="1">
            <a:spLocks noGrp="1"/>
          </p:cNvSpPr>
          <p:nvPr>
            <p:ph type="title"/>
          </p:nvPr>
        </p:nvSpPr>
        <p:spPr>
          <a:xfrm>
            <a:off x="471900" y="738725"/>
            <a:ext cx="8222100" cy="767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t"/>
              <a:t>MIKS 2035?</a:t>
            </a:r>
            <a:endParaRPr/>
          </a:p>
        </p:txBody>
      </p:sp>
      <p:sp>
        <p:nvSpPr>
          <p:cNvPr id="80" name="Google Shape;80;p15"/>
          <p:cNvSpPr txBox="1">
            <a:spLocks noGrp="1"/>
          </p:cNvSpPr>
          <p:nvPr>
            <p:ph type="body" idx="1"/>
          </p:nvPr>
        </p:nvSpPr>
        <p:spPr>
          <a:xfrm>
            <a:off x="471900" y="1919075"/>
            <a:ext cx="8672100" cy="2710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81000" algn="l" rtl="0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t" sz="2400"/>
              <a:t>Kompromiss poliitiliselt võimaliku ja reaalselt vajaliku vahel.</a:t>
            </a:r>
            <a:endParaRPr sz="2400"/>
          </a:p>
          <a:p>
            <a:pPr marL="457200" lvl="0" indent="-381000" algn="l" rtl="0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t" sz="2400"/>
              <a:t>Eesti regionaalse majanduse stsenaariumid 2035  </a:t>
            </a:r>
            <a:endParaRPr sz="2400"/>
          </a:p>
          <a:p>
            <a:pPr marL="457200" lvl="0" indent="-381000" algn="l" rtl="0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t" sz="2400"/>
              <a:t>Eesti 2035 arengukava on koostamisel.</a:t>
            </a:r>
            <a:endParaRPr sz="2400"/>
          </a:p>
          <a:p>
            <a:pPr marL="457200" lvl="0" indent="-381000" algn="l" rtl="0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t" sz="2400"/>
              <a:t>Soome 2035 eeskuju. </a:t>
            </a:r>
            <a:endParaRPr sz="2400"/>
          </a:p>
          <a:p>
            <a:pPr marL="0" lvl="0" indent="0" algn="l" rtl="0">
              <a:spcBef>
                <a:spcPts val="1600"/>
              </a:spcBef>
              <a:spcAft>
                <a:spcPts val="1600"/>
              </a:spcAft>
              <a:buNone/>
            </a:pPr>
            <a:endParaRPr sz="240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6"/>
          <p:cNvSpPr txBox="1">
            <a:spLocks noGrp="1"/>
          </p:cNvSpPr>
          <p:nvPr>
            <p:ph type="title"/>
          </p:nvPr>
        </p:nvSpPr>
        <p:spPr>
          <a:xfrm>
            <a:off x="471900" y="738725"/>
            <a:ext cx="8222100" cy="767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t"/>
              <a:t>KUIDAS?</a:t>
            </a:r>
            <a:endParaRPr/>
          </a:p>
        </p:txBody>
      </p:sp>
      <p:sp>
        <p:nvSpPr>
          <p:cNvPr id="86" name="Google Shape;86;p16"/>
          <p:cNvSpPr txBox="1">
            <a:spLocks noGrp="1"/>
          </p:cNvSpPr>
          <p:nvPr>
            <p:ph type="body" idx="1"/>
          </p:nvPr>
        </p:nvSpPr>
        <p:spPr>
          <a:xfrm>
            <a:off x="471900" y="1919075"/>
            <a:ext cx="8222100" cy="3107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81000" algn="l" rtl="0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t" sz="2400"/>
              <a:t>Vaja on  põhimõttelisi muutusi meie majandus- ja elukorralduses (IPCC). Riskantne on loota ainult tehnoloogilisele arengule.</a:t>
            </a:r>
            <a:endParaRPr sz="2400"/>
          </a:p>
          <a:p>
            <a:pPr marL="457200" lvl="0" indent="-381000" algn="l" rtl="0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t" sz="2400"/>
              <a:t>Valdkondadeülene teema, kaasata Eesti ülikoolide tegevteadlased</a:t>
            </a:r>
            <a:endParaRPr sz="2400"/>
          </a:p>
          <a:p>
            <a:pPr marL="457200" lvl="0" indent="-381000" algn="l" rtl="0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t" sz="2400"/>
              <a:t>Lahendused tulevad siis, kui eesmärk püstitada.</a:t>
            </a:r>
            <a:br>
              <a:rPr lang="et" sz="2400"/>
            </a:br>
            <a:endParaRPr sz="240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17"/>
          <p:cNvSpPr txBox="1">
            <a:spLocks noGrp="1"/>
          </p:cNvSpPr>
          <p:nvPr>
            <p:ph type="title"/>
          </p:nvPr>
        </p:nvSpPr>
        <p:spPr>
          <a:xfrm>
            <a:off x="471900" y="738725"/>
            <a:ext cx="8222100" cy="767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t"/>
              <a:t>ENERGEETIKA - ÕIGLANE ÜLEMINEK</a:t>
            </a:r>
            <a:endParaRPr/>
          </a:p>
        </p:txBody>
      </p:sp>
      <p:sp>
        <p:nvSpPr>
          <p:cNvPr id="92" name="Google Shape;92;p17"/>
          <p:cNvSpPr txBox="1">
            <a:spLocks noGrp="1"/>
          </p:cNvSpPr>
          <p:nvPr>
            <p:ph type="body" idx="1"/>
          </p:nvPr>
        </p:nvSpPr>
        <p:spPr>
          <a:xfrm>
            <a:off x="471900" y="1919075"/>
            <a:ext cx="8222100" cy="2710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81000" algn="l" rtl="0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t" sz="2400"/>
              <a:t>Plaan koostöös kohalike ja riigiga, sh rahastusallikate planeerimine </a:t>
            </a:r>
            <a:br>
              <a:rPr lang="et" sz="2400"/>
            </a:br>
            <a:r>
              <a:rPr lang="et" sz="2400"/>
              <a:t>(ELi 7a rahastuse planeerimine järgneva poole aasta jooksul!)</a:t>
            </a:r>
            <a:endParaRPr sz="2400"/>
          </a:p>
          <a:p>
            <a:pPr marL="457200" lvl="0" indent="-381000" algn="l" rtl="0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t" sz="2400"/>
              <a:t>Loobuda lisainvesteeringutest fossiilkütustesse</a:t>
            </a:r>
            <a:endParaRPr sz="2400"/>
          </a:p>
          <a:p>
            <a:pPr marL="0" lvl="0" indent="0" algn="l" rtl="0">
              <a:spcBef>
                <a:spcPts val="1600"/>
              </a:spcBef>
              <a:spcAft>
                <a:spcPts val="160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8"/>
          <p:cNvSpPr txBox="1">
            <a:spLocks noGrp="1"/>
          </p:cNvSpPr>
          <p:nvPr>
            <p:ph type="title"/>
          </p:nvPr>
        </p:nvSpPr>
        <p:spPr>
          <a:xfrm>
            <a:off x="471900" y="107150"/>
            <a:ext cx="8222100" cy="1399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t" sz="3000" u="sng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rPr>
              <a:t>Poliitikute kliimadebatt veebruar 2019</a:t>
            </a:r>
            <a:endParaRPr sz="3000" u="sng">
              <a:solidFill>
                <a:srgbClr val="FFFFFF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t" sz="3000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rPr>
              <a:t>Eesti peaks EL kliimapoliitika osas olema:</a:t>
            </a:r>
            <a:endParaRPr sz="3000">
              <a:solidFill>
                <a:srgbClr val="FFFFFF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98" name="Google Shape;98;p18"/>
          <p:cNvSpPr txBox="1"/>
          <p:nvPr/>
        </p:nvSpPr>
        <p:spPr>
          <a:xfrm>
            <a:off x="108875" y="1764100"/>
            <a:ext cx="4640100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t" sz="2400" b="1">
                <a:solidFill>
                  <a:srgbClr val="2B7AA1"/>
                </a:solidFill>
              </a:rPr>
              <a:t>Suunanäitaja ja eestvedaja</a:t>
            </a:r>
            <a:r>
              <a:rPr lang="et" sz="1800">
                <a:solidFill>
                  <a:srgbClr val="2B7AA1"/>
                </a:solidFill>
              </a:rPr>
              <a:t/>
            </a:r>
            <a:br>
              <a:rPr lang="et" sz="1800">
                <a:solidFill>
                  <a:srgbClr val="2B7AA1"/>
                </a:solidFill>
              </a:rPr>
            </a:br>
            <a:endParaRPr sz="1800">
              <a:solidFill>
                <a:srgbClr val="2B7AA1"/>
              </a:solidFill>
            </a:endParaRPr>
          </a:p>
        </p:txBody>
      </p:sp>
      <p:sp>
        <p:nvSpPr>
          <p:cNvPr id="99" name="Google Shape;99;p18"/>
          <p:cNvSpPr txBox="1"/>
          <p:nvPr/>
        </p:nvSpPr>
        <p:spPr>
          <a:xfrm>
            <a:off x="168025" y="2574438"/>
            <a:ext cx="4640100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t" sz="2400" b="1">
                <a:solidFill>
                  <a:srgbClr val="2B7AA1"/>
                </a:solidFill>
              </a:rPr>
              <a:t>Tubli panustaja</a:t>
            </a:r>
            <a:endParaRPr sz="2400" b="1">
              <a:solidFill>
                <a:srgbClr val="2B7AA1"/>
              </a:solidFill>
            </a:endParaRPr>
          </a:p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2B7AA1"/>
              </a:solidFill>
            </a:endParaRPr>
          </a:p>
        </p:txBody>
      </p:sp>
      <p:sp>
        <p:nvSpPr>
          <p:cNvPr id="100" name="Google Shape;100;p18"/>
          <p:cNvSpPr txBox="1"/>
          <p:nvPr/>
        </p:nvSpPr>
        <p:spPr>
          <a:xfrm>
            <a:off x="108875" y="3984300"/>
            <a:ext cx="4640100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t" sz="2400" b="1">
                <a:solidFill>
                  <a:srgbClr val="2B7AA1"/>
                </a:solidFill>
              </a:rPr>
              <a:t>Vastuseisja</a:t>
            </a:r>
            <a:br>
              <a:rPr lang="et" sz="2400" b="1">
                <a:solidFill>
                  <a:srgbClr val="2B7AA1"/>
                </a:solidFill>
              </a:rPr>
            </a:br>
            <a:endParaRPr sz="1800">
              <a:solidFill>
                <a:srgbClr val="2B7AA1"/>
              </a:solidFill>
            </a:endParaRPr>
          </a:p>
        </p:txBody>
      </p:sp>
      <p:pic>
        <p:nvPicPr>
          <p:cNvPr id="101" name="Google Shape;101;p1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808124" y="1764100"/>
            <a:ext cx="580300" cy="51325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2" name="Google Shape;102;p18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5509250" y="1764100"/>
            <a:ext cx="546343" cy="51325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3" name="Google Shape;103;p18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6176425" y="1771475"/>
            <a:ext cx="546350" cy="498483"/>
          </a:xfrm>
          <a:prstGeom prst="rect">
            <a:avLst/>
          </a:prstGeom>
          <a:noFill/>
          <a:ln>
            <a:noFill/>
          </a:ln>
        </p:spPr>
      </p:pic>
      <p:pic>
        <p:nvPicPr>
          <p:cNvPr id="104" name="Google Shape;104;p18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6843590" y="1771478"/>
            <a:ext cx="498475" cy="4984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05" name="Google Shape;105;p18"/>
          <p:cNvPicPr preferRelativeResize="0"/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7462900" y="1771488"/>
            <a:ext cx="473905" cy="4984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06" name="Google Shape;106;p18"/>
          <p:cNvPicPr preferRelativeResize="0"/>
          <p:nvPr/>
        </p:nvPicPr>
        <p:blipFill>
          <a:blip r:embed="rId8">
            <a:alphaModFix/>
          </a:blip>
          <a:stretch>
            <a:fillRect/>
          </a:stretch>
        </p:blipFill>
        <p:spPr>
          <a:xfrm>
            <a:off x="8057617" y="1777100"/>
            <a:ext cx="498475" cy="487231"/>
          </a:xfrm>
          <a:prstGeom prst="rect">
            <a:avLst/>
          </a:prstGeom>
          <a:noFill/>
          <a:ln>
            <a:noFill/>
          </a:ln>
        </p:spPr>
      </p:pic>
      <p:pic>
        <p:nvPicPr>
          <p:cNvPr id="107" name="Google Shape;107;p18"/>
          <p:cNvPicPr preferRelativeResize="0"/>
          <p:nvPr/>
        </p:nvPicPr>
        <p:blipFill>
          <a:blip r:embed="rId9">
            <a:alphaModFix/>
          </a:blip>
          <a:stretch>
            <a:fillRect/>
          </a:stretch>
        </p:blipFill>
        <p:spPr>
          <a:xfrm>
            <a:off x="4808117" y="2621492"/>
            <a:ext cx="580300" cy="473496"/>
          </a:xfrm>
          <a:prstGeom prst="rect">
            <a:avLst/>
          </a:prstGeom>
          <a:noFill/>
          <a:ln>
            <a:noFill/>
          </a:ln>
        </p:spPr>
      </p:pic>
      <p:pic>
        <p:nvPicPr>
          <p:cNvPr id="108" name="Google Shape;108;p18"/>
          <p:cNvPicPr preferRelativeResize="0"/>
          <p:nvPr/>
        </p:nvPicPr>
        <p:blipFill>
          <a:blip r:embed="rId10">
            <a:alphaModFix/>
          </a:blip>
          <a:stretch>
            <a:fillRect/>
          </a:stretch>
        </p:blipFill>
        <p:spPr>
          <a:xfrm>
            <a:off x="5509250" y="2621500"/>
            <a:ext cx="464891" cy="4735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9" name="Google Shape;109;p18"/>
          <p:cNvPicPr preferRelativeResize="0"/>
          <p:nvPr/>
        </p:nvPicPr>
        <p:blipFill>
          <a:blip r:embed="rId11">
            <a:alphaModFix/>
          </a:blip>
          <a:stretch>
            <a:fillRect/>
          </a:stretch>
        </p:blipFill>
        <p:spPr>
          <a:xfrm>
            <a:off x="4889947" y="4113059"/>
            <a:ext cx="498475" cy="498475"/>
          </a:xfrm>
          <a:prstGeom prst="rect">
            <a:avLst/>
          </a:prstGeom>
          <a:noFill/>
          <a:ln>
            <a:noFill/>
          </a:ln>
        </p:spPr>
      </p:pic>
      <p:sp>
        <p:nvSpPr>
          <p:cNvPr id="110" name="Google Shape;110;p18"/>
          <p:cNvSpPr txBox="1"/>
          <p:nvPr/>
        </p:nvSpPr>
        <p:spPr>
          <a:xfrm>
            <a:off x="168025" y="3367875"/>
            <a:ext cx="4640100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t" sz="2400" b="1">
                <a:solidFill>
                  <a:srgbClr val="2B7AA1"/>
                </a:solidFill>
              </a:rPr>
              <a:t>Pigem ettevaatlik</a:t>
            </a:r>
            <a:br>
              <a:rPr lang="et" sz="2400" b="1">
                <a:solidFill>
                  <a:srgbClr val="2B7AA1"/>
                </a:solidFill>
              </a:rPr>
            </a:br>
            <a:endParaRPr sz="1800">
              <a:solidFill>
                <a:srgbClr val="2B7AA1"/>
              </a:solidFill>
            </a:endParaRPr>
          </a:p>
        </p:txBody>
      </p:sp>
      <p:sp>
        <p:nvSpPr>
          <p:cNvPr id="111" name="Google Shape;111;p18"/>
          <p:cNvSpPr txBox="1"/>
          <p:nvPr/>
        </p:nvSpPr>
        <p:spPr>
          <a:xfrm>
            <a:off x="4962363" y="3280950"/>
            <a:ext cx="4640100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t" sz="3000" b="1">
                <a:solidFill>
                  <a:srgbClr val="2B7AA1"/>
                </a:solidFill>
              </a:rPr>
              <a:t>-</a:t>
            </a:r>
            <a:br>
              <a:rPr lang="et" sz="3000" b="1">
                <a:solidFill>
                  <a:srgbClr val="2B7AA1"/>
                </a:solidFill>
              </a:rPr>
            </a:br>
            <a:endParaRPr sz="3000">
              <a:solidFill>
                <a:srgbClr val="2B7AA1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19"/>
          <p:cNvSpPr txBox="1">
            <a:spLocks noGrp="1"/>
          </p:cNvSpPr>
          <p:nvPr>
            <p:ph type="title"/>
          </p:nvPr>
        </p:nvSpPr>
        <p:spPr>
          <a:xfrm>
            <a:off x="471900" y="738725"/>
            <a:ext cx="8222100" cy="946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t" sz="2400" u="sng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rPr>
              <a:t>Poliitikute kliimadebatt veebruar 2019</a:t>
            </a:r>
            <a:endParaRPr sz="2400" u="sng">
              <a:solidFill>
                <a:srgbClr val="FFFFFF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t" sz="2400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rPr>
              <a:t>Kas lähtuvalt viimasest ÜRO kliimapaneeli  raportist tuleks riikliku kliimapoliitikat reguleerivad dokumendid üle vaadata?</a:t>
            </a:r>
            <a:endParaRPr sz="2400">
              <a:solidFill>
                <a:srgbClr val="FFFFFF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pic>
        <p:nvPicPr>
          <p:cNvPr id="117" name="Google Shape;117;p1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506724" y="4057175"/>
            <a:ext cx="580300" cy="513250"/>
          </a:xfrm>
          <a:prstGeom prst="rect">
            <a:avLst/>
          </a:prstGeom>
          <a:noFill/>
          <a:ln>
            <a:noFill/>
          </a:ln>
        </p:spPr>
      </p:pic>
      <p:pic>
        <p:nvPicPr>
          <p:cNvPr id="118" name="Google Shape;118;p19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7258737" y="4057187"/>
            <a:ext cx="546343" cy="513250"/>
          </a:xfrm>
          <a:prstGeom prst="rect">
            <a:avLst/>
          </a:prstGeom>
          <a:noFill/>
          <a:ln>
            <a:noFill/>
          </a:ln>
        </p:spPr>
      </p:pic>
      <p:pic>
        <p:nvPicPr>
          <p:cNvPr id="119" name="Google Shape;119;p19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5788675" y="4064563"/>
            <a:ext cx="546350" cy="498483"/>
          </a:xfrm>
          <a:prstGeom prst="rect">
            <a:avLst/>
          </a:prstGeom>
          <a:noFill/>
          <a:ln>
            <a:noFill/>
          </a:ln>
        </p:spPr>
      </p:pic>
      <p:pic>
        <p:nvPicPr>
          <p:cNvPr id="120" name="Google Shape;120;p19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6949653" y="3404378"/>
            <a:ext cx="498475" cy="4984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21" name="Google Shape;121;p19"/>
          <p:cNvPicPr preferRelativeResize="0"/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7656125" y="3404363"/>
            <a:ext cx="473905" cy="4984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22" name="Google Shape;122;p19"/>
          <p:cNvPicPr preferRelativeResize="0"/>
          <p:nvPr/>
        </p:nvPicPr>
        <p:blipFill>
          <a:blip r:embed="rId8">
            <a:alphaModFix/>
          </a:blip>
          <a:stretch>
            <a:fillRect/>
          </a:stretch>
        </p:blipFill>
        <p:spPr>
          <a:xfrm>
            <a:off x="5516567" y="3422500"/>
            <a:ext cx="498475" cy="487231"/>
          </a:xfrm>
          <a:prstGeom prst="rect">
            <a:avLst/>
          </a:prstGeom>
          <a:noFill/>
          <a:ln>
            <a:noFill/>
          </a:ln>
        </p:spPr>
      </p:pic>
      <p:pic>
        <p:nvPicPr>
          <p:cNvPr id="123" name="Google Shape;123;p19"/>
          <p:cNvPicPr preferRelativeResize="0"/>
          <p:nvPr/>
        </p:nvPicPr>
        <p:blipFill>
          <a:blip r:embed="rId9">
            <a:alphaModFix/>
          </a:blip>
          <a:stretch>
            <a:fillRect/>
          </a:stretch>
        </p:blipFill>
        <p:spPr>
          <a:xfrm>
            <a:off x="6161342" y="3429355"/>
            <a:ext cx="580300" cy="473496"/>
          </a:xfrm>
          <a:prstGeom prst="rect">
            <a:avLst/>
          </a:prstGeom>
          <a:noFill/>
          <a:ln>
            <a:noFill/>
          </a:ln>
        </p:spPr>
      </p:pic>
      <p:pic>
        <p:nvPicPr>
          <p:cNvPr id="124" name="Google Shape;124;p19"/>
          <p:cNvPicPr preferRelativeResize="0"/>
          <p:nvPr/>
        </p:nvPicPr>
        <p:blipFill>
          <a:blip r:embed="rId10">
            <a:alphaModFix/>
          </a:blip>
          <a:stretch>
            <a:fillRect/>
          </a:stretch>
        </p:blipFill>
        <p:spPr>
          <a:xfrm>
            <a:off x="2848575" y="3429363"/>
            <a:ext cx="464891" cy="4735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25" name="Google Shape;125;p19"/>
          <p:cNvPicPr preferRelativeResize="0"/>
          <p:nvPr/>
        </p:nvPicPr>
        <p:blipFill>
          <a:blip r:embed="rId11">
            <a:alphaModFix/>
          </a:blip>
          <a:stretch>
            <a:fillRect/>
          </a:stretch>
        </p:blipFill>
        <p:spPr>
          <a:xfrm>
            <a:off x="2165097" y="3416872"/>
            <a:ext cx="498475" cy="498475"/>
          </a:xfrm>
          <a:prstGeom prst="rect">
            <a:avLst/>
          </a:prstGeom>
          <a:noFill/>
          <a:ln>
            <a:noFill/>
          </a:ln>
        </p:spPr>
      </p:pic>
      <p:sp>
        <p:nvSpPr>
          <p:cNvPr id="126" name="Google Shape;126;p19"/>
          <p:cNvSpPr txBox="1"/>
          <p:nvPr/>
        </p:nvSpPr>
        <p:spPr>
          <a:xfrm>
            <a:off x="784125" y="2155950"/>
            <a:ext cx="38829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t" sz="2400" b="1">
                <a:solidFill>
                  <a:srgbClr val="2B7AA1"/>
                </a:solidFill>
              </a:rPr>
              <a:t>Ei,</a:t>
            </a:r>
            <a:br>
              <a:rPr lang="et" sz="2400" b="1">
                <a:solidFill>
                  <a:srgbClr val="2B7AA1"/>
                </a:solidFill>
              </a:rPr>
            </a:br>
            <a:r>
              <a:rPr lang="et" sz="1800" b="1">
                <a:solidFill>
                  <a:srgbClr val="2B7AA1"/>
                </a:solidFill>
              </a:rPr>
              <a:t>dokumentides olevad</a:t>
            </a:r>
            <a:br>
              <a:rPr lang="et" sz="1800" b="1">
                <a:solidFill>
                  <a:srgbClr val="2B7AA1"/>
                </a:solidFill>
              </a:rPr>
            </a:br>
            <a:r>
              <a:rPr lang="et" sz="1800" b="1">
                <a:solidFill>
                  <a:srgbClr val="2B7AA1"/>
                </a:solidFill>
              </a:rPr>
              <a:t>eesmärgid on piisavad</a:t>
            </a:r>
            <a:endParaRPr sz="1800">
              <a:solidFill>
                <a:srgbClr val="2B7AA1"/>
              </a:solidFill>
            </a:endParaRPr>
          </a:p>
        </p:txBody>
      </p:sp>
      <p:sp>
        <p:nvSpPr>
          <p:cNvPr id="127" name="Google Shape;127;p19"/>
          <p:cNvSpPr txBox="1"/>
          <p:nvPr/>
        </p:nvSpPr>
        <p:spPr>
          <a:xfrm>
            <a:off x="4855425" y="2189075"/>
            <a:ext cx="38829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t" sz="2400" b="1">
                <a:solidFill>
                  <a:srgbClr val="2B7AA1"/>
                </a:solidFill>
              </a:rPr>
              <a:t>Jah,</a:t>
            </a:r>
            <a:br>
              <a:rPr lang="et" sz="2400" b="1">
                <a:solidFill>
                  <a:srgbClr val="2B7AA1"/>
                </a:solidFill>
              </a:rPr>
            </a:br>
            <a:r>
              <a:rPr lang="et" sz="1800" b="1">
                <a:solidFill>
                  <a:srgbClr val="2B7AA1"/>
                </a:solidFill>
              </a:rPr>
              <a:t>peaksime eesmärke ambitsioonikamaks muutma</a:t>
            </a:r>
            <a:endParaRPr sz="1800">
              <a:solidFill>
                <a:srgbClr val="2B7AA1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20"/>
          <p:cNvSpPr txBox="1">
            <a:spLocks noGrp="1"/>
          </p:cNvSpPr>
          <p:nvPr>
            <p:ph type="title"/>
          </p:nvPr>
        </p:nvSpPr>
        <p:spPr>
          <a:xfrm>
            <a:off x="471900" y="738725"/>
            <a:ext cx="8222100" cy="767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t"/>
              <a:t>MIDA RIIGIKOGU SAAB TEHA?</a:t>
            </a:r>
            <a:endParaRPr/>
          </a:p>
        </p:txBody>
      </p:sp>
      <p:sp>
        <p:nvSpPr>
          <p:cNvPr id="133" name="Google Shape;133;p20"/>
          <p:cNvSpPr txBox="1">
            <a:spLocks noGrp="1"/>
          </p:cNvSpPr>
          <p:nvPr>
            <p:ph type="body" idx="1"/>
          </p:nvPr>
        </p:nvSpPr>
        <p:spPr>
          <a:xfrm>
            <a:off x="471900" y="1919075"/>
            <a:ext cx="8222100" cy="287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t" sz="2400"/>
              <a:t>Selge ja julge otsus:  Eesti saavutab kliimaneutraalsuse aastaks 2035.</a:t>
            </a:r>
            <a:endParaRPr sz="2400"/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1600"/>
              </a:spcBef>
              <a:spcAft>
                <a:spcPts val="1600"/>
              </a:spcAft>
              <a:buNone/>
            </a:pPr>
            <a:endParaRPr sz="1000" b="1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21"/>
          <p:cNvSpPr txBox="1">
            <a:spLocks noGrp="1"/>
          </p:cNvSpPr>
          <p:nvPr>
            <p:ph type="title"/>
          </p:nvPr>
        </p:nvSpPr>
        <p:spPr>
          <a:xfrm>
            <a:off x="471900" y="738725"/>
            <a:ext cx="8222100" cy="767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t"/>
              <a:t>MIDA RIIGIKOGU SAAB TEHA?</a:t>
            </a:r>
            <a:endParaRPr/>
          </a:p>
        </p:txBody>
      </p:sp>
      <p:sp>
        <p:nvSpPr>
          <p:cNvPr id="139" name="Google Shape;139;p21"/>
          <p:cNvSpPr txBox="1">
            <a:spLocks noGrp="1"/>
          </p:cNvSpPr>
          <p:nvPr>
            <p:ph type="body" idx="1"/>
          </p:nvPr>
        </p:nvSpPr>
        <p:spPr>
          <a:xfrm>
            <a:off x="471900" y="1919075"/>
            <a:ext cx="8222100" cy="2710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81000" algn="l" rtl="0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t" sz="2400"/>
              <a:t>Leida mudel teadlaste ja poliitikute koostööks.</a:t>
            </a:r>
            <a:endParaRPr sz="2400"/>
          </a:p>
          <a:p>
            <a:pPr marL="914400" lvl="1" indent="-381000" algn="l" rtl="0">
              <a:spcBef>
                <a:spcPts val="0"/>
              </a:spcBef>
              <a:spcAft>
                <a:spcPts val="0"/>
              </a:spcAft>
              <a:buSzPts val="2400"/>
              <a:buChar char="○"/>
            </a:pPr>
            <a:r>
              <a:rPr lang="et" sz="2400"/>
              <a:t>Tulevikunõukogu/visiooninõukogu loomine  </a:t>
            </a:r>
            <a:endParaRPr sz="2400"/>
          </a:p>
          <a:p>
            <a:pPr marL="914400" lvl="1" indent="-381000" algn="l" rtl="0">
              <a:spcBef>
                <a:spcPts val="0"/>
              </a:spcBef>
              <a:spcAft>
                <a:spcPts val="0"/>
              </a:spcAft>
              <a:buSzPts val="2400"/>
              <a:buChar char="○"/>
            </a:pPr>
            <a:r>
              <a:rPr lang="et" sz="2400"/>
              <a:t>Näiteks: Rootsis ja UKs kliimanõukogud</a:t>
            </a:r>
            <a:endParaRPr sz="2400"/>
          </a:p>
          <a:p>
            <a:pPr marL="914400" lvl="1" indent="-381000" algn="l" rtl="0">
              <a:spcBef>
                <a:spcPts val="0"/>
              </a:spcBef>
              <a:spcAft>
                <a:spcPts val="0"/>
              </a:spcAft>
              <a:buSzPts val="2400"/>
              <a:buChar char="○"/>
            </a:pPr>
            <a:r>
              <a:rPr lang="et" sz="2400"/>
              <a:t>Mida saame kohe tegema hakata</a:t>
            </a:r>
            <a:endParaRPr sz="2400"/>
          </a:p>
          <a:p>
            <a:pPr marL="457200" lvl="0" indent="-381000" algn="l" rtl="0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t" sz="2400"/>
              <a:t>Esimene samm: Pöörduda kõigi suuremate ülikoolide poole.</a:t>
            </a:r>
            <a:endParaRPr sz="2400"/>
          </a:p>
          <a:p>
            <a:pPr marL="0" lvl="0" indent="0" algn="l" rtl="0">
              <a:spcBef>
                <a:spcPts val="1600"/>
              </a:spcBef>
              <a:spcAft>
                <a:spcPts val="1600"/>
              </a:spcAft>
              <a:buNone/>
            </a:pP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aterial">
  <a:themeElements>
    <a:clrScheme name="Material">
      <a:dk1>
        <a:srgbClr val="4285F4"/>
      </a:dk1>
      <a:lt1>
        <a:srgbClr val="FFFFFF"/>
      </a:lt1>
      <a:dk2>
        <a:srgbClr val="424242"/>
      </a:dk2>
      <a:lt2>
        <a:srgbClr val="737373"/>
      </a:lt2>
      <a:accent1>
        <a:srgbClr val="0277BD"/>
      </a:accent1>
      <a:accent2>
        <a:srgbClr val="0F9D58"/>
      </a:accent2>
      <a:accent3>
        <a:srgbClr val="DB4437"/>
      </a:accent3>
      <a:accent4>
        <a:srgbClr val="FAFAFA"/>
      </a:accent4>
      <a:accent5>
        <a:srgbClr val="4FC3F7"/>
      </a:accent5>
      <a:accent6>
        <a:srgbClr val="F4B400"/>
      </a:accent6>
      <a:hlink>
        <a:srgbClr val="4FC3F7"/>
      </a:hlink>
      <a:folHlink>
        <a:srgbClr val="4FC3F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350</Words>
  <Application>Microsoft Office PowerPoint</Application>
  <PresentationFormat>Ekraaniseanss (16:9)</PresentationFormat>
  <Paragraphs>52</Paragraphs>
  <Slides>12</Slides>
  <Notes>12</Notes>
  <HiddenSlides>0</HiddenSlides>
  <MMClips>0</MMClips>
  <ScaleCrop>false</ScaleCrop>
  <HeadingPairs>
    <vt:vector size="6" baseType="variant">
      <vt:variant>
        <vt:lpstr>Kasutatud fondid</vt:lpstr>
      </vt:variant>
      <vt:variant>
        <vt:i4>3</vt:i4>
      </vt:variant>
      <vt:variant>
        <vt:lpstr>Kujundus</vt:lpstr>
      </vt:variant>
      <vt:variant>
        <vt:i4>1</vt:i4>
      </vt:variant>
      <vt:variant>
        <vt:lpstr>Slaidipealkirjad</vt:lpstr>
      </vt:variant>
      <vt:variant>
        <vt:i4>12</vt:i4>
      </vt:variant>
    </vt:vector>
  </HeadingPairs>
  <TitlesOfParts>
    <vt:vector size="16" baseType="lpstr">
      <vt:lpstr>Roboto</vt:lpstr>
      <vt:lpstr>Arial</vt:lpstr>
      <vt:lpstr>Verdana</vt:lpstr>
      <vt:lpstr>Material</vt:lpstr>
      <vt:lpstr>Kliimaneutraalne Eesti aastaks 2035</vt:lpstr>
      <vt:lpstr>MIKS?</vt:lpstr>
      <vt:lpstr>MIKS 2035?</vt:lpstr>
      <vt:lpstr>KUIDAS?</vt:lpstr>
      <vt:lpstr>ENERGEETIKA - ÕIGLANE ÜLEMINEK</vt:lpstr>
      <vt:lpstr>Poliitikute kliimadebatt veebruar 2019 Eesti peaks EL kliimapoliitika osas olema:</vt:lpstr>
      <vt:lpstr>Poliitikute kliimadebatt veebruar 2019 Kas lähtuvalt viimasest ÜRO kliimapaneeli  raportist tuleks riikliku kliimapoliitikat reguleerivad dokumendid üle vaadata?</vt:lpstr>
      <vt:lpstr>MIDA RIIGIKOGU SAAB TEHA?</vt:lpstr>
      <vt:lpstr>MIDA RIIGIKOGU SAAB TEHA?</vt:lpstr>
      <vt:lpstr>MIDA RIIGIKOGU SAAB TEHA?</vt:lpstr>
      <vt:lpstr>MIDA RIIGIKOGU SAAB TEHA?</vt:lpstr>
      <vt:lpstr>TEGUTSEME TÄNA!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Kliimaneutraalne Eesti aastaks 2035</dc:title>
  <dc:creator>Vivi Older</dc:creator>
  <cp:lastModifiedBy>Kristel Soodla</cp:lastModifiedBy>
  <cp:revision>2</cp:revision>
  <dcterms:modified xsi:type="dcterms:W3CDTF">2019-11-18T15:02:40Z</dcterms:modified>
</cp:coreProperties>
</file>