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embeddedFontLst>
    <p:embeddedFont>
      <p:font typeface="Roboto" panose="020B0604020202020204" charset="0"/>
      <p:regular r:id="rId15"/>
      <p:bold r:id="rId16"/>
      <p:italic r:id="rId17"/>
      <p:boldItalic r:id="rId18"/>
    </p:embeddedFont>
    <p:embeddedFont>
      <p:font typeface="Verdana" panose="020B0604030504040204" pitchFamily="3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4" d="100"/>
          <a:sy n="144" d="100"/>
        </p:scale>
        <p:origin x="654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6b0f91d19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6b0f91d19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6b0f91d196_0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6b0f91d196_0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t" sz="1050">
                <a:solidFill>
                  <a:srgbClr val="3C4043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Eesti valmistab hetkel ette prioriteete EL järgmiseks 7-aastaseks eelarveperioodiks, kust on oodata üle 6 miljardi euro toetust ja see jääb ilmselt viimaseks sedavõrd heldeks 7-aastakuks. Oleks tark kajastada kliimaneutraalsuse poole liikumist ühe keskse prioriteedina, et toetada vastavaid tegevusi erinevates valdkondades, nagu transport, energeetika või põllumajandus.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6b0f91d196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6b0f91d196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70b8e1f63c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70b8e1f63c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70be411068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70be411068_1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70b8e1f63c_0_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70b8e1f63c_0_1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t"/>
              <a:t>Kuidas kliimaneutraalsust saavutada? Kas SEI analüüs lubab muuta ka aastaarvu?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70b8e1f63c_0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70b8e1f63c_0_1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6b0f91d196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6b0f91d196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6b0f91d196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6b0f91d196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70b8e1f63c_0_1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70b8e1f63c_0_1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6b0f91d196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6b0f91d196_0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name="adj" fmla="val 16667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4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>
            <a:spLocks noGrp="1"/>
          </p:cNvSpPr>
          <p:nvPr>
            <p:ph type="title" hasCustomPrompt="1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>
            <a:spLocks noGrp="1"/>
          </p:cNvSpPr>
          <p:nvPr>
            <p:ph type="body" idx="1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4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2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 rot="10800000" flipH="1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/>
        </p:nvSpPr>
        <p:spPr>
          <a:xfrm rot="10800000" flipH="1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7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9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/>
        </p:nvSpPr>
        <p:spPr>
          <a:xfrm rot="10800000" flipH="1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10"/>
          <p:cNvSpPr/>
          <p:nvPr/>
        </p:nvSpPr>
        <p:spPr>
          <a:xfrm rot="10800000" flipH="1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body" idx="1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terial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 txBox="1">
            <a:spLocks noGrp="1"/>
          </p:cNvSpPr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t"/>
              <a:t>Kliimaneutraalne Eesti aastaks 2035</a:t>
            </a:r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1"/>
          </p:nvPr>
        </p:nvSpPr>
        <p:spPr>
          <a:xfrm>
            <a:off x="1238775" y="3101825"/>
            <a:ext cx="60945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t"/>
              <a:t>Rahvaalgatust toetab </a:t>
            </a:r>
            <a:br>
              <a:rPr lang="et"/>
            </a:br>
            <a:r>
              <a:rPr lang="et" sz="3000"/>
              <a:t>12 organisatsiooni ja </a:t>
            </a:r>
            <a:br>
              <a:rPr lang="et" sz="3000"/>
            </a:br>
            <a:r>
              <a:rPr lang="et" sz="3000"/>
              <a:t>2974 inimest</a:t>
            </a:r>
            <a:endParaRPr sz="3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2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t"/>
              <a:t>MIDA RIIGIKOGU SAAB TEHA?</a:t>
            </a:r>
            <a:endParaRPr/>
          </a:p>
        </p:txBody>
      </p:sp>
      <p:sp>
        <p:nvSpPr>
          <p:cNvPr id="145" name="Google Shape;145;p22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t" sz="2400"/>
              <a:t>Kliimapoliitikat reguleerivate arengukavade uuendamine vastavalt kliimaneutraalsuse eesmärgile</a:t>
            </a:r>
            <a:endParaRPr sz="2400"/>
          </a:p>
          <a:p>
            <a:pPr marL="457200" lvl="0" indent="-381000" algn="l" rtl="0">
              <a:spcBef>
                <a:spcPts val="1600"/>
              </a:spcBef>
              <a:spcAft>
                <a:spcPts val="0"/>
              </a:spcAft>
              <a:buSzPts val="2400"/>
              <a:buChar char="●"/>
            </a:pPr>
            <a:r>
              <a:rPr lang="et" sz="2400"/>
              <a:t>Kliimapoliitika Põhialused aastani 2050</a:t>
            </a:r>
            <a:endParaRPr sz="2400" u="sng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t" sz="2400" u="sng"/>
              <a:t>ENMAK 2030 - avada uuendamiseks!</a:t>
            </a:r>
            <a:endParaRPr sz="2400" u="sng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t" sz="2400"/>
              <a:t>Juba uuendamisel 2020-2030 perioodiks:  metsandus, põllumajandus, transport </a:t>
            </a:r>
            <a:endParaRPr sz="2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3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t"/>
              <a:t>MIDA RIIGIKOGU SAAB TEHA?</a:t>
            </a:r>
            <a:endParaRPr/>
          </a:p>
        </p:txBody>
      </p:sp>
      <p:sp>
        <p:nvSpPr>
          <p:cNvPr id="151" name="Google Shape;151;p23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t" sz="2400"/>
              <a:t>ELi rahastusperiood 2021-2027 (Eesti strateegia 2035) </a:t>
            </a:r>
            <a:endParaRPr sz="2400"/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t" sz="2400"/>
              <a:t>kliimaneutraalsus prioriteediks, sh õiglane üleminek</a:t>
            </a:r>
            <a:endParaRPr sz="2400"/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t" sz="2400"/>
              <a:t>viimane periood, kus me nii heldet toetust saame</a:t>
            </a:r>
            <a:endParaRPr sz="24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4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t"/>
              <a:t>TEGUTSEME TÄNA!</a:t>
            </a:r>
            <a:endParaRPr/>
          </a:p>
        </p:txBody>
      </p:sp>
      <p:sp>
        <p:nvSpPr>
          <p:cNvPr id="157" name="Google Shape;157;p24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37965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t" sz="2400">
                <a:solidFill>
                  <a:srgbClr val="666666"/>
                </a:solidFill>
              </a:rPr>
              <a:t>Muutus tuleb igal juhul. Kas meie seatud tingimustel või sundkorras. </a:t>
            </a:r>
            <a:endParaRPr sz="2400">
              <a:solidFill>
                <a:srgbClr val="666666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t" sz="2400">
                <a:solidFill>
                  <a:srgbClr val="666666"/>
                </a:solidFill>
              </a:rPr>
              <a:t>Praegu saame seda veel mõjutada, aga mitte kauaks!</a:t>
            </a:r>
            <a:endParaRPr sz="2400">
              <a:solidFill>
                <a:srgbClr val="66666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3200">
              <a:solidFill>
                <a:srgbClr val="000000"/>
              </a:solidFill>
            </a:endParaRPr>
          </a:p>
        </p:txBody>
      </p:sp>
      <p:pic>
        <p:nvPicPr>
          <p:cNvPr id="158" name="Google Shape;15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24725" y="1732350"/>
            <a:ext cx="3411149" cy="3411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t"/>
              <a:t>MIKS?</a:t>
            </a:r>
            <a:endParaRPr/>
          </a:p>
        </p:txBody>
      </p:sp>
      <p:sp>
        <p:nvSpPr>
          <p:cNvPr id="74" name="Google Shape;74;p14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t" sz="2400"/>
              <a:t>Kliimakriis on käes, aga mitte veel ühtlaselt jaotunud.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t" sz="2400"/>
              <a:t>Oluline on järgmise kümnendi jooksul tehtav. 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t" sz="2400"/>
              <a:t>Eesti peab saama teenäitajaks, teised riigid seda ei tee.</a:t>
            </a:r>
            <a:endParaRPr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t"/>
              <a:t>MIKS 2035?</a:t>
            </a:r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67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t" sz="2400"/>
              <a:t>Kompromiss poliitiliselt võimaliku ja reaalselt vajaliku vahel.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t" sz="2400"/>
              <a:t>Eesti regionaalse majanduse stsenaariumid 2035  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t" sz="2400"/>
              <a:t>Eesti 2035 arengukava on koostamisel.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t" sz="2400"/>
              <a:t>Soome 2035 eeskuju. </a:t>
            </a:r>
            <a:endParaRPr sz="24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2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t"/>
              <a:t>KUIDAS?</a:t>
            </a:r>
            <a:endParaRPr/>
          </a:p>
        </p:txBody>
      </p:sp>
      <p:sp>
        <p:nvSpPr>
          <p:cNvPr id="86" name="Google Shape;86;p16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310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t" sz="2400"/>
              <a:t>Vaja on  põhimõttelisi muutusi meie majandus- ja elukorralduses (IPCC). Riskantne on loota ainult tehnoloogilisele arengule.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t" sz="2400"/>
              <a:t>Valdkondadeülene teema, kaasata Eesti ülikoolide tegevteadlased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t" sz="2400"/>
              <a:t>Lahendused tulevad siis, kui eesmärk püstitada.</a:t>
            </a:r>
            <a:br>
              <a:rPr lang="et" sz="2400"/>
            </a:br>
            <a:endParaRPr sz="24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7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t"/>
              <a:t>ENERGEETIKA - ÕIGLANE ÜLEMINEK</a:t>
            </a:r>
            <a:endParaRPr/>
          </a:p>
        </p:txBody>
      </p:sp>
      <p:sp>
        <p:nvSpPr>
          <p:cNvPr id="92" name="Google Shape;92;p17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t" sz="2400"/>
              <a:t>Plaan koostöös kohalike ja riigiga, sh rahastusallikate planeerimine </a:t>
            </a:r>
            <a:br>
              <a:rPr lang="et" sz="2400"/>
            </a:br>
            <a:r>
              <a:rPr lang="et" sz="2400"/>
              <a:t>(ELi 7a rahastuse planeerimine järgneva poole aasta jooksul!)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t" sz="2400"/>
              <a:t>Loobuda lisainvesteeringutest fossiilkütustesse</a:t>
            </a:r>
            <a:endParaRPr sz="24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8"/>
          <p:cNvSpPr txBox="1">
            <a:spLocks noGrp="1"/>
          </p:cNvSpPr>
          <p:nvPr>
            <p:ph type="title"/>
          </p:nvPr>
        </p:nvSpPr>
        <p:spPr>
          <a:xfrm>
            <a:off x="471900" y="107150"/>
            <a:ext cx="8222100" cy="139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t" sz="3000" u="sng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Poliitikute kliimadebatt veebruar 2019</a:t>
            </a:r>
            <a:endParaRPr sz="3000" u="sng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t" sz="30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Eesti peaks EL kliimapoliitika osas olema:</a:t>
            </a:r>
            <a:endParaRPr sz="30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8" name="Google Shape;98;p18"/>
          <p:cNvSpPr txBox="1"/>
          <p:nvPr/>
        </p:nvSpPr>
        <p:spPr>
          <a:xfrm>
            <a:off x="108875" y="1764100"/>
            <a:ext cx="46401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t" sz="2400" b="1">
                <a:solidFill>
                  <a:srgbClr val="2B7AA1"/>
                </a:solidFill>
              </a:rPr>
              <a:t>Suunanäitaja ja eestvedaja</a:t>
            </a:r>
            <a:r>
              <a:rPr lang="et" sz="1800">
                <a:solidFill>
                  <a:srgbClr val="2B7AA1"/>
                </a:solidFill>
              </a:rPr>
              <a:t/>
            </a:r>
            <a:br>
              <a:rPr lang="et" sz="1800">
                <a:solidFill>
                  <a:srgbClr val="2B7AA1"/>
                </a:solidFill>
              </a:rPr>
            </a:br>
            <a:endParaRPr sz="1800">
              <a:solidFill>
                <a:srgbClr val="2B7AA1"/>
              </a:solidFill>
            </a:endParaRPr>
          </a:p>
        </p:txBody>
      </p:sp>
      <p:sp>
        <p:nvSpPr>
          <p:cNvPr id="99" name="Google Shape;99;p18"/>
          <p:cNvSpPr txBox="1"/>
          <p:nvPr/>
        </p:nvSpPr>
        <p:spPr>
          <a:xfrm>
            <a:off x="168025" y="2574438"/>
            <a:ext cx="46401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t" sz="2400" b="1">
                <a:solidFill>
                  <a:srgbClr val="2B7AA1"/>
                </a:solidFill>
              </a:rPr>
              <a:t>Tubli panustaja</a:t>
            </a:r>
            <a:endParaRPr sz="2400" b="1">
              <a:solidFill>
                <a:srgbClr val="2B7AA1"/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B7AA1"/>
              </a:solidFill>
            </a:endParaRPr>
          </a:p>
        </p:txBody>
      </p:sp>
      <p:sp>
        <p:nvSpPr>
          <p:cNvPr id="100" name="Google Shape;100;p18"/>
          <p:cNvSpPr txBox="1"/>
          <p:nvPr/>
        </p:nvSpPr>
        <p:spPr>
          <a:xfrm>
            <a:off x="108875" y="3984300"/>
            <a:ext cx="46401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t" sz="2400" b="1">
                <a:solidFill>
                  <a:srgbClr val="2B7AA1"/>
                </a:solidFill>
              </a:rPr>
              <a:t>Vastuseisja</a:t>
            </a:r>
            <a:br>
              <a:rPr lang="et" sz="2400" b="1">
                <a:solidFill>
                  <a:srgbClr val="2B7AA1"/>
                </a:solidFill>
              </a:rPr>
            </a:br>
            <a:endParaRPr sz="1800">
              <a:solidFill>
                <a:srgbClr val="2B7AA1"/>
              </a:solidFill>
            </a:endParaRPr>
          </a:p>
        </p:txBody>
      </p:sp>
      <p:pic>
        <p:nvPicPr>
          <p:cNvPr id="101" name="Google Shape;10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08124" y="1764100"/>
            <a:ext cx="580300" cy="513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09250" y="1764100"/>
            <a:ext cx="546343" cy="513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76425" y="1771475"/>
            <a:ext cx="546350" cy="4984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43590" y="1771478"/>
            <a:ext cx="498475" cy="49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62900" y="1771488"/>
            <a:ext cx="473905" cy="49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057617" y="1777100"/>
            <a:ext cx="498475" cy="4872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808117" y="2621492"/>
            <a:ext cx="580300" cy="473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509250" y="2621500"/>
            <a:ext cx="464891" cy="47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889947" y="4113059"/>
            <a:ext cx="498475" cy="498475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8"/>
          <p:cNvSpPr txBox="1"/>
          <p:nvPr/>
        </p:nvSpPr>
        <p:spPr>
          <a:xfrm>
            <a:off x="168025" y="3367875"/>
            <a:ext cx="46401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t" sz="2400" b="1">
                <a:solidFill>
                  <a:srgbClr val="2B7AA1"/>
                </a:solidFill>
              </a:rPr>
              <a:t>Pigem ettevaatlik</a:t>
            </a:r>
            <a:br>
              <a:rPr lang="et" sz="2400" b="1">
                <a:solidFill>
                  <a:srgbClr val="2B7AA1"/>
                </a:solidFill>
              </a:rPr>
            </a:br>
            <a:endParaRPr sz="1800">
              <a:solidFill>
                <a:srgbClr val="2B7AA1"/>
              </a:solidFill>
            </a:endParaRPr>
          </a:p>
        </p:txBody>
      </p:sp>
      <p:sp>
        <p:nvSpPr>
          <p:cNvPr id="111" name="Google Shape;111;p18"/>
          <p:cNvSpPr txBox="1"/>
          <p:nvPr/>
        </p:nvSpPr>
        <p:spPr>
          <a:xfrm>
            <a:off x="4962363" y="3280950"/>
            <a:ext cx="46401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t" sz="3000" b="1">
                <a:solidFill>
                  <a:srgbClr val="2B7AA1"/>
                </a:solidFill>
              </a:rPr>
              <a:t>-</a:t>
            </a:r>
            <a:br>
              <a:rPr lang="et" sz="3000" b="1">
                <a:solidFill>
                  <a:srgbClr val="2B7AA1"/>
                </a:solidFill>
              </a:rPr>
            </a:br>
            <a:endParaRPr sz="3000">
              <a:solidFill>
                <a:srgbClr val="2B7AA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9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94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t" sz="2400" u="sng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Poliitikute kliimadebatt veebruar 2019</a:t>
            </a:r>
            <a:endParaRPr sz="2400" u="sng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t"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Kas lähtuvalt viimasest ÜRO kliimapaneeli  raportist tuleks riikliku kliimapoliitikat reguleerivad dokumendid üle vaadata?</a:t>
            </a:r>
            <a:endParaRPr sz="24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17" name="Google Shape;11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6724" y="4057175"/>
            <a:ext cx="580300" cy="513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58737" y="4057187"/>
            <a:ext cx="546343" cy="513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88675" y="4064563"/>
            <a:ext cx="546350" cy="4984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49653" y="3404378"/>
            <a:ext cx="498475" cy="49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656125" y="3404363"/>
            <a:ext cx="473905" cy="49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516567" y="3422500"/>
            <a:ext cx="498475" cy="4872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161342" y="3429355"/>
            <a:ext cx="580300" cy="473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848575" y="3429363"/>
            <a:ext cx="464891" cy="47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9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165097" y="3416872"/>
            <a:ext cx="498475" cy="498475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9"/>
          <p:cNvSpPr txBox="1"/>
          <p:nvPr/>
        </p:nvSpPr>
        <p:spPr>
          <a:xfrm>
            <a:off x="784125" y="2155950"/>
            <a:ext cx="3882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t" sz="2400" b="1">
                <a:solidFill>
                  <a:srgbClr val="2B7AA1"/>
                </a:solidFill>
              </a:rPr>
              <a:t>Ei,</a:t>
            </a:r>
            <a:br>
              <a:rPr lang="et" sz="2400" b="1">
                <a:solidFill>
                  <a:srgbClr val="2B7AA1"/>
                </a:solidFill>
              </a:rPr>
            </a:br>
            <a:r>
              <a:rPr lang="et" sz="1800" b="1">
                <a:solidFill>
                  <a:srgbClr val="2B7AA1"/>
                </a:solidFill>
              </a:rPr>
              <a:t>dokumentides olevad</a:t>
            </a:r>
            <a:br>
              <a:rPr lang="et" sz="1800" b="1">
                <a:solidFill>
                  <a:srgbClr val="2B7AA1"/>
                </a:solidFill>
              </a:rPr>
            </a:br>
            <a:r>
              <a:rPr lang="et" sz="1800" b="1">
                <a:solidFill>
                  <a:srgbClr val="2B7AA1"/>
                </a:solidFill>
              </a:rPr>
              <a:t>eesmärgid on piisavad</a:t>
            </a:r>
            <a:endParaRPr sz="1800">
              <a:solidFill>
                <a:srgbClr val="2B7AA1"/>
              </a:solidFill>
            </a:endParaRPr>
          </a:p>
        </p:txBody>
      </p:sp>
      <p:sp>
        <p:nvSpPr>
          <p:cNvPr id="127" name="Google Shape;127;p19"/>
          <p:cNvSpPr txBox="1"/>
          <p:nvPr/>
        </p:nvSpPr>
        <p:spPr>
          <a:xfrm>
            <a:off x="4855425" y="2189075"/>
            <a:ext cx="3882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t" sz="2400" b="1">
                <a:solidFill>
                  <a:srgbClr val="2B7AA1"/>
                </a:solidFill>
              </a:rPr>
              <a:t>Jah,</a:t>
            </a:r>
            <a:br>
              <a:rPr lang="et" sz="2400" b="1">
                <a:solidFill>
                  <a:srgbClr val="2B7AA1"/>
                </a:solidFill>
              </a:rPr>
            </a:br>
            <a:r>
              <a:rPr lang="et" sz="1800" b="1">
                <a:solidFill>
                  <a:srgbClr val="2B7AA1"/>
                </a:solidFill>
              </a:rPr>
              <a:t>peaksime eesmärke ambitsioonikamaks muutma</a:t>
            </a:r>
            <a:endParaRPr sz="1800">
              <a:solidFill>
                <a:srgbClr val="2B7AA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0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t"/>
              <a:t>MIDA RIIGIKOGU SAAB TEHA?</a:t>
            </a:r>
            <a:endParaRPr/>
          </a:p>
        </p:txBody>
      </p:sp>
      <p:sp>
        <p:nvSpPr>
          <p:cNvPr id="133" name="Google Shape;133;p20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8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t" sz="2400"/>
              <a:t>Selge ja julge otsus:  Eesti saavutab kliimaneutraalsuse aastaks 2035.</a:t>
            </a:r>
            <a:endParaRPr sz="24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000" b="1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1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t"/>
              <a:t>MIDA RIIGIKOGU SAAB TEHA?</a:t>
            </a:r>
            <a:endParaRPr/>
          </a:p>
        </p:txBody>
      </p:sp>
      <p:sp>
        <p:nvSpPr>
          <p:cNvPr id="139" name="Google Shape;139;p21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t" sz="2400"/>
              <a:t>Leida mudel teadlaste ja poliitikute koostööks.</a:t>
            </a:r>
            <a:endParaRPr sz="2400"/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t" sz="2400"/>
              <a:t>Tulevikunõukogu/visiooninõukogu loomine  </a:t>
            </a:r>
            <a:endParaRPr sz="2400"/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t" sz="2400"/>
              <a:t>Näiteks: Rootsis ja UKs kliimanõukogud</a:t>
            </a:r>
            <a:endParaRPr sz="2400"/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t" sz="2400"/>
              <a:t>Mida saame kohe tegema hakata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t" sz="2400"/>
              <a:t>Esimene samm: Pöörduda kõigi suuremate ülikoolide poole.</a:t>
            </a:r>
            <a:endParaRPr sz="24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350</Words>
  <Application>Microsoft Office PowerPoint</Application>
  <PresentationFormat>Ekraaniseanss (16:9)</PresentationFormat>
  <Paragraphs>52</Paragraphs>
  <Slides>12</Slides>
  <Notes>12</Notes>
  <HiddenSlides>0</HiddenSlides>
  <MMClips>0</MMClips>
  <ScaleCrop>false</ScaleCrop>
  <HeadingPairs>
    <vt:vector size="6" baseType="variant">
      <vt:variant>
        <vt:lpstr>Kasutatud fondid</vt:lpstr>
      </vt:variant>
      <vt:variant>
        <vt:i4>3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12</vt:i4>
      </vt:variant>
    </vt:vector>
  </HeadingPairs>
  <TitlesOfParts>
    <vt:vector size="16" baseType="lpstr">
      <vt:lpstr>Roboto</vt:lpstr>
      <vt:lpstr>Arial</vt:lpstr>
      <vt:lpstr>Verdana</vt:lpstr>
      <vt:lpstr>Material</vt:lpstr>
      <vt:lpstr>Kliimaneutraalne Eesti aastaks 2035</vt:lpstr>
      <vt:lpstr>MIKS?</vt:lpstr>
      <vt:lpstr>MIKS 2035?</vt:lpstr>
      <vt:lpstr>KUIDAS?</vt:lpstr>
      <vt:lpstr>ENERGEETIKA - ÕIGLANE ÜLEMINEK</vt:lpstr>
      <vt:lpstr>Poliitikute kliimadebatt veebruar 2019 Eesti peaks EL kliimapoliitika osas olema:</vt:lpstr>
      <vt:lpstr>Poliitikute kliimadebatt veebruar 2019 Kas lähtuvalt viimasest ÜRO kliimapaneeli  raportist tuleks riikliku kliimapoliitikat reguleerivad dokumendid üle vaadata?</vt:lpstr>
      <vt:lpstr>MIDA RIIGIKOGU SAAB TEHA?</vt:lpstr>
      <vt:lpstr>MIDA RIIGIKOGU SAAB TEHA?</vt:lpstr>
      <vt:lpstr>MIDA RIIGIKOGU SAAB TEHA?</vt:lpstr>
      <vt:lpstr>MIDA RIIGIKOGU SAAB TEHA?</vt:lpstr>
      <vt:lpstr>TEGUTSEME TÄNA!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Kliimaneutraalne Eesti aastaks 2035</dc:title>
  <dc:creator>Vivi Older</dc:creator>
  <cp:lastModifiedBy>Kristel Soodla</cp:lastModifiedBy>
  <cp:revision>2</cp:revision>
  <dcterms:modified xsi:type="dcterms:W3CDTF">2019-11-18T15:02:40Z</dcterms:modified>
</cp:coreProperties>
</file>