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trictFirstAndLastChars="0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268" r:id="rId3"/>
    <p:sldId id="278" r:id="rId4"/>
    <p:sldId id="280" r:id="rId5"/>
    <p:sldId id="281" r:id="rId6"/>
    <p:sldId id="282" r:id="rId7"/>
    <p:sldId id="283" r:id="rId8"/>
    <p:sldId id="270" r:id="rId9"/>
    <p:sldId id="271" r:id="rId10"/>
    <p:sldId id="286" r:id="rId11"/>
    <p:sldId id="287" r:id="rId12"/>
  </p:sldIdLst>
  <p:sldSz cx="8999538" cy="6840538"/>
  <p:notesSz cx="6797675" cy="9928225"/>
  <p:defaultTextStyle>
    <a:defPPr>
      <a:defRPr lang="en-GB"/>
    </a:defPPr>
    <a:lvl1pPr algn="l" defTabSz="449263" rtl="0" fontAlgn="base" hangingPunct="0">
      <a:lnSpc>
        <a:spcPct val="110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tx1"/>
        </a:solidFill>
        <a:latin typeface="Roboto Condensed" panose="02000000000000000000" pitchFamily="2" charset="0"/>
        <a:ea typeface="Microsoft YaHei" panose="020B0503020204020204" pitchFamily="34" charset="-122"/>
        <a:cs typeface="+mn-cs"/>
      </a:defRPr>
    </a:lvl1pPr>
    <a:lvl2pPr marL="742950" indent="-285750" algn="l" defTabSz="449263" rtl="0" fontAlgn="base" hangingPunct="0">
      <a:lnSpc>
        <a:spcPct val="110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tx1"/>
        </a:solidFill>
        <a:latin typeface="Roboto Condensed" panose="02000000000000000000" pitchFamily="2" charset="0"/>
        <a:ea typeface="Microsoft YaHei" panose="020B0503020204020204" pitchFamily="34" charset="-122"/>
        <a:cs typeface="+mn-cs"/>
      </a:defRPr>
    </a:lvl2pPr>
    <a:lvl3pPr marL="1143000" indent="-228600" algn="l" defTabSz="449263" rtl="0" fontAlgn="base" hangingPunct="0">
      <a:lnSpc>
        <a:spcPct val="110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tx1"/>
        </a:solidFill>
        <a:latin typeface="Roboto Condensed" panose="02000000000000000000" pitchFamily="2" charset="0"/>
        <a:ea typeface="Microsoft YaHei" panose="020B0503020204020204" pitchFamily="34" charset="-122"/>
        <a:cs typeface="+mn-cs"/>
      </a:defRPr>
    </a:lvl3pPr>
    <a:lvl4pPr marL="1600200" indent="-228600" algn="l" defTabSz="449263" rtl="0" fontAlgn="base" hangingPunct="0">
      <a:lnSpc>
        <a:spcPct val="110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tx1"/>
        </a:solidFill>
        <a:latin typeface="Roboto Condensed" panose="02000000000000000000" pitchFamily="2" charset="0"/>
        <a:ea typeface="Microsoft YaHei" panose="020B0503020204020204" pitchFamily="34" charset="-122"/>
        <a:cs typeface="+mn-cs"/>
      </a:defRPr>
    </a:lvl4pPr>
    <a:lvl5pPr marL="2057400" indent="-228600" algn="l" defTabSz="449263" rtl="0" fontAlgn="base" hangingPunct="0">
      <a:lnSpc>
        <a:spcPct val="110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tx1"/>
        </a:solidFill>
        <a:latin typeface="Roboto Condensed" panose="02000000000000000000" pitchFamily="2" charset="0"/>
        <a:ea typeface="Microsoft YaHei" panose="020B0503020204020204" pitchFamily="34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Roboto Condensed" panose="02000000000000000000" pitchFamily="2" charset="0"/>
        <a:ea typeface="Microsoft YaHei" panose="020B0503020204020204" pitchFamily="34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Roboto Condensed" panose="02000000000000000000" pitchFamily="2" charset="0"/>
        <a:ea typeface="Microsoft YaHei" panose="020B0503020204020204" pitchFamily="34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Roboto Condensed" panose="02000000000000000000" pitchFamily="2" charset="0"/>
        <a:ea typeface="Microsoft YaHei" panose="020B0503020204020204" pitchFamily="34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Roboto Condensed" panose="02000000000000000000" pitchFamily="2" charset="0"/>
        <a:ea typeface="Microsoft YaHei" panose="020B0503020204020204" pitchFamily="34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2674">
          <p15:clr>
            <a:srgbClr val="A4A3A4"/>
          </p15:clr>
        </p15:guide>
        <p15:guide id="4" pos="1942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9" name="Autor" initials="A" lastIdx="0" clrIdx="9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84D1"/>
    <a:srgbClr val="004586"/>
    <a:srgbClr val="999999"/>
    <a:srgbClr val="83CA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722" y="108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  <p:guide orient="horz" pos="2674"/>
        <p:guide pos="19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se kohatäid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t-EE"/>
          </a:p>
        </p:txBody>
      </p:sp>
      <p:sp>
        <p:nvSpPr>
          <p:cNvPr id="3" name="Kuupäeva kohatäide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A6CC9E-0F46-42A8-872A-6770170C1E3F}" type="datetimeFigureOut">
              <a:rPr lang="et-EE" smtClean="0"/>
              <a:t>14.12.2017</a:t>
            </a:fld>
            <a:endParaRPr lang="et-EE"/>
          </a:p>
        </p:txBody>
      </p:sp>
      <p:sp>
        <p:nvSpPr>
          <p:cNvPr id="4" name="Jaluse kohatäide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t-EE"/>
          </a:p>
        </p:txBody>
      </p:sp>
      <p:sp>
        <p:nvSpPr>
          <p:cNvPr id="5" name="Slaidinumbri kohatäide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63CD44-E8A6-4A15-9526-8569902C0F0D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3832511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950913" y="754063"/>
            <a:ext cx="4892675" cy="3721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2050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679482" y="4715724"/>
            <a:ext cx="5437284" cy="4466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hdr"/>
          </p:nvPr>
        </p:nvSpPr>
        <p:spPr bwMode="auto">
          <a:xfrm>
            <a:off x="1" y="0"/>
            <a:ext cx="2949180" cy="4953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663382" algn="l"/>
                <a:tab pos="1326764" algn="l"/>
                <a:tab pos="1990146" algn="l"/>
                <a:tab pos="2653528" algn="l"/>
              </a:tabLst>
              <a:defRPr sz="1300">
                <a:solidFill>
                  <a:srgbClr val="000000"/>
                </a:solidFill>
                <a:latin typeface="Times New Roman" panose="02020603050405020304" pitchFamily="18" charset="0"/>
                <a:cs typeface="Arial Unicode MS" panose="020B0604020202020204" pitchFamily="34" charset="-128"/>
              </a:defRPr>
            </a:lvl1pPr>
          </a:lstStyle>
          <a:p>
            <a:endParaRPr lang="et-EE" altLang="en-US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3847068" y="0"/>
            <a:ext cx="2949180" cy="4953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663382" algn="l"/>
                <a:tab pos="1326764" algn="l"/>
                <a:tab pos="1990146" algn="l"/>
                <a:tab pos="2653528" algn="l"/>
              </a:tabLst>
              <a:defRPr sz="1300">
                <a:solidFill>
                  <a:srgbClr val="000000"/>
                </a:solidFill>
                <a:latin typeface="Times New Roman" panose="02020603050405020304" pitchFamily="18" charset="0"/>
                <a:cs typeface="Arial Unicode MS" panose="020B0604020202020204" pitchFamily="34" charset="-128"/>
              </a:defRPr>
            </a:lvl1pPr>
          </a:lstStyle>
          <a:p>
            <a:endParaRPr lang="et-EE" altLang="en-US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ftr"/>
          </p:nvPr>
        </p:nvSpPr>
        <p:spPr bwMode="auto">
          <a:xfrm>
            <a:off x="1" y="9431445"/>
            <a:ext cx="2949180" cy="4953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663382" algn="l"/>
                <a:tab pos="1326764" algn="l"/>
                <a:tab pos="1990146" algn="l"/>
                <a:tab pos="2653528" algn="l"/>
              </a:tabLst>
              <a:defRPr sz="1300">
                <a:solidFill>
                  <a:srgbClr val="000000"/>
                </a:solidFill>
                <a:latin typeface="Times New Roman" panose="02020603050405020304" pitchFamily="18" charset="0"/>
                <a:cs typeface="Arial Unicode MS" panose="020B0604020202020204" pitchFamily="34" charset="-128"/>
              </a:defRPr>
            </a:lvl1pPr>
          </a:lstStyle>
          <a:p>
            <a:endParaRPr lang="et-EE" altLang="en-US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3847068" y="9431445"/>
            <a:ext cx="2949180" cy="4953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663382" algn="l"/>
                <a:tab pos="1326764" algn="l"/>
                <a:tab pos="1990146" algn="l"/>
                <a:tab pos="2653528" algn="l"/>
              </a:tabLst>
              <a:defRPr sz="1300">
                <a:solidFill>
                  <a:srgbClr val="000000"/>
                </a:solidFill>
                <a:latin typeface="Times New Roman" panose="02020603050405020304" pitchFamily="18" charset="0"/>
                <a:cs typeface="Arial Unicode MS" panose="020B0604020202020204" pitchFamily="34" charset="-128"/>
              </a:defRPr>
            </a:lvl1pPr>
          </a:lstStyle>
          <a:p>
            <a:fld id="{9137B0FE-B827-43E6-9F1A-73A7AB4ED6CD}" type="slidenum">
              <a:rPr lang="et-EE" altLang="en-US"/>
              <a:pPr/>
              <a:t>‹#›</a:t>
            </a:fld>
            <a:endParaRPr lang="et-EE" altLang="en-US"/>
          </a:p>
        </p:txBody>
      </p:sp>
    </p:spTree>
    <p:extLst>
      <p:ext uri="{BB962C8B-B14F-4D97-AF65-F5344CB8AC3E}">
        <p14:creationId xmlns:p14="http://schemas.microsoft.com/office/powerpoint/2010/main" val="63258664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0" y="1800538"/>
            <a:ext cx="8999538" cy="5040000"/>
          </a:xfrm>
          <a:prstGeom prst="rect">
            <a:avLst/>
          </a:prstGeom>
          <a:solidFill>
            <a:srgbClr val="0084D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noFill/>
              <a:effectLst/>
              <a:latin typeface="Roboto Condensed" panose="02000000000000000000" pitchFamily="2" charset="0"/>
              <a:ea typeface="Microsoft YaHei" panose="020B0503020204020204" pitchFamily="34" charset="-122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404000" y="2448000"/>
            <a:ext cx="7200000" cy="1800000"/>
          </a:xfrm>
        </p:spPr>
        <p:txBody>
          <a:bodyPr tIns="86400" anchor="t" anchorCtr="0"/>
          <a:lstStyle>
            <a:lvl1pPr algn="l">
              <a:defRPr sz="5700" baseline="0">
                <a:solidFill>
                  <a:schemeClr val="bg1"/>
                </a:solidFill>
              </a:defRPr>
            </a:lvl1pPr>
          </a:lstStyle>
          <a:p>
            <a:r>
              <a:rPr lang="et-EE" dirty="0" smtClean="0"/>
              <a:t>Slaidiesitluse </a:t>
            </a:r>
            <a:br>
              <a:rPr lang="et-EE" dirty="0" smtClean="0"/>
            </a:br>
            <a:r>
              <a:rPr lang="et-EE" dirty="0" smtClean="0"/>
              <a:t>pealkiri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404000" y="4525200"/>
            <a:ext cx="7200000" cy="1728000"/>
          </a:xfrm>
        </p:spPr>
        <p:txBody>
          <a:bodyPr/>
          <a:lstStyle>
            <a:lvl1pPr marL="0" indent="0" algn="l">
              <a:spcAft>
                <a:spcPts val="0"/>
              </a:spcAft>
              <a:buNone/>
              <a:defRPr sz="26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t-EE" dirty="0" smtClean="0"/>
              <a:t>Eesnimi Perenimi</a:t>
            </a:r>
            <a:br>
              <a:rPr lang="et-EE" dirty="0" smtClean="0"/>
            </a:br>
            <a:r>
              <a:rPr lang="et-EE" dirty="0" smtClean="0"/>
              <a:t>asutuse nimetus </a:t>
            </a:r>
            <a:r>
              <a:rPr lang="et-EE" smtClean="0"/>
              <a:t>/ ametinimetus</a:t>
            </a:r>
            <a:br>
              <a:rPr lang="et-EE" smtClean="0"/>
            </a:br>
            <a:r>
              <a:rPr lang="et-EE" smtClean="0"/>
              <a:t/>
            </a:r>
            <a:br>
              <a:rPr lang="et-EE" smtClean="0"/>
            </a:br>
            <a:r>
              <a:rPr lang="et-EE" smtClean="0"/>
              <a:t>14.12.2013</a:t>
            </a:r>
            <a:endParaRPr lang="en-US" dirty="0"/>
          </a:p>
        </p:txBody>
      </p:sp>
      <p:pic>
        <p:nvPicPr>
          <p:cNvPr id="5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69429" y="218336"/>
            <a:ext cx="3461667" cy="13810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40939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03237" y="540000"/>
            <a:ext cx="7920000" cy="1080000"/>
          </a:xfrm>
        </p:spPr>
        <p:txBody>
          <a:bodyPr tIns="54000" anchor="t" anchorCtr="0"/>
          <a:lstStyle>
            <a:lvl1pPr>
              <a:defRPr sz="3600" b="1"/>
            </a:lvl1pPr>
          </a:lstStyle>
          <a:p>
            <a:r>
              <a:rPr lang="en-US" dirty="0" err="1" smtClean="0"/>
              <a:t>Slaidi</a:t>
            </a:r>
            <a:r>
              <a:rPr lang="en-US" dirty="0" smtClean="0"/>
              <a:t> </a:t>
            </a:r>
            <a:r>
              <a:rPr lang="en-US" dirty="0" err="1" smtClean="0"/>
              <a:t>pealkiri</a:t>
            </a:r>
            <a:r>
              <a:rPr lang="en-US" dirty="0" smtClean="0"/>
              <a:t> </a:t>
            </a:r>
            <a:r>
              <a:rPr lang="en-US" dirty="0" err="1" smtClean="0"/>
              <a:t>vajadusel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err="1" smtClean="0"/>
              <a:t>kahel</a:t>
            </a:r>
            <a:r>
              <a:rPr lang="en-US" dirty="0" smtClean="0"/>
              <a:t> real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3239" y="1768475"/>
            <a:ext cx="7920000" cy="4513263"/>
          </a:xfrm>
        </p:spPr>
        <p:txBody>
          <a:bodyPr/>
          <a:lstStyle>
            <a:lvl1pPr marL="0" indent="0">
              <a:spcAft>
                <a:spcPts val="800"/>
              </a:spcAft>
              <a:defRPr/>
            </a:lvl1pPr>
            <a:lvl2pPr marL="0" indent="0">
              <a:spcAft>
                <a:spcPts val="0"/>
              </a:spcAft>
              <a:defRPr/>
            </a:lvl2pPr>
            <a:lvl3pPr marL="0" indent="0">
              <a:spcAft>
                <a:spcPts val="0"/>
              </a:spcAft>
              <a:defRPr/>
            </a:lvl3pPr>
            <a:lvl4pPr marL="0" indent="0">
              <a:spcAft>
                <a:spcPts val="0"/>
              </a:spcAft>
              <a:defRPr/>
            </a:lvl4pPr>
            <a:lvl5pPr marL="0" indent="0">
              <a:spcAft>
                <a:spcPts val="0"/>
              </a:spcAft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875703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Blue">
    <p:bg>
      <p:bgPr>
        <a:solidFill>
          <a:srgbClr val="0084D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03237" y="540000"/>
            <a:ext cx="7920000" cy="1080000"/>
          </a:xfrm>
        </p:spPr>
        <p:txBody>
          <a:bodyPr tIns="54000" anchor="t" anchorCtr="0"/>
          <a:lstStyle>
            <a:lvl1pPr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 err="1" smtClean="0"/>
              <a:t>Slaidi</a:t>
            </a:r>
            <a:r>
              <a:rPr lang="en-US" dirty="0" smtClean="0"/>
              <a:t> </a:t>
            </a:r>
            <a:r>
              <a:rPr lang="en-US" dirty="0" err="1" smtClean="0"/>
              <a:t>pealkiri</a:t>
            </a:r>
            <a:r>
              <a:rPr lang="en-US" dirty="0" smtClean="0"/>
              <a:t> </a:t>
            </a:r>
            <a:r>
              <a:rPr lang="en-US" dirty="0" err="1" smtClean="0"/>
              <a:t>vajadusel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err="1" smtClean="0"/>
              <a:t>kahel</a:t>
            </a:r>
            <a:r>
              <a:rPr lang="en-US" dirty="0" smtClean="0"/>
              <a:t> real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3239" y="1768475"/>
            <a:ext cx="7920000" cy="4513263"/>
          </a:xfrm>
        </p:spPr>
        <p:txBody>
          <a:bodyPr/>
          <a:lstStyle>
            <a:lvl1pPr marL="0" indent="0">
              <a:spcAft>
                <a:spcPts val="800"/>
              </a:spcAft>
              <a:defRPr baseline="0">
                <a:solidFill>
                  <a:schemeClr val="bg1"/>
                </a:solidFill>
              </a:defRPr>
            </a:lvl1pPr>
            <a:lvl2pPr marL="0" indent="0">
              <a:spcAft>
                <a:spcPts val="0"/>
              </a:spcAft>
              <a:defRPr/>
            </a:lvl2pPr>
            <a:lvl3pPr marL="0" indent="0">
              <a:spcAft>
                <a:spcPts val="0"/>
              </a:spcAft>
              <a:defRPr/>
            </a:lvl3pPr>
            <a:lvl4pPr marL="0" indent="0">
              <a:spcAft>
                <a:spcPts val="0"/>
              </a:spcAft>
              <a:defRPr/>
            </a:lvl4pPr>
            <a:lvl5pPr marL="0" indent="0">
              <a:spcAft>
                <a:spcPts val="0"/>
              </a:spcAft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96003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Bullets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03237" y="540000"/>
            <a:ext cx="7920000" cy="1080000"/>
          </a:xfrm>
        </p:spPr>
        <p:txBody>
          <a:bodyPr tIns="54000" anchor="t" anchorCtr="0"/>
          <a:lstStyle>
            <a:lvl1pPr>
              <a:defRPr sz="3600" b="1"/>
            </a:lvl1pPr>
          </a:lstStyle>
          <a:p>
            <a:r>
              <a:rPr lang="en-US" dirty="0" err="1" smtClean="0"/>
              <a:t>Slaidi</a:t>
            </a:r>
            <a:r>
              <a:rPr lang="en-US" dirty="0" smtClean="0"/>
              <a:t> </a:t>
            </a:r>
            <a:r>
              <a:rPr lang="en-US" dirty="0" err="1" smtClean="0"/>
              <a:t>pealkiri</a:t>
            </a:r>
            <a:r>
              <a:rPr lang="en-US" dirty="0" smtClean="0"/>
              <a:t> </a:t>
            </a:r>
            <a:r>
              <a:rPr lang="en-US" dirty="0" err="1" smtClean="0"/>
              <a:t>vajadusel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err="1" smtClean="0"/>
              <a:t>kahel</a:t>
            </a:r>
            <a:r>
              <a:rPr lang="en-US" dirty="0" smtClean="0"/>
              <a:t> real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3239" y="1768475"/>
            <a:ext cx="7920000" cy="4513263"/>
          </a:xfrm>
        </p:spPr>
        <p:txBody>
          <a:bodyPr/>
          <a:lstStyle>
            <a:lvl1pPr marL="432000" indent="-324000">
              <a:spcAft>
                <a:spcPts val="800"/>
              </a:spcAft>
              <a:buClr>
                <a:srgbClr val="0084D1"/>
              </a:buClr>
              <a:buSzPct val="100000"/>
              <a:buFont typeface="Arial" panose="020B0604020202020204" pitchFamily="34" charset="0"/>
              <a:buChar char="•"/>
              <a:defRPr/>
            </a:lvl1pPr>
            <a:lvl2pPr marL="0" indent="0">
              <a:spcAft>
                <a:spcPts val="0"/>
              </a:spcAft>
              <a:defRPr/>
            </a:lvl2pPr>
            <a:lvl3pPr marL="0" indent="0">
              <a:spcAft>
                <a:spcPts val="0"/>
              </a:spcAft>
              <a:defRPr/>
            </a:lvl3pPr>
            <a:lvl4pPr marL="0" indent="0">
              <a:spcAft>
                <a:spcPts val="0"/>
              </a:spcAft>
              <a:defRPr/>
            </a:lvl4pPr>
            <a:lvl5pPr marL="0" indent="0">
              <a:spcAft>
                <a:spcPts val="0"/>
              </a:spcAft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09672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Bullets Blue">
    <p:bg>
      <p:bgPr>
        <a:solidFill>
          <a:srgbClr val="0084D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03237" y="540000"/>
            <a:ext cx="7920000" cy="1080000"/>
          </a:xfrm>
        </p:spPr>
        <p:txBody>
          <a:bodyPr tIns="54000" anchor="t" anchorCtr="0"/>
          <a:lstStyle>
            <a:lvl1pPr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 err="1" smtClean="0"/>
              <a:t>Slaidi</a:t>
            </a:r>
            <a:r>
              <a:rPr lang="en-US" dirty="0" smtClean="0"/>
              <a:t> </a:t>
            </a:r>
            <a:r>
              <a:rPr lang="en-US" dirty="0" err="1" smtClean="0"/>
              <a:t>pealkiri</a:t>
            </a:r>
            <a:r>
              <a:rPr lang="en-US" dirty="0" smtClean="0"/>
              <a:t> </a:t>
            </a:r>
            <a:r>
              <a:rPr lang="en-US" dirty="0" err="1" smtClean="0"/>
              <a:t>vajadusel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err="1" smtClean="0"/>
              <a:t>kahel</a:t>
            </a:r>
            <a:r>
              <a:rPr lang="en-US" dirty="0" smtClean="0"/>
              <a:t> real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3239" y="1768475"/>
            <a:ext cx="7920000" cy="4513263"/>
          </a:xfrm>
        </p:spPr>
        <p:txBody>
          <a:bodyPr/>
          <a:lstStyle>
            <a:lvl1pPr marL="432000" indent="-324000">
              <a:spcAft>
                <a:spcPts val="800"/>
              </a:spcAft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  <a:defRPr baseline="0">
                <a:solidFill>
                  <a:schemeClr val="bg1"/>
                </a:solidFill>
              </a:defRPr>
            </a:lvl1pPr>
            <a:lvl2pPr marL="0" indent="0">
              <a:spcAft>
                <a:spcPts val="0"/>
              </a:spcAft>
              <a:defRPr/>
            </a:lvl2pPr>
            <a:lvl3pPr marL="0" indent="0">
              <a:spcAft>
                <a:spcPts val="0"/>
              </a:spcAft>
              <a:defRPr/>
            </a:lvl3pPr>
            <a:lvl4pPr marL="0" indent="0">
              <a:spcAft>
                <a:spcPts val="0"/>
              </a:spcAft>
              <a:defRPr/>
            </a:lvl4pPr>
            <a:lvl5pPr marL="0" indent="0">
              <a:spcAft>
                <a:spcPts val="0"/>
              </a:spcAft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099431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 bwMode="auto">
          <a:xfrm>
            <a:off x="0" y="1800538"/>
            <a:ext cx="8999538" cy="5040000"/>
          </a:xfrm>
          <a:prstGeom prst="rect">
            <a:avLst/>
          </a:prstGeom>
          <a:solidFill>
            <a:srgbClr val="0084D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noFill/>
              <a:effectLst/>
              <a:latin typeface="Roboto Condensed" panose="02000000000000000000" pitchFamily="2" charset="0"/>
              <a:ea typeface="Microsoft YaHei" panose="020B0503020204020204" pitchFamily="34" charset="-122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1404000" y="2448000"/>
            <a:ext cx="7200000" cy="972269"/>
          </a:xfrm>
        </p:spPr>
        <p:txBody>
          <a:bodyPr tIns="86400" anchor="t" anchorCtr="0"/>
          <a:lstStyle>
            <a:lvl1pPr algn="l">
              <a:defRPr sz="5700">
                <a:solidFill>
                  <a:schemeClr val="bg1"/>
                </a:solidFill>
              </a:defRPr>
            </a:lvl1pPr>
          </a:lstStyle>
          <a:p>
            <a:r>
              <a:rPr lang="et-EE" dirty="0" smtClean="0"/>
              <a:t>Aitäh!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404000" y="3636293"/>
            <a:ext cx="7200000" cy="1728000"/>
          </a:xfrm>
        </p:spPr>
        <p:txBody>
          <a:bodyPr/>
          <a:lstStyle>
            <a:lvl1pPr marL="0" indent="0" algn="l">
              <a:spcAft>
                <a:spcPts val="0"/>
              </a:spcAft>
              <a:buNone/>
              <a:defRPr sz="26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t-EE" dirty="0" smtClean="0"/>
              <a:t>Eesnimi Perenimi</a:t>
            </a:r>
          </a:p>
          <a:p>
            <a:r>
              <a:rPr lang="et-EE" dirty="0" smtClean="0"/>
              <a:t>eesnimi.perenimi@agri.ee</a:t>
            </a:r>
          </a:p>
          <a:p>
            <a:endParaRPr lang="et-EE" dirty="0" smtClean="0"/>
          </a:p>
        </p:txBody>
      </p:sp>
      <p:pic>
        <p:nvPicPr>
          <p:cNvPr id="6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69429" y="218336"/>
            <a:ext cx="3461667" cy="13810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036317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404000" y="2448000"/>
            <a:ext cx="7200000" cy="1800000"/>
          </a:xfrm>
        </p:spPr>
        <p:txBody>
          <a:bodyPr tIns="86400" anchor="t" anchorCtr="0"/>
          <a:lstStyle>
            <a:lvl1pPr algn="l">
              <a:defRPr sz="5700"/>
            </a:lvl1pPr>
          </a:lstStyle>
          <a:p>
            <a:r>
              <a:rPr lang="et-EE" dirty="0" smtClean="0"/>
              <a:t>Slaidiesitluse </a:t>
            </a:r>
            <a:br>
              <a:rPr lang="et-EE" dirty="0" smtClean="0"/>
            </a:br>
            <a:r>
              <a:rPr lang="et-EE" dirty="0" smtClean="0"/>
              <a:t>pealkiri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404000" y="4525200"/>
            <a:ext cx="7200000" cy="1728000"/>
          </a:xfrm>
        </p:spPr>
        <p:txBody>
          <a:bodyPr/>
          <a:lstStyle>
            <a:lvl1pPr marL="0" indent="0" algn="l">
              <a:spcAft>
                <a:spcPts val="0"/>
              </a:spcAft>
              <a:buNone/>
              <a:defRPr sz="2600" b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t-EE" dirty="0" smtClean="0"/>
              <a:t>Eesnimi Perenimi</a:t>
            </a:r>
            <a:br>
              <a:rPr lang="et-EE" dirty="0" smtClean="0"/>
            </a:br>
            <a:r>
              <a:rPr lang="et-EE" dirty="0" smtClean="0"/>
              <a:t>asutuse nimetus / ametinimetus</a:t>
            </a:r>
            <a:br>
              <a:rPr lang="et-EE" dirty="0" smtClean="0"/>
            </a:br>
            <a:r>
              <a:rPr lang="et-EE" dirty="0" smtClean="0"/>
              <a:t/>
            </a:r>
            <a:br>
              <a:rPr lang="et-EE" dirty="0" smtClean="0"/>
            </a:br>
            <a:r>
              <a:rPr lang="et-EE" dirty="0" smtClean="0"/>
              <a:t>14.12.2013</a:t>
            </a:r>
            <a:endParaRPr lang="en-US" dirty="0"/>
          </a:p>
        </p:txBody>
      </p:sp>
      <p:pic>
        <p:nvPicPr>
          <p:cNvPr id="5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2817" y="219688"/>
            <a:ext cx="3461947" cy="1381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6755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1404000" y="2448000"/>
            <a:ext cx="7200000" cy="972269"/>
          </a:xfrm>
        </p:spPr>
        <p:txBody>
          <a:bodyPr tIns="86400" anchor="t" anchorCtr="0"/>
          <a:lstStyle>
            <a:lvl1pPr algn="l">
              <a:defRPr sz="5700"/>
            </a:lvl1pPr>
          </a:lstStyle>
          <a:p>
            <a:r>
              <a:rPr lang="et-EE" dirty="0" smtClean="0"/>
              <a:t>Aitäh!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404000" y="3636293"/>
            <a:ext cx="7200000" cy="1728000"/>
          </a:xfrm>
        </p:spPr>
        <p:txBody>
          <a:bodyPr/>
          <a:lstStyle>
            <a:lvl1pPr marL="0" indent="0" algn="l">
              <a:spcAft>
                <a:spcPts val="0"/>
              </a:spcAft>
              <a:buNone/>
              <a:defRPr sz="2600" b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t-EE" dirty="0" smtClean="0"/>
              <a:t>Eesnimi Perenimi</a:t>
            </a:r>
          </a:p>
          <a:p>
            <a:r>
              <a:rPr lang="et-EE" dirty="0" smtClean="0"/>
              <a:t>eesnimi.perenimi@agri.ee</a:t>
            </a:r>
          </a:p>
          <a:p>
            <a:endParaRPr lang="et-EE" dirty="0" smtClean="0"/>
          </a:p>
        </p:txBody>
      </p:sp>
      <p:pic>
        <p:nvPicPr>
          <p:cNvPr id="5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69429" y="218336"/>
            <a:ext cx="3461667" cy="13810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190034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35410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301625"/>
            <a:ext cx="9069387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dirty="0" smtClean="0"/>
              <a:t>Click to edit the title text format</a:t>
            </a: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1768475"/>
            <a:ext cx="9069387" cy="4513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the outline text format</a:t>
            </a:r>
          </a:p>
          <a:p>
            <a:pPr lvl="1"/>
            <a:r>
              <a:rPr lang="en-GB" altLang="en-US" smtClean="0"/>
              <a:t>Second Outline Level</a:t>
            </a:r>
          </a:p>
          <a:p>
            <a:pPr lvl="2"/>
            <a:r>
              <a:rPr lang="en-GB" altLang="en-US" smtClean="0"/>
              <a:t>Third Outline Level</a:t>
            </a:r>
          </a:p>
          <a:p>
            <a:pPr lvl="3"/>
            <a:r>
              <a:rPr lang="en-GB" altLang="en-US" smtClean="0"/>
              <a:t>Fourth Outline Level</a:t>
            </a:r>
          </a:p>
          <a:p>
            <a:pPr lvl="4"/>
            <a:r>
              <a:rPr lang="en-GB" altLang="en-US" smtClean="0"/>
              <a:t>Fifth Outline Level</a:t>
            </a:r>
          </a:p>
          <a:p>
            <a:pPr lvl="4"/>
            <a:r>
              <a:rPr lang="en-GB" altLang="en-US" smtClean="0"/>
              <a:t>Sixth Outline Level</a:t>
            </a:r>
          </a:p>
          <a:p>
            <a:pPr lvl="4"/>
            <a:r>
              <a:rPr lang="en-GB" altLang="en-US" smtClean="0"/>
              <a:t>Seventh Outline Level</a:t>
            </a:r>
          </a:p>
          <a:p>
            <a:pPr lvl="4"/>
            <a:r>
              <a:rPr lang="en-GB" altLang="en-US" smtClean="0"/>
              <a:t>Eighth Outline Level</a:t>
            </a:r>
          </a:p>
          <a:p>
            <a:pPr lvl="4"/>
            <a:r>
              <a:rPr lang="en-GB" altLang="en-US" smtClean="0"/>
              <a:t>Ninth Outline Level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503238" y="6886575"/>
            <a:ext cx="23463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Arial Unicode MS" panose="020B0604020202020204" pitchFamily="34" charset="-128"/>
              </a:defRPr>
            </a:lvl1pPr>
          </a:lstStyle>
          <a:p>
            <a:endParaRPr lang="et-EE" altLang="en-US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448050" y="6886575"/>
            <a:ext cx="31940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Arial Unicode MS" panose="020B0604020202020204" pitchFamily="34" charset="-128"/>
              </a:defRPr>
            </a:lvl1pPr>
          </a:lstStyle>
          <a:p>
            <a:endParaRPr lang="et-EE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7227888" y="6886575"/>
            <a:ext cx="23463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Arial Unicode MS" panose="020B0604020202020204" pitchFamily="34" charset="-128"/>
              </a:defRPr>
            </a:lvl1pPr>
          </a:lstStyle>
          <a:p>
            <a:fld id="{91A857D3-8977-4B76-8A8E-76EC884CC3A4}" type="slidenum">
              <a:rPr lang="et-EE" altLang="en-US"/>
              <a:pPr/>
              <a:t>‹#›</a:t>
            </a:fld>
            <a:endParaRPr lang="et-EE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4" r:id="rId2"/>
    <p:sldLayoutId id="2147483650" r:id="rId3"/>
    <p:sldLayoutId id="2147483662" r:id="rId4"/>
    <p:sldLayoutId id="2147483665" r:id="rId5"/>
    <p:sldLayoutId id="2147483663" r:id="rId6"/>
    <p:sldLayoutId id="2147483649" r:id="rId7"/>
    <p:sldLayoutId id="2147483660" r:id="rId8"/>
    <p:sldLayoutId id="2147483655" r:id="rId9"/>
  </p:sldLayoutIdLst>
  <p:timing>
    <p:tnLst>
      <p:par>
        <p:cTn id="1" dur="indefinite" restart="never" nodeType="tmRoot"/>
      </p:par>
    </p:tnLst>
  </p:timing>
  <p:txStyles>
    <p:titleStyle>
      <a:lvl1pPr algn="l" defTabSz="449263" rtl="0" eaLnBrk="1" fontAlgn="base" hangingPunct="1">
        <a:lnSpc>
          <a:spcPct val="8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5700" kern="1200">
          <a:solidFill>
            <a:srgbClr val="000000"/>
          </a:solidFill>
          <a:latin typeface="+mj-lt"/>
          <a:ea typeface="+mj-ea"/>
          <a:cs typeface="+mj-cs"/>
        </a:defRPr>
      </a:lvl1pPr>
      <a:lvl2pPr marL="742950" indent="-285750" algn="l" defTabSz="449263" rtl="0" eaLnBrk="1" fontAlgn="base" hangingPunct="1">
        <a:lnSpc>
          <a:spcPct val="8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5700">
          <a:solidFill>
            <a:srgbClr val="000000"/>
          </a:solidFill>
          <a:latin typeface="Roboto Condensed" panose="02000000000000000000" pitchFamily="2" charset="0"/>
          <a:ea typeface="Microsoft YaHei" panose="020B0503020204020204" pitchFamily="34" charset="-122"/>
        </a:defRPr>
      </a:lvl2pPr>
      <a:lvl3pPr marL="1143000" indent="-228600" algn="l" defTabSz="449263" rtl="0" eaLnBrk="1" fontAlgn="base" hangingPunct="1">
        <a:lnSpc>
          <a:spcPct val="8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5700">
          <a:solidFill>
            <a:srgbClr val="000000"/>
          </a:solidFill>
          <a:latin typeface="Roboto Condensed" panose="02000000000000000000" pitchFamily="2" charset="0"/>
          <a:ea typeface="Microsoft YaHei" panose="020B0503020204020204" pitchFamily="34" charset="-122"/>
        </a:defRPr>
      </a:lvl3pPr>
      <a:lvl4pPr marL="1600200" indent="-228600" algn="l" defTabSz="449263" rtl="0" eaLnBrk="1" fontAlgn="base" hangingPunct="1">
        <a:lnSpc>
          <a:spcPct val="8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5700">
          <a:solidFill>
            <a:srgbClr val="000000"/>
          </a:solidFill>
          <a:latin typeface="Roboto Condensed" panose="02000000000000000000" pitchFamily="2" charset="0"/>
          <a:ea typeface="Microsoft YaHei" panose="020B0503020204020204" pitchFamily="34" charset="-122"/>
        </a:defRPr>
      </a:lvl4pPr>
      <a:lvl5pPr marL="2057400" indent="-228600" algn="l" defTabSz="449263" rtl="0" eaLnBrk="1" fontAlgn="base" hangingPunct="1">
        <a:lnSpc>
          <a:spcPct val="8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5700">
          <a:solidFill>
            <a:srgbClr val="000000"/>
          </a:solidFill>
          <a:latin typeface="Roboto Condensed" panose="02000000000000000000" pitchFamily="2" charset="0"/>
          <a:ea typeface="Microsoft YaHei" panose="020B0503020204020204" pitchFamily="34" charset="-122"/>
        </a:defRPr>
      </a:lvl5pPr>
      <a:lvl6pPr marL="2514600" indent="-228600" algn="l" defTabSz="449263" rtl="0" eaLnBrk="1" fontAlgn="base" hangingPunct="1">
        <a:lnSpc>
          <a:spcPct val="8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5700">
          <a:solidFill>
            <a:srgbClr val="000000"/>
          </a:solidFill>
          <a:latin typeface="Roboto Condensed" panose="02000000000000000000" pitchFamily="2" charset="0"/>
          <a:ea typeface="Microsoft YaHei" panose="020B0503020204020204" pitchFamily="34" charset="-122"/>
        </a:defRPr>
      </a:lvl6pPr>
      <a:lvl7pPr marL="2971800" indent="-228600" algn="l" defTabSz="449263" rtl="0" eaLnBrk="1" fontAlgn="base" hangingPunct="1">
        <a:lnSpc>
          <a:spcPct val="8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5700">
          <a:solidFill>
            <a:srgbClr val="000000"/>
          </a:solidFill>
          <a:latin typeface="Roboto Condensed" panose="02000000000000000000" pitchFamily="2" charset="0"/>
          <a:ea typeface="Microsoft YaHei" panose="020B0503020204020204" pitchFamily="34" charset="-122"/>
        </a:defRPr>
      </a:lvl7pPr>
      <a:lvl8pPr marL="3429000" indent="-228600" algn="l" defTabSz="449263" rtl="0" eaLnBrk="1" fontAlgn="base" hangingPunct="1">
        <a:lnSpc>
          <a:spcPct val="8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5700">
          <a:solidFill>
            <a:srgbClr val="000000"/>
          </a:solidFill>
          <a:latin typeface="Roboto Condensed" panose="02000000000000000000" pitchFamily="2" charset="0"/>
          <a:ea typeface="Microsoft YaHei" panose="020B0503020204020204" pitchFamily="34" charset="-122"/>
        </a:defRPr>
      </a:lvl8pPr>
      <a:lvl9pPr marL="3886200" indent="-228600" algn="l" defTabSz="449263" rtl="0" eaLnBrk="1" fontAlgn="base" hangingPunct="1">
        <a:lnSpc>
          <a:spcPct val="8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5700">
          <a:solidFill>
            <a:srgbClr val="000000"/>
          </a:solidFill>
          <a:latin typeface="Roboto Condensed" panose="02000000000000000000" pitchFamily="2" charset="0"/>
          <a:ea typeface="Microsoft YaHei" panose="020B0503020204020204" pitchFamily="34" charset="-122"/>
        </a:defRPr>
      </a:lvl9pPr>
    </p:titleStyle>
    <p:bodyStyle>
      <a:lvl1pPr marL="342900" indent="-342900" algn="l" defTabSz="449263" rtl="0" eaLnBrk="1" fontAlgn="base" hangingPunct="1">
        <a:lnSpc>
          <a:spcPct val="110000"/>
        </a:lnSpc>
        <a:spcBef>
          <a:spcPct val="0"/>
        </a:spcBef>
        <a:spcAft>
          <a:spcPts val="1413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1" fontAlgn="base" hangingPunct="1">
        <a:lnSpc>
          <a:spcPct val="110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1" fontAlgn="base" hangingPunct="1">
        <a:lnSpc>
          <a:spcPct val="110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1" fontAlgn="base" hangingPunct="1">
        <a:lnSpc>
          <a:spcPct val="110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1" fontAlgn="base" hangingPunct="1">
        <a:lnSpc>
          <a:spcPct val="110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ctrTitle"/>
          </p:nvPr>
        </p:nvSpPr>
        <p:spPr>
          <a:xfrm>
            <a:off x="323305" y="2448000"/>
            <a:ext cx="8280695" cy="1800000"/>
          </a:xfrm>
        </p:spPr>
        <p:txBody>
          <a:bodyPr/>
          <a:lstStyle/>
          <a:p>
            <a:pPr algn="ctr"/>
            <a:r>
              <a:rPr lang="et-EE" dirty="0"/>
              <a:t>Geneetiliselt muundatud </a:t>
            </a:r>
            <a:r>
              <a:rPr lang="et-EE" dirty="0" smtClean="0"/>
              <a:t>ja tavapõllukultuuride kooseksisteerimine</a:t>
            </a:r>
            <a:endParaRPr lang="et-EE" dirty="0"/>
          </a:p>
        </p:txBody>
      </p:sp>
      <p:sp>
        <p:nvSpPr>
          <p:cNvPr id="3" name="Alapealkiri 2"/>
          <p:cNvSpPr>
            <a:spLocks noGrp="1"/>
          </p:cNvSpPr>
          <p:nvPr>
            <p:ph type="subTitle" idx="1"/>
          </p:nvPr>
        </p:nvSpPr>
        <p:spPr>
          <a:xfrm>
            <a:off x="827361" y="5364484"/>
            <a:ext cx="7776639" cy="888715"/>
          </a:xfrm>
        </p:spPr>
        <p:txBody>
          <a:bodyPr/>
          <a:lstStyle/>
          <a:p>
            <a:r>
              <a:rPr lang="et-EE" dirty="0" smtClean="0"/>
              <a:t>Maaeluministeerium</a:t>
            </a:r>
          </a:p>
          <a:p>
            <a:r>
              <a:rPr lang="et-EE" dirty="0" smtClean="0"/>
              <a:t>5. detsember 2017</a:t>
            </a: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1456040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ctrTitle"/>
          </p:nvPr>
        </p:nvSpPr>
        <p:spPr>
          <a:xfrm>
            <a:off x="395313" y="1620068"/>
            <a:ext cx="8496943" cy="576065"/>
          </a:xfrm>
        </p:spPr>
        <p:txBody>
          <a:bodyPr/>
          <a:lstStyle/>
          <a:p>
            <a:r>
              <a:rPr lang="et-EE" sz="2800" b="1" dirty="0" smtClean="0">
                <a:solidFill>
                  <a:srgbClr val="0084D1"/>
                </a:solidFill>
              </a:rPr>
              <a:t>Mahemajandus</a:t>
            </a:r>
            <a:endParaRPr lang="et-EE" sz="2800" b="1" dirty="0">
              <a:solidFill>
                <a:srgbClr val="0084D1"/>
              </a:solidFill>
            </a:endParaRPr>
          </a:p>
        </p:txBody>
      </p:sp>
      <p:sp>
        <p:nvSpPr>
          <p:cNvPr id="3" name="Alapealkiri 2"/>
          <p:cNvSpPr>
            <a:spLocks noGrp="1"/>
          </p:cNvSpPr>
          <p:nvPr>
            <p:ph type="subTitle" idx="1"/>
          </p:nvPr>
        </p:nvSpPr>
        <p:spPr>
          <a:xfrm>
            <a:off x="683345" y="2412157"/>
            <a:ext cx="8064896" cy="3816423"/>
          </a:xfrm>
        </p:spPr>
        <p:txBody>
          <a:bodyPr/>
          <a:lstStyle/>
          <a:p>
            <a:pPr marL="457200" indent="-457200">
              <a:buClr>
                <a:srgbClr val="0084D1"/>
              </a:buClr>
              <a:buFont typeface="Wingdings" panose="05000000000000000000" pitchFamily="2" charset="2"/>
              <a:buChar char="v"/>
            </a:pPr>
            <a:r>
              <a:rPr lang="et-EE" dirty="0"/>
              <a:t>Mahepõllumajandus on </a:t>
            </a:r>
            <a:r>
              <a:rPr lang="et-EE" dirty="0" smtClean="0"/>
              <a:t>kiiresti </a:t>
            </a:r>
            <a:r>
              <a:rPr lang="et-EE" dirty="0"/>
              <a:t>arenev </a:t>
            </a:r>
            <a:r>
              <a:rPr lang="et-EE" dirty="0" smtClean="0"/>
              <a:t>sektor.</a:t>
            </a:r>
            <a:endParaRPr lang="et-EE" dirty="0"/>
          </a:p>
          <a:p>
            <a:pPr marL="720725" indent="-360363">
              <a:buClr>
                <a:srgbClr val="0084D1"/>
              </a:buClr>
              <a:buFont typeface="Wingdings" panose="05000000000000000000" pitchFamily="2" charset="2"/>
              <a:buChar char="v"/>
            </a:pPr>
            <a:r>
              <a:rPr lang="et-EE" altLang="et-EE" sz="2000" dirty="0" smtClean="0"/>
              <a:t>Iga </a:t>
            </a:r>
            <a:r>
              <a:rPr lang="et-EE" altLang="et-EE" sz="2000" dirty="0"/>
              <a:t>aastaga suureneb tootjate arv </a:t>
            </a:r>
            <a:r>
              <a:rPr lang="et-EE" altLang="et-EE" sz="2000" dirty="0" smtClean="0"/>
              <a:t>~7,5</a:t>
            </a:r>
            <a:r>
              <a:rPr lang="et-EE" altLang="et-EE" sz="2000" dirty="0"/>
              <a:t>% </a:t>
            </a:r>
            <a:r>
              <a:rPr lang="et-EE" altLang="et-EE" sz="2000" dirty="0" smtClean="0"/>
              <a:t>võrra.</a:t>
            </a:r>
            <a:endParaRPr lang="et-EE" altLang="et-EE" sz="2000" dirty="0"/>
          </a:p>
          <a:p>
            <a:pPr marL="720725" indent="-360363">
              <a:buClr>
                <a:srgbClr val="0084D1"/>
              </a:buClr>
              <a:buFont typeface="Wingdings" panose="05000000000000000000" pitchFamily="2" charset="2"/>
              <a:buChar char="v"/>
            </a:pPr>
            <a:r>
              <a:rPr lang="et-EE" altLang="et-EE" sz="2000" dirty="0"/>
              <a:t>2017 aasta lõpu seisuga on 21% Eesti põllumajanduslikust </a:t>
            </a:r>
            <a:r>
              <a:rPr lang="et-EE" altLang="et-EE" sz="2000" dirty="0" smtClean="0"/>
              <a:t>maast mahe.</a:t>
            </a:r>
            <a:endParaRPr lang="et-EE" altLang="et-EE" sz="2000" dirty="0"/>
          </a:p>
          <a:p>
            <a:pPr marL="457200" indent="-457200">
              <a:buClr>
                <a:srgbClr val="0084D1"/>
              </a:buClr>
              <a:buFont typeface="Wingdings" panose="05000000000000000000" pitchFamily="2" charset="2"/>
              <a:buChar char="v"/>
            </a:pPr>
            <a:endParaRPr lang="et-EE" altLang="et-EE" dirty="0" smtClean="0"/>
          </a:p>
          <a:p>
            <a:pPr marL="457200" indent="-457200">
              <a:buClr>
                <a:srgbClr val="0084D1"/>
              </a:buClr>
              <a:buFont typeface="Wingdings" panose="05000000000000000000" pitchFamily="2" charset="2"/>
              <a:buChar char="v"/>
            </a:pPr>
            <a:r>
              <a:rPr lang="et-EE" altLang="et-EE" dirty="0" smtClean="0"/>
              <a:t>Mahemajanduse tervikprogramm, mille raames on </a:t>
            </a:r>
            <a:r>
              <a:rPr lang="et-EE" dirty="0"/>
              <a:t>Vabariigi Valitsuse </a:t>
            </a:r>
            <a:r>
              <a:rPr lang="et-EE" dirty="0" smtClean="0"/>
              <a:t>tegevusprogrammis tegevus: </a:t>
            </a:r>
            <a:r>
              <a:rPr lang="et-EE" u="sng" dirty="0"/>
              <a:t>„Kasutades Eesti puhtast keskkonnast tulenevat konkurentsieelist, arendame mahetoodete ja -teenuste eksporti, mis loob Eesti eri paigus uusi töökohti.“</a:t>
            </a:r>
            <a:endParaRPr lang="et-EE" altLang="et-EE" u="sng" dirty="0" smtClean="0"/>
          </a:p>
          <a:p>
            <a:pPr marL="914400" lvl="1" indent="-457200">
              <a:buClr>
                <a:srgbClr val="0084D1"/>
              </a:buClr>
              <a:buFont typeface="Wingdings" panose="05000000000000000000" pitchFamily="2" charset="2"/>
              <a:buChar char="v"/>
            </a:pPr>
            <a:endParaRPr lang="et-EE" altLang="et-EE" dirty="0" smtClean="0"/>
          </a:p>
          <a:p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3018796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t-EE" dirty="0" smtClean="0"/>
              <a:t>Tänan</a:t>
            </a:r>
            <a:endParaRPr lang="et-E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t-EE" dirty="0" smtClean="0"/>
              <a:t>Sigmar Suu</a:t>
            </a: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33961997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apealkiri 2"/>
          <p:cNvSpPr>
            <a:spLocks noGrp="1"/>
          </p:cNvSpPr>
          <p:nvPr>
            <p:ph type="subTitle" idx="1"/>
          </p:nvPr>
        </p:nvSpPr>
        <p:spPr>
          <a:xfrm>
            <a:off x="539329" y="1980109"/>
            <a:ext cx="8064671" cy="4273091"/>
          </a:xfrm>
        </p:spPr>
        <p:txBody>
          <a:bodyPr/>
          <a:lstStyle/>
          <a:p>
            <a:r>
              <a:rPr lang="et-EE" dirty="0"/>
              <a:t>Euroopa Liidus </a:t>
            </a:r>
            <a:r>
              <a:rPr lang="et-EE" dirty="0" smtClean="0"/>
              <a:t>on </a:t>
            </a:r>
            <a:r>
              <a:rPr lang="et-EE" dirty="0"/>
              <a:t>praegu </a:t>
            </a:r>
            <a:r>
              <a:rPr lang="et-EE" dirty="0" smtClean="0"/>
              <a:t>lubatud</a:t>
            </a:r>
          </a:p>
          <a:p>
            <a:pPr marL="457200" indent="-457200">
              <a:buClr>
                <a:srgbClr val="0084D1"/>
              </a:buClr>
              <a:buFont typeface="Wingdings" panose="05000000000000000000" pitchFamily="2" charset="2"/>
              <a:buChar char="v"/>
            </a:pPr>
            <a:endParaRPr lang="et-EE" u="sng" dirty="0" smtClean="0"/>
          </a:p>
          <a:p>
            <a:pPr marL="457200" indent="-457200">
              <a:buClr>
                <a:srgbClr val="0084D1"/>
              </a:buClr>
              <a:buFont typeface="Wingdings" panose="05000000000000000000" pitchFamily="2" charset="2"/>
              <a:buChar char="v"/>
            </a:pPr>
            <a:r>
              <a:rPr lang="et-EE" u="sng" dirty="0" smtClean="0"/>
              <a:t>kasvatada üht GM põllukultuuri</a:t>
            </a:r>
          </a:p>
          <a:p>
            <a:pPr>
              <a:buClr>
                <a:srgbClr val="0084D1"/>
              </a:buClr>
            </a:pPr>
            <a:r>
              <a:rPr lang="et-EE" dirty="0" smtClean="0"/>
              <a:t>	toiduks </a:t>
            </a:r>
            <a:r>
              <a:rPr lang="et-EE" dirty="0"/>
              <a:t>ja söödaks sobiv mais MON </a:t>
            </a:r>
            <a:r>
              <a:rPr lang="et-EE" dirty="0" smtClean="0"/>
              <a:t>810</a:t>
            </a:r>
          </a:p>
          <a:p>
            <a:pPr>
              <a:buClr>
                <a:srgbClr val="0084D1"/>
              </a:buClr>
            </a:pPr>
            <a:endParaRPr lang="et-EE" sz="2200" dirty="0" smtClean="0"/>
          </a:p>
          <a:p>
            <a:pPr>
              <a:buClr>
                <a:srgbClr val="0084D1"/>
              </a:buClr>
            </a:pPr>
            <a:r>
              <a:rPr lang="et-EE" sz="2400" dirty="0" smtClean="0"/>
              <a:t>(lubatud on olnud </a:t>
            </a:r>
            <a:r>
              <a:rPr lang="et-EE" sz="2400" dirty="0"/>
              <a:t>kasvatada </a:t>
            </a:r>
            <a:r>
              <a:rPr lang="et-EE" sz="2400" dirty="0" smtClean="0"/>
              <a:t>ka tööstuslikku tärkliserikast kartulit </a:t>
            </a:r>
            <a:r>
              <a:rPr lang="et-EE" sz="2400" dirty="0" err="1" smtClean="0"/>
              <a:t>Amflora</a:t>
            </a:r>
            <a:r>
              <a:rPr lang="et-EE" sz="2400" dirty="0"/>
              <a:t>, kuid </a:t>
            </a:r>
            <a:r>
              <a:rPr lang="et-EE" sz="2400" dirty="0" smtClean="0"/>
              <a:t>taotleja </a:t>
            </a:r>
            <a:r>
              <a:rPr lang="et-EE" sz="2400" dirty="0"/>
              <a:t>BASF </a:t>
            </a:r>
            <a:r>
              <a:rPr lang="et-EE" sz="2400" dirty="0" smtClean="0"/>
              <a:t>võttis </a:t>
            </a:r>
            <a:r>
              <a:rPr lang="et-EE" sz="2400" dirty="0"/>
              <a:t>peale 2 aastast kasvatamist loa </a:t>
            </a:r>
            <a:r>
              <a:rPr lang="et-EE" sz="2400" dirty="0" smtClean="0"/>
              <a:t>tagasi)</a:t>
            </a:r>
          </a:p>
          <a:p>
            <a:pPr>
              <a:buClr>
                <a:srgbClr val="004586"/>
              </a:buClr>
            </a:pPr>
            <a:endParaRPr lang="et-EE" sz="2000" dirty="0"/>
          </a:p>
        </p:txBody>
      </p:sp>
    </p:spTree>
    <p:extLst>
      <p:ext uri="{BB962C8B-B14F-4D97-AF65-F5344CB8AC3E}">
        <p14:creationId xmlns:p14="http://schemas.microsoft.com/office/powerpoint/2010/main" val="1414540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ctrTitle"/>
          </p:nvPr>
        </p:nvSpPr>
        <p:spPr>
          <a:xfrm>
            <a:off x="539330" y="1620069"/>
            <a:ext cx="8064670" cy="648072"/>
          </a:xfrm>
        </p:spPr>
        <p:txBody>
          <a:bodyPr/>
          <a:lstStyle/>
          <a:p>
            <a:r>
              <a:rPr lang="et-EE" sz="2800" b="1" dirty="0">
                <a:solidFill>
                  <a:srgbClr val="0084D1"/>
                </a:solidFill>
              </a:rPr>
              <a:t>Eesti GMO alane </a:t>
            </a:r>
            <a:r>
              <a:rPr lang="et-EE" sz="2800" b="1" dirty="0" smtClean="0">
                <a:solidFill>
                  <a:srgbClr val="0084D1"/>
                </a:solidFill>
              </a:rPr>
              <a:t>seadusandlus:</a:t>
            </a:r>
            <a:endParaRPr lang="et-EE" sz="2800" dirty="0">
              <a:solidFill>
                <a:srgbClr val="0084D1"/>
              </a:solidFill>
            </a:endParaRPr>
          </a:p>
        </p:txBody>
      </p:sp>
      <p:sp>
        <p:nvSpPr>
          <p:cNvPr id="3" name="Alapealkiri 2"/>
          <p:cNvSpPr>
            <a:spLocks noGrp="1"/>
          </p:cNvSpPr>
          <p:nvPr>
            <p:ph type="subTitle" idx="1"/>
          </p:nvPr>
        </p:nvSpPr>
        <p:spPr>
          <a:xfrm>
            <a:off x="683346" y="2484165"/>
            <a:ext cx="7416824" cy="3769035"/>
          </a:xfrm>
        </p:spPr>
        <p:txBody>
          <a:bodyPr/>
          <a:lstStyle/>
          <a:p>
            <a:pPr>
              <a:buClr>
                <a:srgbClr val="004586"/>
              </a:buClr>
            </a:pPr>
            <a:r>
              <a:rPr lang="et-EE" u="sng" dirty="0" smtClean="0"/>
              <a:t>Maaeluministeeriumi roll</a:t>
            </a:r>
            <a:r>
              <a:rPr lang="et-EE" dirty="0" smtClean="0"/>
              <a:t>: </a:t>
            </a:r>
          </a:p>
          <a:p>
            <a:pPr>
              <a:buClr>
                <a:srgbClr val="004586"/>
              </a:buClr>
            </a:pPr>
            <a:r>
              <a:rPr lang="et-EE" dirty="0" smtClean="0"/>
              <a:t>„</a:t>
            </a:r>
            <a:r>
              <a:rPr lang="et-EE" dirty="0"/>
              <a:t>Geneetiliselt muundatud organismide keskkonda viimise </a:t>
            </a:r>
            <a:r>
              <a:rPr lang="et-EE" dirty="0" smtClean="0"/>
              <a:t>seaduses“ peatükk 3</a:t>
            </a:r>
            <a:r>
              <a:rPr lang="et-EE" baseline="30000" dirty="0" smtClean="0"/>
              <a:t>1</a:t>
            </a:r>
            <a:r>
              <a:rPr lang="et-EE" dirty="0" smtClean="0"/>
              <a:t>, mis käsitleb Euroopa Liidu turustamisloa alusel </a:t>
            </a:r>
            <a:r>
              <a:rPr lang="et-EE" b="1" dirty="0" smtClean="0"/>
              <a:t>GM põllukultuuri käitlemist </a:t>
            </a:r>
            <a:r>
              <a:rPr lang="et-EE" dirty="0" smtClean="0"/>
              <a:t>ja selle seaduse alusel põllumajandusministri määrused GM põllukultuuri käitlemise nõuete, koolituse ja GM põllukultuuri kasvatamisest teavitamise kohta.</a:t>
            </a:r>
          </a:p>
          <a:p>
            <a:pPr>
              <a:buClr>
                <a:srgbClr val="004586"/>
              </a:buClr>
            </a:pPr>
            <a:endParaRPr lang="et-EE" sz="2000" i="1" dirty="0">
              <a:solidFill>
                <a:srgbClr val="004586"/>
              </a:solidFill>
            </a:endParaRPr>
          </a:p>
          <a:p>
            <a:pPr>
              <a:buClr>
                <a:srgbClr val="004586"/>
              </a:buClr>
            </a:pP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3050165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ctrTitle"/>
          </p:nvPr>
        </p:nvSpPr>
        <p:spPr>
          <a:xfrm>
            <a:off x="467321" y="1548061"/>
            <a:ext cx="7920879" cy="1512168"/>
          </a:xfrm>
        </p:spPr>
        <p:txBody>
          <a:bodyPr/>
          <a:lstStyle/>
          <a:p>
            <a:pPr marL="0" lvl="2" indent="0"/>
            <a:r>
              <a:rPr lang="et-EE" sz="2800" dirty="0" smtClean="0">
                <a:solidFill>
                  <a:srgbClr val="0084D1"/>
                </a:solidFill>
              </a:rPr>
              <a:t>Käitlemise ehk kooseksisteerimise nõuded</a:t>
            </a:r>
            <a:r>
              <a:rPr lang="et-EE" altLang="et-EE" sz="2800" dirty="0" smtClean="0">
                <a:solidFill>
                  <a:srgbClr val="0084D1"/>
                </a:solidFill>
              </a:rPr>
              <a:t> </a:t>
            </a:r>
            <a:r>
              <a:rPr lang="et-EE" altLang="et-EE" sz="2800" dirty="0">
                <a:solidFill>
                  <a:srgbClr val="0084D1"/>
                </a:solidFill>
              </a:rPr>
              <a:t>peavad tagama, et tahtmatu GM põllukultuuri sisaldus mitte GM-põllukultuuri saagis (toiduks ja söödaks) ei ületaks 0,9</a:t>
            </a:r>
            <a:r>
              <a:rPr lang="et-EE" altLang="et-EE" sz="2800" dirty="0" smtClean="0">
                <a:solidFill>
                  <a:srgbClr val="0084D1"/>
                </a:solidFill>
              </a:rPr>
              <a:t>%:</a:t>
            </a:r>
            <a:endParaRPr lang="et-EE" sz="2800" dirty="0">
              <a:solidFill>
                <a:srgbClr val="0084D1"/>
              </a:solidFill>
            </a:endParaRPr>
          </a:p>
        </p:txBody>
      </p:sp>
      <p:sp>
        <p:nvSpPr>
          <p:cNvPr id="3" name="Alapealkiri 2"/>
          <p:cNvSpPr>
            <a:spLocks noGrp="1"/>
          </p:cNvSpPr>
          <p:nvPr>
            <p:ph type="subTitle" idx="1"/>
          </p:nvPr>
        </p:nvSpPr>
        <p:spPr>
          <a:xfrm>
            <a:off x="467321" y="3204245"/>
            <a:ext cx="8136679" cy="3048955"/>
          </a:xfrm>
        </p:spPr>
        <p:txBody>
          <a:bodyPr/>
          <a:lstStyle/>
          <a:p>
            <a:pPr marL="457200" indent="-457200">
              <a:buClr>
                <a:srgbClr val="0084D1"/>
              </a:buClr>
              <a:buFont typeface="Wingdings" panose="05000000000000000000" pitchFamily="2" charset="2"/>
              <a:buChar char="v"/>
            </a:pPr>
            <a:r>
              <a:rPr lang="et-EE" altLang="et-EE" dirty="0" smtClean="0"/>
              <a:t>Kasvatamise </a:t>
            </a:r>
            <a:r>
              <a:rPr lang="et-EE" altLang="et-EE" dirty="0"/>
              <a:t>vahemaa (lisaks puhvertsoonid</a:t>
            </a:r>
            <a:r>
              <a:rPr lang="et-EE" altLang="et-EE" dirty="0" smtClean="0"/>
              <a:t>)</a:t>
            </a:r>
          </a:p>
          <a:p>
            <a:pPr marL="457200" indent="-457200">
              <a:buClr>
                <a:srgbClr val="0084D1"/>
              </a:buClr>
              <a:buFont typeface="Wingdings" panose="05000000000000000000" pitchFamily="2" charset="2"/>
              <a:buChar char="v"/>
            </a:pPr>
            <a:r>
              <a:rPr lang="et-EE" altLang="et-EE" dirty="0" smtClean="0"/>
              <a:t>Kasvatamise ajavahemik</a:t>
            </a:r>
          </a:p>
          <a:p>
            <a:pPr marL="457200" indent="-457200">
              <a:buClr>
                <a:srgbClr val="0084D1"/>
              </a:buClr>
              <a:buFont typeface="Wingdings" panose="05000000000000000000" pitchFamily="2" charset="2"/>
              <a:buChar char="v"/>
            </a:pPr>
            <a:r>
              <a:rPr lang="et-EE" altLang="et-EE" dirty="0" smtClean="0"/>
              <a:t>GM </a:t>
            </a:r>
            <a:r>
              <a:rPr lang="et-EE" altLang="et-EE" dirty="0"/>
              <a:t>eelkultuurist tärganud taimede eemaldamine järelkultuuri </a:t>
            </a:r>
            <a:r>
              <a:rPr lang="et-EE" altLang="et-EE" dirty="0" smtClean="0"/>
              <a:t>põllult</a:t>
            </a:r>
          </a:p>
          <a:p>
            <a:pPr marL="457200" indent="-457200">
              <a:buClr>
                <a:srgbClr val="0084D1"/>
              </a:buClr>
              <a:buFont typeface="Wingdings" panose="05000000000000000000" pitchFamily="2" charset="2"/>
              <a:buChar char="v"/>
            </a:pPr>
            <a:r>
              <a:rPr lang="et-EE" altLang="et-EE" dirty="0" smtClean="0"/>
              <a:t>Kasutatud </a:t>
            </a:r>
            <a:r>
              <a:rPr lang="et-EE" altLang="et-EE" dirty="0"/>
              <a:t>masinate ja ladude </a:t>
            </a:r>
            <a:r>
              <a:rPr lang="et-EE" altLang="et-EE" dirty="0" smtClean="0"/>
              <a:t>puhastamine</a:t>
            </a:r>
          </a:p>
          <a:p>
            <a:pPr marL="457200" indent="-457200">
              <a:buClr>
                <a:srgbClr val="0084D1"/>
              </a:buClr>
              <a:buFont typeface="Wingdings" panose="05000000000000000000" pitchFamily="2" charset="2"/>
              <a:buChar char="v"/>
            </a:pPr>
            <a:r>
              <a:rPr lang="et-EE" altLang="et-EE" dirty="0" smtClean="0"/>
              <a:t>Nõuetekohane </a:t>
            </a:r>
            <a:r>
              <a:rPr lang="et-EE" altLang="et-EE" dirty="0"/>
              <a:t>vedu (hoolikalt kinni kaetud</a:t>
            </a:r>
            <a:r>
              <a:rPr lang="et-EE" altLang="et-EE" dirty="0" smtClean="0"/>
              <a:t>)</a:t>
            </a:r>
          </a:p>
          <a:p>
            <a:pPr marL="457200" indent="-457200">
              <a:buClr>
                <a:srgbClr val="0084D1"/>
              </a:buClr>
              <a:buFont typeface="Wingdings" panose="05000000000000000000" pitchFamily="2" charset="2"/>
              <a:buChar char="v"/>
            </a:pPr>
            <a:r>
              <a:rPr lang="et-EE" altLang="et-EE" dirty="0" smtClean="0"/>
              <a:t>Teavitamine</a:t>
            </a:r>
            <a:endParaRPr lang="et-EE" altLang="et-EE" dirty="0"/>
          </a:p>
          <a:p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1328045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ctrTitle"/>
          </p:nvPr>
        </p:nvSpPr>
        <p:spPr>
          <a:xfrm>
            <a:off x="395313" y="1620068"/>
            <a:ext cx="8496943" cy="576065"/>
          </a:xfrm>
        </p:spPr>
        <p:txBody>
          <a:bodyPr/>
          <a:lstStyle/>
          <a:p>
            <a:r>
              <a:rPr lang="et-EE" sz="2800" b="1" dirty="0" smtClean="0">
                <a:solidFill>
                  <a:srgbClr val="0084D1"/>
                </a:solidFill>
              </a:rPr>
              <a:t>GM põllukultuuri kasvatamisel on oluline teavitamine:</a:t>
            </a:r>
            <a:endParaRPr lang="et-EE" sz="2800" b="1" dirty="0">
              <a:solidFill>
                <a:srgbClr val="0084D1"/>
              </a:solidFill>
            </a:endParaRPr>
          </a:p>
        </p:txBody>
      </p:sp>
      <p:sp>
        <p:nvSpPr>
          <p:cNvPr id="3" name="Alapealkiri 2"/>
          <p:cNvSpPr>
            <a:spLocks noGrp="1"/>
          </p:cNvSpPr>
          <p:nvPr>
            <p:ph type="subTitle" idx="1"/>
          </p:nvPr>
        </p:nvSpPr>
        <p:spPr>
          <a:xfrm>
            <a:off x="683345" y="2412158"/>
            <a:ext cx="7920655" cy="3456384"/>
          </a:xfrm>
        </p:spPr>
        <p:txBody>
          <a:bodyPr/>
          <a:lstStyle/>
          <a:p>
            <a:pPr marL="457200" indent="-457200">
              <a:buClr>
                <a:srgbClr val="0084D1"/>
              </a:buClr>
              <a:buFont typeface="Wingdings" panose="05000000000000000000" pitchFamily="2" charset="2"/>
              <a:buChar char="v"/>
            </a:pPr>
            <a:r>
              <a:rPr lang="et-EE" altLang="et-EE" dirty="0"/>
              <a:t>Naabrite teavitamine </a:t>
            </a:r>
            <a:r>
              <a:rPr lang="et-EE" altLang="et-EE" dirty="0" smtClean="0"/>
              <a:t>vähemalt</a:t>
            </a:r>
            <a:r>
              <a:rPr lang="fi-FI" altLang="et-EE" dirty="0" smtClean="0"/>
              <a:t> </a:t>
            </a:r>
            <a:r>
              <a:rPr lang="et-EE" altLang="et-EE" dirty="0" smtClean="0"/>
              <a:t>kolm</a:t>
            </a:r>
            <a:r>
              <a:rPr lang="fi-FI" altLang="et-EE" dirty="0" smtClean="0"/>
              <a:t> </a:t>
            </a:r>
            <a:r>
              <a:rPr lang="et-EE" altLang="et-EE" dirty="0" smtClean="0"/>
              <a:t>kuud</a:t>
            </a:r>
            <a:r>
              <a:rPr lang="fi-FI" altLang="et-EE" dirty="0" smtClean="0"/>
              <a:t> </a:t>
            </a:r>
            <a:r>
              <a:rPr lang="fi-FI" altLang="et-EE" dirty="0"/>
              <a:t>enne </a:t>
            </a:r>
            <a:r>
              <a:rPr lang="et-EE" altLang="et-EE" dirty="0" smtClean="0"/>
              <a:t>kasvatamise</a:t>
            </a:r>
            <a:r>
              <a:rPr lang="fi-FI" altLang="et-EE" dirty="0" smtClean="0"/>
              <a:t> </a:t>
            </a:r>
            <a:r>
              <a:rPr lang="et-EE" altLang="et-EE" dirty="0" smtClean="0"/>
              <a:t>alustamist</a:t>
            </a:r>
          </a:p>
          <a:p>
            <a:pPr>
              <a:buClr>
                <a:srgbClr val="0084D1"/>
              </a:buClr>
            </a:pPr>
            <a:r>
              <a:rPr lang="et-EE" altLang="et-EE" dirty="0"/>
              <a:t>	</a:t>
            </a:r>
            <a:r>
              <a:rPr lang="et-EE" altLang="et-EE" dirty="0" smtClean="0"/>
              <a:t>(</a:t>
            </a:r>
            <a:r>
              <a:rPr lang="et-EE" altLang="et-EE" dirty="0"/>
              <a:t>vajadusel nende nõusoleku </a:t>
            </a:r>
            <a:r>
              <a:rPr lang="et-EE" altLang="et-EE" dirty="0" smtClean="0"/>
              <a:t>saamine)</a:t>
            </a:r>
          </a:p>
          <a:p>
            <a:pPr marL="457200" indent="-457200">
              <a:buClr>
                <a:srgbClr val="0084D1"/>
              </a:buClr>
              <a:buFont typeface="Wingdings" panose="05000000000000000000" pitchFamily="2" charset="2"/>
              <a:buChar char="v"/>
            </a:pPr>
            <a:r>
              <a:rPr lang="et-EE" altLang="et-EE" dirty="0" smtClean="0"/>
              <a:t>Põllu </a:t>
            </a:r>
            <a:r>
              <a:rPr lang="et-EE" altLang="et-EE" dirty="0"/>
              <a:t>asukoht ja kasvatatav GM põllukultuur </a:t>
            </a:r>
            <a:endParaRPr lang="et-EE" altLang="et-EE" dirty="0" smtClean="0"/>
          </a:p>
          <a:p>
            <a:pPr>
              <a:buClr>
                <a:srgbClr val="0084D1"/>
              </a:buClr>
            </a:pPr>
            <a:r>
              <a:rPr lang="et-EE" altLang="et-EE" dirty="0" smtClean="0"/>
              <a:t>	(</a:t>
            </a:r>
            <a:r>
              <a:rPr lang="et-EE" altLang="et-EE" dirty="0"/>
              <a:t>iga aasta </a:t>
            </a:r>
            <a:r>
              <a:rPr lang="et-EE" altLang="et-EE" dirty="0" smtClean="0"/>
              <a:t>Põllumajandusametit)</a:t>
            </a:r>
            <a:endParaRPr lang="et-EE" altLang="et-EE" dirty="0"/>
          </a:p>
          <a:p>
            <a:pPr marL="457200" indent="-457200">
              <a:buClr>
                <a:srgbClr val="0084D1"/>
              </a:buClr>
              <a:buFont typeface="Wingdings" panose="05000000000000000000" pitchFamily="2" charset="2"/>
              <a:buChar char="v"/>
            </a:pPr>
            <a:r>
              <a:rPr lang="et-EE" altLang="et-EE" dirty="0"/>
              <a:t>Mesila omanike </a:t>
            </a:r>
            <a:r>
              <a:rPr lang="et-EE" altLang="et-EE" dirty="0" smtClean="0"/>
              <a:t>teavitamine </a:t>
            </a:r>
          </a:p>
          <a:p>
            <a:pPr>
              <a:buClr>
                <a:srgbClr val="0084D1"/>
              </a:buClr>
            </a:pPr>
            <a:r>
              <a:rPr lang="et-EE" altLang="et-EE" dirty="0"/>
              <a:t>	</a:t>
            </a:r>
            <a:r>
              <a:rPr lang="et-EE" altLang="et-EE" dirty="0" smtClean="0"/>
              <a:t>3 </a:t>
            </a:r>
            <a:r>
              <a:rPr lang="et-EE" altLang="et-EE" dirty="0"/>
              <a:t>km raadiuses GM põllukultuuri põllust (vastavalt </a:t>
            </a:r>
            <a:r>
              <a:rPr lang="et-EE" altLang="et-EE" dirty="0" smtClean="0"/>
              <a:t>	Taimekaitseseaduse </a:t>
            </a:r>
            <a:r>
              <a:rPr lang="et-EE" altLang="et-EE" dirty="0"/>
              <a:t>§78 </a:t>
            </a:r>
            <a:r>
              <a:rPr lang="et-EE" altLang="et-EE" dirty="0" smtClean="0"/>
              <a:t>lõikele </a:t>
            </a:r>
            <a:r>
              <a:rPr lang="et-EE" altLang="et-EE" dirty="0"/>
              <a:t>5)</a:t>
            </a:r>
          </a:p>
          <a:p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2442772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apealkiri 2"/>
          <p:cNvSpPr>
            <a:spLocks noGrp="1"/>
          </p:cNvSpPr>
          <p:nvPr>
            <p:ph type="subTitle" idx="1"/>
          </p:nvPr>
        </p:nvSpPr>
        <p:spPr>
          <a:xfrm>
            <a:off x="539329" y="1620069"/>
            <a:ext cx="8064671" cy="4633131"/>
          </a:xfrm>
        </p:spPr>
        <p:txBody>
          <a:bodyPr/>
          <a:lstStyle/>
          <a:p>
            <a:r>
              <a:rPr lang="et-EE" sz="3200" b="1" dirty="0" smtClean="0">
                <a:solidFill>
                  <a:srgbClr val="0084D1"/>
                </a:solidFill>
              </a:rPr>
              <a:t>Olukorrast Eestis:</a:t>
            </a:r>
          </a:p>
          <a:p>
            <a:r>
              <a:rPr lang="et-EE" dirty="0" smtClean="0"/>
              <a:t>Eestis </a:t>
            </a:r>
            <a:r>
              <a:rPr lang="et-EE" dirty="0"/>
              <a:t>ei ole seni veel </a:t>
            </a:r>
            <a:r>
              <a:rPr lang="et-EE" dirty="0" smtClean="0"/>
              <a:t>GM põllukultuure kasvatatud </a:t>
            </a:r>
            <a:r>
              <a:rPr lang="et-EE" sz="2000" dirty="0" smtClean="0"/>
              <a:t>(ehk siis maisi MON 810, kuna see on ainukesena kasvatamiseks lubatud GMO)</a:t>
            </a:r>
            <a:r>
              <a:rPr lang="et-EE" dirty="0" smtClean="0"/>
              <a:t>:</a:t>
            </a:r>
          </a:p>
          <a:p>
            <a:pPr marL="457200" indent="-457200">
              <a:buClr>
                <a:srgbClr val="0084D1"/>
              </a:buClr>
              <a:buFont typeface="Wingdings" panose="05000000000000000000" pitchFamily="2" charset="2"/>
              <a:buChar char="v"/>
            </a:pPr>
            <a:r>
              <a:rPr lang="et-EE" dirty="0"/>
              <a:t>MON810 sordid Eestis </a:t>
            </a:r>
            <a:r>
              <a:rPr lang="et-EE" dirty="0" smtClean="0"/>
              <a:t>ei </a:t>
            </a:r>
            <a:r>
              <a:rPr lang="et-EE" dirty="0"/>
              <a:t>kasva, sest need on aretatud lõunapoolsetele piirkondadele ja nende kasvuaeg ei sobi </a:t>
            </a:r>
            <a:r>
              <a:rPr lang="et-EE" dirty="0" smtClean="0"/>
              <a:t>meile</a:t>
            </a:r>
            <a:r>
              <a:rPr lang="et-EE" dirty="0"/>
              <a:t>;</a:t>
            </a:r>
            <a:endParaRPr lang="et-EE" dirty="0" smtClean="0"/>
          </a:p>
          <a:p>
            <a:pPr marL="457200" indent="-457200">
              <a:buClr>
                <a:srgbClr val="0084D1"/>
              </a:buClr>
              <a:buFont typeface="Wingdings" panose="05000000000000000000" pitchFamily="2" charset="2"/>
              <a:buChar char="v"/>
            </a:pPr>
            <a:r>
              <a:rPr lang="et-EE" dirty="0" smtClean="0"/>
              <a:t>meil</a:t>
            </a:r>
            <a:r>
              <a:rPr lang="fi-FI" dirty="0" smtClean="0"/>
              <a:t> </a:t>
            </a:r>
            <a:r>
              <a:rPr lang="fi-FI" dirty="0"/>
              <a:t>ei esine </a:t>
            </a:r>
            <a:r>
              <a:rPr lang="et-EE" dirty="0" smtClean="0"/>
              <a:t>maisikahjurit</a:t>
            </a:r>
            <a:r>
              <a:rPr lang="fi-FI" dirty="0" smtClean="0"/>
              <a:t>, </a:t>
            </a:r>
            <a:r>
              <a:rPr lang="et-EE" dirty="0" smtClean="0"/>
              <a:t>euroopa</a:t>
            </a:r>
            <a:r>
              <a:rPr lang="fi-FI" dirty="0" smtClean="0"/>
              <a:t> </a:t>
            </a:r>
            <a:r>
              <a:rPr lang="et-EE" dirty="0" err="1" smtClean="0"/>
              <a:t>varreleedikut</a:t>
            </a:r>
            <a:r>
              <a:rPr lang="fi-FI" dirty="0" smtClean="0"/>
              <a:t>, </a:t>
            </a:r>
            <a:r>
              <a:rPr lang="fi-FI" dirty="0"/>
              <a:t>mille </a:t>
            </a:r>
            <a:r>
              <a:rPr lang="et-EE" dirty="0" smtClean="0"/>
              <a:t>suhtes</a:t>
            </a:r>
            <a:r>
              <a:rPr lang="fi-FI" dirty="0" smtClean="0"/>
              <a:t> </a:t>
            </a:r>
            <a:r>
              <a:rPr lang="fi-FI" dirty="0"/>
              <a:t>on </a:t>
            </a:r>
            <a:r>
              <a:rPr lang="et-EE" dirty="0" smtClean="0"/>
              <a:t>mais</a:t>
            </a:r>
            <a:r>
              <a:rPr lang="fi-FI" dirty="0" smtClean="0"/>
              <a:t> </a:t>
            </a:r>
            <a:r>
              <a:rPr lang="fi-FI" dirty="0"/>
              <a:t>MON 810 </a:t>
            </a:r>
            <a:r>
              <a:rPr lang="et-EE" dirty="0" smtClean="0"/>
              <a:t>resistentne;</a:t>
            </a:r>
          </a:p>
          <a:p>
            <a:pPr marL="457200" indent="-457200">
              <a:buClr>
                <a:srgbClr val="0084D1"/>
              </a:buClr>
              <a:buFont typeface="Wingdings" panose="05000000000000000000" pitchFamily="2" charset="2"/>
              <a:buChar char="v"/>
            </a:pPr>
            <a:r>
              <a:rPr lang="et-EE" dirty="0" smtClean="0"/>
              <a:t>neil </a:t>
            </a:r>
            <a:r>
              <a:rPr lang="et-EE" dirty="0"/>
              <a:t>sortidel </a:t>
            </a:r>
            <a:r>
              <a:rPr lang="et-EE" dirty="0" smtClean="0"/>
              <a:t>ei ole bioloogilisi </a:t>
            </a:r>
            <a:r>
              <a:rPr lang="et-EE" dirty="0"/>
              <a:t>võimalusi ega majanduslikke eeliseid siin </a:t>
            </a:r>
            <a:r>
              <a:rPr lang="et-EE" dirty="0" smtClean="0"/>
              <a:t>kasvatamiseks.</a:t>
            </a: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2185515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apealkiri 2"/>
          <p:cNvSpPr>
            <a:spLocks noGrp="1"/>
          </p:cNvSpPr>
          <p:nvPr>
            <p:ph type="subTitle" idx="1"/>
          </p:nvPr>
        </p:nvSpPr>
        <p:spPr>
          <a:xfrm>
            <a:off x="611337" y="1764085"/>
            <a:ext cx="7920880" cy="4489115"/>
          </a:xfrm>
        </p:spPr>
        <p:txBody>
          <a:bodyPr/>
          <a:lstStyle/>
          <a:p>
            <a:r>
              <a:rPr lang="et-EE" sz="2400" b="1" dirty="0"/>
              <a:t>2015</a:t>
            </a:r>
            <a:r>
              <a:rPr lang="et-EE" sz="2400" dirty="0"/>
              <a:t>. ja </a:t>
            </a:r>
            <a:r>
              <a:rPr lang="et-EE" sz="2400" b="1" dirty="0"/>
              <a:t>2016. aastal </a:t>
            </a:r>
            <a:r>
              <a:rPr lang="et-EE" sz="2400" dirty="0"/>
              <a:t>toimus</a:t>
            </a:r>
            <a:r>
              <a:rPr lang="et-EE" sz="2400" b="1" dirty="0"/>
              <a:t> </a:t>
            </a:r>
            <a:r>
              <a:rPr lang="et-EE" sz="2400" dirty="0"/>
              <a:t>projekt „Geneetiliselt muundatud organismide (GMOde) seemnetes esinemise riskide hindamine” võimaliku </a:t>
            </a:r>
            <a:r>
              <a:rPr lang="et-EE" sz="2400" u="sng" dirty="0"/>
              <a:t>GMOdega saaste avastamiseks Eestis kasvatavate </a:t>
            </a:r>
            <a:r>
              <a:rPr lang="et-EE" sz="2400" dirty="0"/>
              <a:t>erinevate </a:t>
            </a:r>
            <a:r>
              <a:rPr lang="et-EE" sz="2400" dirty="0" smtClean="0"/>
              <a:t>sortide </a:t>
            </a:r>
            <a:r>
              <a:rPr lang="et-EE" sz="2400" dirty="0"/>
              <a:t>seemnetest. </a:t>
            </a:r>
            <a:endParaRPr lang="et-EE" sz="2400" dirty="0" smtClean="0"/>
          </a:p>
          <a:p>
            <a:endParaRPr lang="et-EE" sz="2400" dirty="0" smtClean="0"/>
          </a:p>
          <a:p>
            <a:r>
              <a:rPr lang="et-EE" sz="2400" dirty="0" smtClean="0"/>
              <a:t>Akrediteeritud </a:t>
            </a:r>
            <a:r>
              <a:rPr lang="et-EE" sz="2400" dirty="0"/>
              <a:t>laborites tehti 41 rapsi, 1 soja ja 10 maisi analüüsi. </a:t>
            </a:r>
            <a:br>
              <a:rPr lang="et-EE" sz="2400" dirty="0"/>
            </a:br>
            <a:endParaRPr lang="et-EE" sz="2400" dirty="0" smtClean="0"/>
          </a:p>
          <a:p>
            <a:r>
              <a:rPr lang="et-EE" sz="2400" b="1" dirty="0" smtClean="0">
                <a:solidFill>
                  <a:srgbClr val="0084D1"/>
                </a:solidFill>
              </a:rPr>
              <a:t>Analüüsitulemused </a:t>
            </a:r>
            <a:r>
              <a:rPr lang="et-EE" sz="2400" b="1" dirty="0">
                <a:solidFill>
                  <a:srgbClr val="0084D1"/>
                </a:solidFill>
              </a:rPr>
              <a:t>näitasid, et ükski analüüsitud proovist ei sisaldanud võõrgeene. </a:t>
            </a:r>
            <a:br>
              <a:rPr lang="et-EE" sz="2400" b="1" dirty="0">
                <a:solidFill>
                  <a:srgbClr val="0084D1"/>
                </a:solidFill>
              </a:rPr>
            </a:br>
            <a:endParaRPr lang="et-EE" sz="2400" dirty="0"/>
          </a:p>
          <a:p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14241605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apealkiri 2"/>
          <p:cNvSpPr>
            <a:spLocks noGrp="1"/>
          </p:cNvSpPr>
          <p:nvPr>
            <p:ph type="subTitle" idx="1"/>
          </p:nvPr>
        </p:nvSpPr>
        <p:spPr>
          <a:xfrm>
            <a:off x="539329" y="1908101"/>
            <a:ext cx="8064671" cy="4345099"/>
          </a:xfrm>
        </p:spPr>
        <p:txBody>
          <a:bodyPr/>
          <a:lstStyle/>
          <a:p>
            <a:r>
              <a:rPr lang="et-EE" dirty="0" smtClean="0"/>
              <a:t>Eeltoodu kokkuvõttes saab öelda:</a:t>
            </a:r>
          </a:p>
          <a:p>
            <a:pPr marL="457200" indent="-457200">
              <a:buClr>
                <a:srgbClr val="0084D1"/>
              </a:buClr>
              <a:buFont typeface="Wingdings" panose="05000000000000000000" pitchFamily="2" charset="2"/>
              <a:buChar char="v"/>
            </a:pPr>
            <a:r>
              <a:rPr lang="et-EE" dirty="0"/>
              <a:t>Eestis ei </a:t>
            </a:r>
            <a:r>
              <a:rPr lang="et-EE" dirty="0" smtClean="0"/>
              <a:t>ole kasvatatud, praegu ei kasvatata </a:t>
            </a:r>
            <a:r>
              <a:rPr lang="et-EE" dirty="0"/>
              <a:t>ja </a:t>
            </a:r>
            <a:r>
              <a:rPr lang="et-EE" dirty="0" smtClean="0"/>
              <a:t>perspektiivis </a:t>
            </a:r>
            <a:r>
              <a:rPr lang="et-EE" dirty="0"/>
              <a:t>ei ole näha </a:t>
            </a:r>
            <a:r>
              <a:rPr lang="et-EE" dirty="0" smtClean="0"/>
              <a:t>ka huvi </a:t>
            </a:r>
            <a:r>
              <a:rPr lang="et-EE" dirty="0"/>
              <a:t>Eestis </a:t>
            </a:r>
            <a:r>
              <a:rPr lang="et-EE" dirty="0" smtClean="0"/>
              <a:t>kasvatada GM põllukultuure</a:t>
            </a:r>
            <a:r>
              <a:rPr lang="et-EE" dirty="0"/>
              <a:t>. </a:t>
            </a:r>
            <a:r>
              <a:rPr lang="et-EE" sz="2000" dirty="0" smtClean="0"/>
              <a:t>(</a:t>
            </a:r>
            <a:r>
              <a:rPr lang="fr-FR" sz="2000" dirty="0" smtClean="0"/>
              <a:t>MON810 </a:t>
            </a:r>
            <a:r>
              <a:rPr lang="fr-FR" sz="2000" dirty="0"/>
              <a:t>on </a:t>
            </a:r>
            <a:r>
              <a:rPr lang="et-EE" sz="2000" dirty="0" err="1" smtClean="0"/>
              <a:t>ELs</a:t>
            </a:r>
            <a:r>
              <a:rPr lang="fr-FR" sz="2000" dirty="0" smtClean="0"/>
              <a:t> </a:t>
            </a:r>
            <a:r>
              <a:rPr lang="et-EE" sz="2000" dirty="0" smtClean="0"/>
              <a:t>lubatud</a:t>
            </a:r>
            <a:r>
              <a:rPr lang="fr-FR" sz="2000" dirty="0" smtClean="0"/>
              <a:t> </a:t>
            </a:r>
            <a:r>
              <a:rPr lang="et-EE" sz="2000" dirty="0" smtClean="0"/>
              <a:t>alates</a:t>
            </a:r>
            <a:r>
              <a:rPr lang="fr-FR" sz="2000" dirty="0" smtClean="0"/>
              <a:t> 1998</a:t>
            </a:r>
            <a:r>
              <a:rPr lang="et-EE" sz="2000" dirty="0" smtClean="0"/>
              <a:t> aastast,</a:t>
            </a:r>
          </a:p>
          <a:p>
            <a:pPr>
              <a:buClr>
                <a:srgbClr val="0084D1"/>
              </a:buClr>
            </a:pPr>
            <a:r>
              <a:rPr lang="et-EE" sz="2000" dirty="0" smtClean="0"/>
              <a:t>	selle </a:t>
            </a:r>
            <a:r>
              <a:rPr lang="et-EE" sz="2000" dirty="0"/>
              <a:t>aja jooksul ei ole </a:t>
            </a:r>
            <a:r>
              <a:rPr lang="et-EE" sz="2000" dirty="0" smtClean="0"/>
              <a:t>Eestis </a:t>
            </a:r>
            <a:r>
              <a:rPr lang="et-EE" sz="2000" dirty="0"/>
              <a:t>kordagi olnud huvi seda </a:t>
            </a:r>
            <a:r>
              <a:rPr lang="et-EE" sz="2000" dirty="0" smtClean="0"/>
              <a:t>kasvatada)</a:t>
            </a:r>
          </a:p>
          <a:p>
            <a:pPr marL="457200" indent="-457200">
              <a:buClr>
                <a:srgbClr val="0084D1"/>
              </a:buClr>
              <a:buFont typeface="Wingdings" panose="05000000000000000000" pitchFamily="2" charset="2"/>
              <a:buChar char="v"/>
            </a:pPr>
            <a:endParaRPr lang="et-EE" dirty="0" smtClean="0"/>
          </a:p>
          <a:p>
            <a:pPr marL="457200" indent="-457200">
              <a:buClr>
                <a:srgbClr val="0084D1"/>
              </a:buClr>
              <a:buFont typeface="Wingdings" panose="05000000000000000000" pitchFamily="2" charset="2"/>
              <a:buChar char="v"/>
            </a:pPr>
            <a:r>
              <a:rPr lang="et-EE" dirty="0" smtClean="0"/>
              <a:t>Vajaduse tekkimisel </a:t>
            </a:r>
            <a:r>
              <a:rPr lang="et-EE" dirty="0"/>
              <a:t>on olemas saastumise</a:t>
            </a:r>
            <a:r>
              <a:rPr lang="fi-FI" dirty="0"/>
              <a:t> </a:t>
            </a:r>
            <a:r>
              <a:rPr lang="et-EE" dirty="0" smtClean="0"/>
              <a:t>vältimiseks</a:t>
            </a:r>
            <a:r>
              <a:rPr lang="fi-FI" dirty="0" smtClean="0"/>
              <a:t> </a:t>
            </a:r>
            <a:r>
              <a:rPr lang="et-EE" dirty="0" smtClean="0"/>
              <a:t>kooseksisteerimise</a:t>
            </a:r>
            <a:r>
              <a:rPr lang="fi-FI" dirty="0" smtClean="0"/>
              <a:t> </a:t>
            </a:r>
            <a:r>
              <a:rPr lang="et-EE" dirty="0" smtClean="0"/>
              <a:t>nõuded</a:t>
            </a:r>
            <a:r>
              <a:rPr lang="et-EE" dirty="0"/>
              <a:t>, mille täitmist kontrollib </a:t>
            </a:r>
            <a:r>
              <a:rPr lang="et-EE" dirty="0" smtClean="0"/>
              <a:t>Põllumajandusamet.</a:t>
            </a:r>
          </a:p>
        </p:txBody>
      </p:sp>
    </p:spTree>
    <p:extLst>
      <p:ext uri="{BB962C8B-B14F-4D97-AF65-F5344CB8AC3E}">
        <p14:creationId xmlns:p14="http://schemas.microsoft.com/office/powerpoint/2010/main" val="2197767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apealkiri 2"/>
          <p:cNvSpPr>
            <a:spLocks noGrp="1"/>
          </p:cNvSpPr>
          <p:nvPr>
            <p:ph type="subTitle" idx="1"/>
          </p:nvPr>
        </p:nvSpPr>
        <p:spPr>
          <a:xfrm>
            <a:off x="539329" y="1692077"/>
            <a:ext cx="8064671" cy="4561123"/>
          </a:xfrm>
        </p:spPr>
        <p:txBody>
          <a:bodyPr/>
          <a:lstStyle/>
          <a:p>
            <a:r>
              <a:rPr lang="et-EE" dirty="0" smtClean="0"/>
              <a:t>Vastavalt </a:t>
            </a:r>
            <a:r>
              <a:rPr lang="fi-FI" dirty="0" err="1"/>
              <a:t>Euroopa</a:t>
            </a:r>
            <a:r>
              <a:rPr lang="fi-FI" dirty="0"/>
              <a:t> </a:t>
            </a:r>
            <a:r>
              <a:rPr lang="fi-FI" dirty="0" err="1"/>
              <a:t>Parlamendi</a:t>
            </a:r>
            <a:r>
              <a:rPr lang="fi-FI" dirty="0"/>
              <a:t> ja </a:t>
            </a:r>
            <a:r>
              <a:rPr lang="fi-FI" dirty="0" err="1"/>
              <a:t>nõukogu</a:t>
            </a:r>
            <a:r>
              <a:rPr lang="fi-FI" dirty="0"/>
              <a:t> </a:t>
            </a:r>
            <a:r>
              <a:rPr lang="fi-FI" dirty="0" smtClean="0"/>
              <a:t>direktiivi</a:t>
            </a:r>
            <a:r>
              <a:rPr lang="et-EE" dirty="0" err="1" smtClean="0"/>
              <a:t>le</a:t>
            </a:r>
            <a:r>
              <a:rPr lang="fi-FI" dirty="0" smtClean="0"/>
              <a:t> </a:t>
            </a:r>
            <a:r>
              <a:rPr lang="fi-FI" dirty="0"/>
              <a:t>(EL) 2015/412 </a:t>
            </a:r>
            <a:r>
              <a:rPr lang="et-EE" dirty="0"/>
              <a:t>on võimalik GMO kasvatamist </a:t>
            </a:r>
            <a:r>
              <a:rPr lang="et-EE" dirty="0" smtClean="0"/>
              <a:t>keelata </a:t>
            </a:r>
            <a:r>
              <a:rPr lang="et-EE" dirty="0"/>
              <a:t>või </a:t>
            </a:r>
            <a:r>
              <a:rPr lang="et-EE" dirty="0" smtClean="0"/>
              <a:t>piirata põhjustel</a:t>
            </a:r>
            <a:r>
              <a:rPr lang="et-EE" dirty="0"/>
              <a:t>, mis on </a:t>
            </a:r>
            <a:r>
              <a:rPr lang="et-EE" dirty="0" smtClean="0"/>
              <a:t>seotud:</a:t>
            </a:r>
          </a:p>
          <a:p>
            <a:endParaRPr lang="et-EE" dirty="0" smtClean="0"/>
          </a:p>
          <a:p>
            <a:pPr marL="457200" indent="-457200">
              <a:buClr>
                <a:srgbClr val="0084D1"/>
              </a:buClr>
              <a:buFont typeface="Wingdings" panose="05000000000000000000" pitchFamily="2" charset="2"/>
              <a:buChar char="v"/>
            </a:pPr>
            <a:r>
              <a:rPr lang="et-EE" sz="2400" dirty="0" smtClean="0"/>
              <a:t>keskkonnapoliitika eesmärkide,</a:t>
            </a:r>
          </a:p>
          <a:p>
            <a:pPr marL="457200" indent="-457200">
              <a:buClr>
                <a:srgbClr val="0084D1"/>
              </a:buClr>
              <a:buFont typeface="Wingdings" panose="05000000000000000000" pitchFamily="2" charset="2"/>
              <a:buChar char="v"/>
            </a:pPr>
            <a:r>
              <a:rPr lang="et-EE" sz="2400" dirty="0" smtClean="0"/>
              <a:t>asulaplaneerimise,</a:t>
            </a:r>
          </a:p>
          <a:p>
            <a:pPr marL="457200" indent="-457200">
              <a:buClr>
                <a:srgbClr val="0084D1"/>
              </a:buClr>
              <a:buFont typeface="Wingdings" panose="05000000000000000000" pitchFamily="2" charset="2"/>
              <a:buChar char="v"/>
            </a:pPr>
            <a:r>
              <a:rPr lang="et-EE" sz="2400" dirty="0" smtClean="0"/>
              <a:t>maakasutuse,</a:t>
            </a:r>
          </a:p>
          <a:p>
            <a:pPr marL="457200" indent="-457200">
              <a:buClr>
                <a:srgbClr val="0084D1"/>
              </a:buClr>
              <a:buFont typeface="Wingdings" panose="05000000000000000000" pitchFamily="2" charset="2"/>
              <a:buChar char="v"/>
            </a:pPr>
            <a:r>
              <a:rPr lang="et-EE" sz="2400" dirty="0" smtClean="0"/>
              <a:t>sotsiaal-majandusliku mõju,</a:t>
            </a:r>
          </a:p>
          <a:p>
            <a:pPr marL="457200" indent="-457200">
              <a:buClr>
                <a:srgbClr val="0084D1"/>
              </a:buClr>
              <a:buFont typeface="Wingdings" panose="05000000000000000000" pitchFamily="2" charset="2"/>
              <a:buChar char="v"/>
            </a:pPr>
            <a:r>
              <a:rPr lang="et-EE" sz="2400" dirty="0" smtClean="0"/>
              <a:t>GMO-sisalduse </a:t>
            </a:r>
            <a:r>
              <a:rPr lang="et-EE" sz="2400" dirty="0"/>
              <a:t>vältimisega teistes </a:t>
            </a:r>
            <a:r>
              <a:rPr lang="et-EE" sz="2400" dirty="0" smtClean="0"/>
              <a:t>toodetes,</a:t>
            </a:r>
          </a:p>
          <a:p>
            <a:pPr marL="457200" indent="-457200">
              <a:buClr>
                <a:srgbClr val="0084D1"/>
              </a:buClr>
              <a:buFont typeface="Wingdings" panose="05000000000000000000" pitchFamily="2" charset="2"/>
              <a:buChar char="v"/>
            </a:pPr>
            <a:r>
              <a:rPr lang="et-EE" sz="2400" dirty="0" smtClean="0"/>
              <a:t>põllumajanduspoliitika </a:t>
            </a:r>
            <a:r>
              <a:rPr lang="et-EE" sz="2400" dirty="0"/>
              <a:t>eesmärkide </a:t>
            </a:r>
            <a:r>
              <a:rPr lang="et-EE" sz="2400" dirty="0" smtClean="0"/>
              <a:t>või</a:t>
            </a:r>
          </a:p>
          <a:p>
            <a:pPr marL="457200" indent="-457200">
              <a:buClr>
                <a:srgbClr val="0084D1"/>
              </a:buClr>
              <a:buFont typeface="Wingdings" panose="05000000000000000000" pitchFamily="2" charset="2"/>
              <a:buChar char="v"/>
            </a:pPr>
            <a:r>
              <a:rPr lang="et-EE" sz="2400" dirty="0" smtClean="0"/>
              <a:t>avaliku </a:t>
            </a:r>
            <a:r>
              <a:rPr lang="et-EE" sz="2400" dirty="0"/>
              <a:t>korraga</a:t>
            </a:r>
            <a:r>
              <a:rPr lang="et-EE" sz="2400" dirty="0" smtClean="0"/>
              <a:t>.</a:t>
            </a:r>
            <a:endParaRPr lang="et-EE" sz="2400" dirty="0"/>
          </a:p>
        </p:txBody>
      </p:sp>
    </p:spTree>
    <p:extLst>
      <p:ext uri="{BB962C8B-B14F-4D97-AF65-F5344CB8AC3E}">
        <p14:creationId xmlns:p14="http://schemas.microsoft.com/office/powerpoint/2010/main" val="3119232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aaeluministeeriu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Roboto Condensed"/>
        <a:ea typeface="Microsoft YaHei"/>
        <a:cs typeface=""/>
      </a:majorFont>
      <a:minorFont>
        <a:latin typeface="Roboto Condensed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11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effectLst/>
            <a:latin typeface="Roboto Condensed" panose="02000000000000000000" pitchFamily="2" charset="0"/>
            <a:ea typeface="Microsoft YaHei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11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effectLst/>
            <a:latin typeface="Roboto Condensed" panose="02000000000000000000" pitchFamily="2" charset="0"/>
            <a:ea typeface="Microsoft YaHei" panose="020B0503020204020204" pitchFamily="34" charset="-122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arkvarakomplekti Office kujundu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394</Words>
  <Application>Microsoft Office PowerPoint</Application>
  <PresentationFormat>Kohandatud</PresentationFormat>
  <Paragraphs>57</Paragraphs>
  <Slides>11</Slides>
  <Notes>0</Notes>
  <HiddenSlides>0</HiddenSlides>
  <MMClips>0</MMClips>
  <ScaleCrop>false</ScaleCrop>
  <HeadingPairs>
    <vt:vector size="6" baseType="variant">
      <vt:variant>
        <vt:lpstr>Kasutatud fondid</vt:lpstr>
      </vt:variant>
      <vt:variant>
        <vt:i4>6</vt:i4>
      </vt:variant>
      <vt:variant>
        <vt:lpstr>Kujundus</vt:lpstr>
      </vt:variant>
      <vt:variant>
        <vt:i4>1</vt:i4>
      </vt:variant>
      <vt:variant>
        <vt:lpstr>Slaidipealkirjad</vt:lpstr>
      </vt:variant>
      <vt:variant>
        <vt:i4>11</vt:i4>
      </vt:variant>
    </vt:vector>
  </HeadingPairs>
  <TitlesOfParts>
    <vt:vector size="18" baseType="lpstr">
      <vt:lpstr>Microsoft YaHei</vt:lpstr>
      <vt:lpstr>Arial</vt:lpstr>
      <vt:lpstr>Arial Unicode MS</vt:lpstr>
      <vt:lpstr>Roboto Condensed</vt:lpstr>
      <vt:lpstr>Times New Roman</vt:lpstr>
      <vt:lpstr>Wingdings</vt:lpstr>
      <vt:lpstr>Maaeluministeerium</vt:lpstr>
      <vt:lpstr>Geneetiliselt muundatud ja tavapõllukultuuride kooseksisteerimine</vt:lpstr>
      <vt:lpstr>PowerPointi esitlus</vt:lpstr>
      <vt:lpstr>Eesti GMO alane seadusandlus:</vt:lpstr>
      <vt:lpstr>Käitlemise ehk kooseksisteerimise nõuded peavad tagama, et tahtmatu GM põllukultuuri sisaldus mitte GM-põllukultuuri saagis (toiduks ja söödaks) ei ületaks 0,9%:</vt:lpstr>
      <vt:lpstr>GM põllukultuuri kasvatamisel on oluline teavitamine:</vt:lpstr>
      <vt:lpstr>PowerPointi esitlus</vt:lpstr>
      <vt:lpstr>PowerPointi esitlus</vt:lpstr>
      <vt:lpstr>PowerPointi esitlus</vt:lpstr>
      <vt:lpstr>PowerPointi esitlus</vt:lpstr>
      <vt:lpstr>Mahemajandus</vt:lpstr>
      <vt:lpstr>Tänan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keywords>slaidipõhi; presentatsioonipõhi; slaidid; presentatsioonid; slaid; mall; template</cp:keywords>
  <cp:lastModifiedBy/>
  <cp:revision>1</cp:revision>
  <dcterms:created xsi:type="dcterms:W3CDTF">2015-08-26T08:47:13Z</dcterms:created>
  <dcterms:modified xsi:type="dcterms:W3CDTF">2017-12-14T06:35:09Z</dcterms:modified>
</cp:coreProperties>
</file>