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78" r:id="rId4"/>
    <p:sldId id="280" r:id="rId5"/>
    <p:sldId id="281" r:id="rId6"/>
    <p:sldId id="282" r:id="rId7"/>
    <p:sldId id="283" r:id="rId8"/>
    <p:sldId id="270" r:id="rId9"/>
    <p:sldId id="271" r:id="rId10"/>
    <p:sldId id="286" r:id="rId11"/>
    <p:sldId id="287" r:id="rId12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pos="19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004586"/>
    <a:srgbClr val="999999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722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6CC9E-0F46-42A8-872A-6770170C1E3F}" type="datetimeFigureOut">
              <a:rPr lang="et-EE" smtClean="0"/>
              <a:t>14.12.2017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3CD44-E8A6-4A15-9526-8569902C0F0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83251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</a:t>
            </a:r>
            <a:r>
              <a:rPr lang="et-EE" smtClean="0"/>
              <a:t>/ ametinimetus</a:t>
            </a:r>
            <a:br>
              <a:rPr lang="et-EE" smtClean="0"/>
            </a:br>
            <a:r>
              <a:rPr lang="et-EE" smtClean="0"/>
              <a:t/>
            </a:r>
            <a:br>
              <a:rPr lang="et-EE" smtClean="0"/>
            </a:br>
            <a:r>
              <a:rPr lang="et-EE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57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94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/ ametinimetus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817" y="219688"/>
            <a:ext cx="3461947" cy="13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50" r:id="rId3"/>
    <p:sldLayoutId id="2147483662" r:id="rId4"/>
    <p:sldLayoutId id="2147483665" r:id="rId5"/>
    <p:sldLayoutId id="2147483663" r:id="rId6"/>
    <p:sldLayoutId id="2147483649" r:id="rId7"/>
    <p:sldLayoutId id="2147483660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23305" y="2448000"/>
            <a:ext cx="8280695" cy="1800000"/>
          </a:xfrm>
        </p:spPr>
        <p:txBody>
          <a:bodyPr/>
          <a:lstStyle/>
          <a:p>
            <a:pPr algn="ctr"/>
            <a:r>
              <a:rPr lang="et-EE" dirty="0"/>
              <a:t>Geneetiliselt muundatud </a:t>
            </a:r>
            <a:r>
              <a:rPr lang="et-EE" dirty="0" smtClean="0"/>
              <a:t>ja tavapõllukultuuride kooseksisteerimine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827361" y="5364484"/>
            <a:ext cx="7776639" cy="888715"/>
          </a:xfrm>
        </p:spPr>
        <p:txBody>
          <a:bodyPr/>
          <a:lstStyle/>
          <a:p>
            <a:r>
              <a:rPr lang="et-EE" dirty="0" smtClean="0"/>
              <a:t>Maaeluministeerium</a:t>
            </a:r>
          </a:p>
          <a:p>
            <a:r>
              <a:rPr lang="et-EE" dirty="0" smtClean="0"/>
              <a:t>5. detsember 2017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560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95313" y="1620068"/>
            <a:ext cx="8496943" cy="576065"/>
          </a:xfrm>
        </p:spPr>
        <p:txBody>
          <a:bodyPr/>
          <a:lstStyle/>
          <a:p>
            <a:r>
              <a:rPr lang="et-EE" sz="2800" b="1" dirty="0" smtClean="0">
                <a:solidFill>
                  <a:srgbClr val="0084D1"/>
                </a:solidFill>
              </a:rPr>
              <a:t>Mahemajandus</a:t>
            </a:r>
            <a:endParaRPr lang="et-EE" sz="2800" b="1" dirty="0">
              <a:solidFill>
                <a:srgbClr val="0084D1"/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683345" y="2412157"/>
            <a:ext cx="8064896" cy="3816423"/>
          </a:xfrm>
        </p:spPr>
        <p:txBody>
          <a:bodyPr/>
          <a:lstStyle/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/>
              <a:t>Mahepõllumajandus on </a:t>
            </a:r>
            <a:r>
              <a:rPr lang="et-EE" dirty="0" smtClean="0"/>
              <a:t>kiiresti </a:t>
            </a:r>
            <a:r>
              <a:rPr lang="et-EE" dirty="0"/>
              <a:t>arenev </a:t>
            </a:r>
            <a:r>
              <a:rPr lang="et-EE" dirty="0" smtClean="0"/>
              <a:t>sektor.</a:t>
            </a:r>
            <a:endParaRPr lang="et-EE" dirty="0"/>
          </a:p>
          <a:p>
            <a:pPr marL="720725" indent="-360363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sz="2000" dirty="0" smtClean="0"/>
              <a:t>Iga </a:t>
            </a:r>
            <a:r>
              <a:rPr lang="et-EE" altLang="et-EE" sz="2000" dirty="0"/>
              <a:t>aastaga suureneb tootjate arv </a:t>
            </a:r>
            <a:r>
              <a:rPr lang="et-EE" altLang="et-EE" sz="2000" dirty="0" smtClean="0"/>
              <a:t>~7,5</a:t>
            </a:r>
            <a:r>
              <a:rPr lang="et-EE" altLang="et-EE" sz="2000" dirty="0"/>
              <a:t>% </a:t>
            </a:r>
            <a:r>
              <a:rPr lang="et-EE" altLang="et-EE" sz="2000" dirty="0" smtClean="0"/>
              <a:t>võrra.</a:t>
            </a:r>
            <a:endParaRPr lang="et-EE" altLang="et-EE" sz="2000" dirty="0"/>
          </a:p>
          <a:p>
            <a:pPr marL="720725" indent="-360363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sz="2000" dirty="0"/>
              <a:t>2017 aasta lõpu seisuga on 21% Eesti põllumajanduslikust </a:t>
            </a:r>
            <a:r>
              <a:rPr lang="et-EE" altLang="et-EE" sz="2000" dirty="0" smtClean="0"/>
              <a:t>maast mahe.</a:t>
            </a:r>
            <a:endParaRPr lang="et-EE" altLang="et-EE" sz="2000" dirty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endParaRPr lang="et-EE" altLang="et-EE" dirty="0" smtClean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Mahemajanduse tervikprogramm, mille raames on </a:t>
            </a:r>
            <a:r>
              <a:rPr lang="et-EE" dirty="0"/>
              <a:t>Vabariigi Valitsuse </a:t>
            </a:r>
            <a:r>
              <a:rPr lang="et-EE" dirty="0" smtClean="0"/>
              <a:t>tegevusprogrammis tegevus: </a:t>
            </a:r>
            <a:r>
              <a:rPr lang="et-EE" u="sng" dirty="0"/>
              <a:t>„Kasutades Eesti puhtast keskkonnast tulenevat konkurentsieelist, arendame mahetoodete ja -teenuste eksporti, mis loob Eesti eri paigus uusi töökohti.“</a:t>
            </a:r>
            <a:endParaRPr lang="et-EE" altLang="et-EE" u="sng" dirty="0" smtClean="0"/>
          </a:p>
          <a:p>
            <a:pPr marL="914400" lvl="1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endParaRPr lang="et-EE" alt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1879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Tänan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Sigmar Suu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96199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39329" y="1980109"/>
            <a:ext cx="8064671" cy="4273091"/>
          </a:xfrm>
        </p:spPr>
        <p:txBody>
          <a:bodyPr/>
          <a:lstStyle/>
          <a:p>
            <a:r>
              <a:rPr lang="et-EE" dirty="0"/>
              <a:t>Euroopa Liidus </a:t>
            </a:r>
            <a:r>
              <a:rPr lang="et-EE" dirty="0" smtClean="0"/>
              <a:t>on </a:t>
            </a:r>
            <a:r>
              <a:rPr lang="et-EE" dirty="0"/>
              <a:t>praegu </a:t>
            </a:r>
            <a:r>
              <a:rPr lang="et-EE" dirty="0" smtClean="0"/>
              <a:t>lubatud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endParaRPr lang="et-EE" u="sng" dirty="0" smtClean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u="sng" dirty="0" smtClean="0"/>
              <a:t>kasvatada üht GM põllukultuuri</a:t>
            </a:r>
          </a:p>
          <a:p>
            <a:pPr>
              <a:buClr>
                <a:srgbClr val="0084D1"/>
              </a:buClr>
            </a:pPr>
            <a:r>
              <a:rPr lang="et-EE" dirty="0" smtClean="0"/>
              <a:t>	toiduks </a:t>
            </a:r>
            <a:r>
              <a:rPr lang="et-EE" dirty="0"/>
              <a:t>ja söödaks sobiv mais MON </a:t>
            </a:r>
            <a:r>
              <a:rPr lang="et-EE" dirty="0" smtClean="0"/>
              <a:t>810</a:t>
            </a:r>
          </a:p>
          <a:p>
            <a:pPr>
              <a:buClr>
                <a:srgbClr val="0084D1"/>
              </a:buClr>
            </a:pPr>
            <a:endParaRPr lang="et-EE" sz="2200" dirty="0" smtClean="0"/>
          </a:p>
          <a:p>
            <a:pPr>
              <a:buClr>
                <a:srgbClr val="0084D1"/>
              </a:buClr>
            </a:pPr>
            <a:r>
              <a:rPr lang="et-EE" sz="2400" dirty="0" smtClean="0"/>
              <a:t>(lubatud on olnud </a:t>
            </a:r>
            <a:r>
              <a:rPr lang="et-EE" sz="2400" dirty="0"/>
              <a:t>kasvatada </a:t>
            </a:r>
            <a:r>
              <a:rPr lang="et-EE" sz="2400" dirty="0" smtClean="0"/>
              <a:t>ka tööstuslikku tärkliserikast kartulit </a:t>
            </a:r>
            <a:r>
              <a:rPr lang="et-EE" sz="2400" dirty="0" err="1" smtClean="0"/>
              <a:t>Amflora</a:t>
            </a:r>
            <a:r>
              <a:rPr lang="et-EE" sz="2400" dirty="0"/>
              <a:t>, kuid </a:t>
            </a:r>
            <a:r>
              <a:rPr lang="et-EE" sz="2400" dirty="0" smtClean="0"/>
              <a:t>taotleja </a:t>
            </a:r>
            <a:r>
              <a:rPr lang="et-EE" sz="2400" dirty="0"/>
              <a:t>BASF </a:t>
            </a:r>
            <a:r>
              <a:rPr lang="et-EE" sz="2400" dirty="0" smtClean="0"/>
              <a:t>võttis </a:t>
            </a:r>
            <a:r>
              <a:rPr lang="et-EE" sz="2400" dirty="0"/>
              <a:t>peale 2 aastast kasvatamist loa </a:t>
            </a:r>
            <a:r>
              <a:rPr lang="et-EE" sz="2400" dirty="0" smtClean="0"/>
              <a:t>tagasi)</a:t>
            </a:r>
          </a:p>
          <a:p>
            <a:pPr>
              <a:buClr>
                <a:srgbClr val="004586"/>
              </a:buClr>
            </a:pPr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14145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539330" y="1620069"/>
            <a:ext cx="8064670" cy="648072"/>
          </a:xfrm>
        </p:spPr>
        <p:txBody>
          <a:bodyPr/>
          <a:lstStyle/>
          <a:p>
            <a:r>
              <a:rPr lang="et-EE" sz="2800" b="1" dirty="0">
                <a:solidFill>
                  <a:srgbClr val="0084D1"/>
                </a:solidFill>
              </a:rPr>
              <a:t>Eesti GMO alane </a:t>
            </a:r>
            <a:r>
              <a:rPr lang="et-EE" sz="2800" b="1" dirty="0" smtClean="0">
                <a:solidFill>
                  <a:srgbClr val="0084D1"/>
                </a:solidFill>
              </a:rPr>
              <a:t>seadusandlus:</a:t>
            </a:r>
            <a:endParaRPr lang="et-EE" sz="2800" dirty="0">
              <a:solidFill>
                <a:srgbClr val="0084D1"/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683346" y="2484165"/>
            <a:ext cx="7416824" cy="3769035"/>
          </a:xfrm>
        </p:spPr>
        <p:txBody>
          <a:bodyPr/>
          <a:lstStyle/>
          <a:p>
            <a:pPr>
              <a:buClr>
                <a:srgbClr val="004586"/>
              </a:buClr>
            </a:pPr>
            <a:r>
              <a:rPr lang="et-EE" u="sng" dirty="0" smtClean="0"/>
              <a:t>Maaeluministeeriumi roll</a:t>
            </a:r>
            <a:r>
              <a:rPr lang="et-EE" dirty="0" smtClean="0"/>
              <a:t>: </a:t>
            </a:r>
          </a:p>
          <a:p>
            <a:pPr>
              <a:buClr>
                <a:srgbClr val="004586"/>
              </a:buClr>
            </a:pPr>
            <a:r>
              <a:rPr lang="et-EE" dirty="0" smtClean="0"/>
              <a:t>„</a:t>
            </a:r>
            <a:r>
              <a:rPr lang="et-EE" dirty="0"/>
              <a:t>Geneetiliselt muundatud organismide keskkonda viimise </a:t>
            </a:r>
            <a:r>
              <a:rPr lang="et-EE" dirty="0" smtClean="0"/>
              <a:t>seaduses“ peatükk 3</a:t>
            </a:r>
            <a:r>
              <a:rPr lang="et-EE" baseline="30000" dirty="0" smtClean="0"/>
              <a:t>1</a:t>
            </a:r>
            <a:r>
              <a:rPr lang="et-EE" dirty="0" smtClean="0"/>
              <a:t>, mis käsitleb Euroopa Liidu turustamisloa alusel </a:t>
            </a:r>
            <a:r>
              <a:rPr lang="et-EE" b="1" dirty="0" smtClean="0"/>
              <a:t>GM põllukultuuri käitlemist </a:t>
            </a:r>
            <a:r>
              <a:rPr lang="et-EE" dirty="0" smtClean="0"/>
              <a:t>ja selle seaduse alusel põllumajandusministri määrused GM põllukultuuri käitlemise nõuete, koolituse ja GM põllukultuuri kasvatamisest teavitamise kohta.</a:t>
            </a:r>
          </a:p>
          <a:p>
            <a:pPr>
              <a:buClr>
                <a:srgbClr val="004586"/>
              </a:buClr>
            </a:pPr>
            <a:endParaRPr lang="et-EE" sz="2000" i="1" dirty="0">
              <a:solidFill>
                <a:srgbClr val="004586"/>
              </a:solidFill>
            </a:endParaRPr>
          </a:p>
          <a:p>
            <a:pPr>
              <a:buClr>
                <a:srgbClr val="004586"/>
              </a:buClr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501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467321" y="1548061"/>
            <a:ext cx="7920879" cy="1512168"/>
          </a:xfrm>
        </p:spPr>
        <p:txBody>
          <a:bodyPr/>
          <a:lstStyle/>
          <a:p>
            <a:pPr marL="0" lvl="2" indent="0"/>
            <a:r>
              <a:rPr lang="et-EE" sz="2800" dirty="0" smtClean="0">
                <a:solidFill>
                  <a:srgbClr val="0084D1"/>
                </a:solidFill>
              </a:rPr>
              <a:t>Käitlemise ehk kooseksisteerimise nõuded</a:t>
            </a:r>
            <a:r>
              <a:rPr lang="et-EE" altLang="et-EE" sz="2800" dirty="0" smtClean="0">
                <a:solidFill>
                  <a:srgbClr val="0084D1"/>
                </a:solidFill>
              </a:rPr>
              <a:t> </a:t>
            </a:r>
            <a:r>
              <a:rPr lang="et-EE" altLang="et-EE" sz="2800" dirty="0">
                <a:solidFill>
                  <a:srgbClr val="0084D1"/>
                </a:solidFill>
              </a:rPr>
              <a:t>peavad tagama, et tahtmatu GM põllukultuuri sisaldus mitte GM-põllukultuuri saagis (toiduks ja söödaks) ei ületaks 0,9</a:t>
            </a:r>
            <a:r>
              <a:rPr lang="et-EE" altLang="et-EE" sz="2800" dirty="0" smtClean="0">
                <a:solidFill>
                  <a:srgbClr val="0084D1"/>
                </a:solidFill>
              </a:rPr>
              <a:t>%:</a:t>
            </a:r>
            <a:endParaRPr lang="et-EE" sz="2800" dirty="0">
              <a:solidFill>
                <a:srgbClr val="0084D1"/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467321" y="3204245"/>
            <a:ext cx="8136679" cy="3048955"/>
          </a:xfrm>
        </p:spPr>
        <p:txBody>
          <a:bodyPr/>
          <a:lstStyle/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Kasvatamise </a:t>
            </a:r>
            <a:r>
              <a:rPr lang="et-EE" altLang="et-EE" dirty="0"/>
              <a:t>vahemaa (lisaks puhvertsoonid</a:t>
            </a:r>
            <a:r>
              <a:rPr lang="et-EE" altLang="et-EE" dirty="0" smtClean="0"/>
              <a:t>)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Kasvatamise ajavahemik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GM </a:t>
            </a:r>
            <a:r>
              <a:rPr lang="et-EE" altLang="et-EE" dirty="0"/>
              <a:t>eelkultuurist tärganud taimede eemaldamine järelkultuuri </a:t>
            </a:r>
            <a:r>
              <a:rPr lang="et-EE" altLang="et-EE" dirty="0" smtClean="0"/>
              <a:t>põllult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Kasutatud </a:t>
            </a:r>
            <a:r>
              <a:rPr lang="et-EE" altLang="et-EE" dirty="0"/>
              <a:t>masinate ja ladude </a:t>
            </a:r>
            <a:r>
              <a:rPr lang="et-EE" altLang="et-EE" dirty="0" smtClean="0"/>
              <a:t>puhastamine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Nõuetekohane </a:t>
            </a:r>
            <a:r>
              <a:rPr lang="et-EE" altLang="et-EE" dirty="0"/>
              <a:t>vedu (hoolikalt kinni kaetud</a:t>
            </a:r>
            <a:r>
              <a:rPr lang="et-EE" altLang="et-EE" dirty="0" smtClean="0"/>
              <a:t>)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Teavitamine</a:t>
            </a:r>
            <a:endParaRPr lang="et-EE" alt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2804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95313" y="1620068"/>
            <a:ext cx="8496943" cy="576065"/>
          </a:xfrm>
        </p:spPr>
        <p:txBody>
          <a:bodyPr/>
          <a:lstStyle/>
          <a:p>
            <a:r>
              <a:rPr lang="et-EE" sz="2800" b="1" dirty="0" smtClean="0">
                <a:solidFill>
                  <a:srgbClr val="0084D1"/>
                </a:solidFill>
              </a:rPr>
              <a:t>GM põllukultuuri kasvatamisel on oluline teavitamine:</a:t>
            </a:r>
            <a:endParaRPr lang="et-EE" sz="2800" b="1" dirty="0">
              <a:solidFill>
                <a:srgbClr val="0084D1"/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683345" y="2412158"/>
            <a:ext cx="7920655" cy="3456384"/>
          </a:xfrm>
        </p:spPr>
        <p:txBody>
          <a:bodyPr/>
          <a:lstStyle/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/>
              <a:t>Naabrite teavitamine </a:t>
            </a:r>
            <a:r>
              <a:rPr lang="et-EE" altLang="et-EE" dirty="0" smtClean="0"/>
              <a:t>vähemalt</a:t>
            </a:r>
            <a:r>
              <a:rPr lang="fi-FI" altLang="et-EE" dirty="0" smtClean="0"/>
              <a:t> </a:t>
            </a:r>
            <a:r>
              <a:rPr lang="et-EE" altLang="et-EE" dirty="0" smtClean="0"/>
              <a:t>kolm</a:t>
            </a:r>
            <a:r>
              <a:rPr lang="fi-FI" altLang="et-EE" dirty="0" smtClean="0"/>
              <a:t> </a:t>
            </a:r>
            <a:r>
              <a:rPr lang="et-EE" altLang="et-EE" dirty="0" smtClean="0"/>
              <a:t>kuud</a:t>
            </a:r>
            <a:r>
              <a:rPr lang="fi-FI" altLang="et-EE" dirty="0" smtClean="0"/>
              <a:t> </a:t>
            </a:r>
            <a:r>
              <a:rPr lang="fi-FI" altLang="et-EE" dirty="0"/>
              <a:t>enne </a:t>
            </a:r>
            <a:r>
              <a:rPr lang="et-EE" altLang="et-EE" dirty="0" smtClean="0"/>
              <a:t>kasvatamise</a:t>
            </a:r>
            <a:r>
              <a:rPr lang="fi-FI" altLang="et-EE" dirty="0" smtClean="0"/>
              <a:t> </a:t>
            </a:r>
            <a:r>
              <a:rPr lang="et-EE" altLang="et-EE" dirty="0" smtClean="0"/>
              <a:t>alustamist</a:t>
            </a:r>
          </a:p>
          <a:p>
            <a:pPr>
              <a:buClr>
                <a:srgbClr val="0084D1"/>
              </a:buClr>
            </a:pPr>
            <a:r>
              <a:rPr lang="et-EE" altLang="et-EE" dirty="0"/>
              <a:t>	</a:t>
            </a:r>
            <a:r>
              <a:rPr lang="et-EE" altLang="et-EE" dirty="0" smtClean="0"/>
              <a:t>(</a:t>
            </a:r>
            <a:r>
              <a:rPr lang="et-EE" altLang="et-EE" dirty="0"/>
              <a:t>vajadusel nende nõusoleku </a:t>
            </a:r>
            <a:r>
              <a:rPr lang="et-EE" altLang="et-EE" dirty="0" smtClean="0"/>
              <a:t>saamine)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 smtClean="0"/>
              <a:t>Põllu </a:t>
            </a:r>
            <a:r>
              <a:rPr lang="et-EE" altLang="et-EE" dirty="0"/>
              <a:t>asukoht ja kasvatatav GM põllukultuur </a:t>
            </a:r>
            <a:endParaRPr lang="et-EE" altLang="et-EE" dirty="0" smtClean="0"/>
          </a:p>
          <a:p>
            <a:pPr>
              <a:buClr>
                <a:srgbClr val="0084D1"/>
              </a:buClr>
            </a:pPr>
            <a:r>
              <a:rPr lang="et-EE" altLang="et-EE" dirty="0" smtClean="0"/>
              <a:t>	(</a:t>
            </a:r>
            <a:r>
              <a:rPr lang="et-EE" altLang="et-EE" dirty="0"/>
              <a:t>iga aasta </a:t>
            </a:r>
            <a:r>
              <a:rPr lang="et-EE" altLang="et-EE" dirty="0" smtClean="0"/>
              <a:t>Põllumajandusametit)</a:t>
            </a:r>
            <a:endParaRPr lang="et-EE" altLang="et-EE" dirty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altLang="et-EE" dirty="0"/>
              <a:t>Mesila omanike </a:t>
            </a:r>
            <a:r>
              <a:rPr lang="et-EE" altLang="et-EE" dirty="0" smtClean="0"/>
              <a:t>teavitamine </a:t>
            </a:r>
          </a:p>
          <a:p>
            <a:pPr>
              <a:buClr>
                <a:srgbClr val="0084D1"/>
              </a:buClr>
            </a:pPr>
            <a:r>
              <a:rPr lang="et-EE" altLang="et-EE" dirty="0"/>
              <a:t>	</a:t>
            </a:r>
            <a:r>
              <a:rPr lang="et-EE" altLang="et-EE" dirty="0" smtClean="0"/>
              <a:t>3 </a:t>
            </a:r>
            <a:r>
              <a:rPr lang="et-EE" altLang="et-EE" dirty="0"/>
              <a:t>km raadiuses GM põllukultuuri põllust (vastavalt </a:t>
            </a:r>
            <a:r>
              <a:rPr lang="et-EE" altLang="et-EE" dirty="0" smtClean="0"/>
              <a:t>	Taimekaitseseaduse </a:t>
            </a:r>
            <a:r>
              <a:rPr lang="et-EE" altLang="et-EE" dirty="0"/>
              <a:t>§78 </a:t>
            </a:r>
            <a:r>
              <a:rPr lang="et-EE" altLang="et-EE" dirty="0" smtClean="0"/>
              <a:t>lõikele </a:t>
            </a:r>
            <a:r>
              <a:rPr lang="et-EE" altLang="et-EE" dirty="0"/>
              <a:t>5)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4277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39329" y="1620069"/>
            <a:ext cx="8064671" cy="4633131"/>
          </a:xfrm>
        </p:spPr>
        <p:txBody>
          <a:bodyPr/>
          <a:lstStyle/>
          <a:p>
            <a:r>
              <a:rPr lang="et-EE" sz="3200" b="1" dirty="0" smtClean="0">
                <a:solidFill>
                  <a:srgbClr val="0084D1"/>
                </a:solidFill>
              </a:rPr>
              <a:t>Olukorrast Eestis:</a:t>
            </a:r>
          </a:p>
          <a:p>
            <a:r>
              <a:rPr lang="et-EE" dirty="0" smtClean="0"/>
              <a:t>Eestis </a:t>
            </a:r>
            <a:r>
              <a:rPr lang="et-EE" dirty="0"/>
              <a:t>ei ole seni veel </a:t>
            </a:r>
            <a:r>
              <a:rPr lang="et-EE" dirty="0" smtClean="0"/>
              <a:t>GM põllukultuure kasvatatud </a:t>
            </a:r>
            <a:r>
              <a:rPr lang="et-EE" sz="2000" dirty="0" smtClean="0"/>
              <a:t>(ehk siis maisi MON 810, kuna see on ainukesena kasvatamiseks lubatud GMO)</a:t>
            </a:r>
            <a:r>
              <a:rPr lang="et-EE" dirty="0" smtClean="0"/>
              <a:t>: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/>
              <a:t>MON810 sordid Eestis </a:t>
            </a:r>
            <a:r>
              <a:rPr lang="et-EE" dirty="0" smtClean="0"/>
              <a:t>ei </a:t>
            </a:r>
            <a:r>
              <a:rPr lang="et-EE" dirty="0"/>
              <a:t>kasva, sest need on aretatud lõunapoolsetele piirkondadele ja nende kasvuaeg ei sobi </a:t>
            </a:r>
            <a:r>
              <a:rPr lang="et-EE" dirty="0" smtClean="0"/>
              <a:t>meile</a:t>
            </a:r>
            <a:r>
              <a:rPr lang="et-EE" dirty="0"/>
              <a:t>;</a:t>
            </a:r>
            <a:endParaRPr lang="et-EE" dirty="0" smtClean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 smtClean="0"/>
              <a:t>meil</a:t>
            </a:r>
            <a:r>
              <a:rPr lang="fi-FI" dirty="0" smtClean="0"/>
              <a:t> </a:t>
            </a:r>
            <a:r>
              <a:rPr lang="fi-FI" dirty="0"/>
              <a:t>ei esine </a:t>
            </a:r>
            <a:r>
              <a:rPr lang="et-EE" dirty="0" smtClean="0"/>
              <a:t>maisikahjurit</a:t>
            </a:r>
            <a:r>
              <a:rPr lang="fi-FI" dirty="0" smtClean="0"/>
              <a:t>, </a:t>
            </a:r>
            <a:r>
              <a:rPr lang="et-EE" dirty="0" smtClean="0"/>
              <a:t>euroopa</a:t>
            </a:r>
            <a:r>
              <a:rPr lang="fi-FI" dirty="0" smtClean="0"/>
              <a:t> </a:t>
            </a:r>
            <a:r>
              <a:rPr lang="et-EE" dirty="0" err="1" smtClean="0"/>
              <a:t>varreleedikut</a:t>
            </a:r>
            <a:r>
              <a:rPr lang="fi-FI" dirty="0" smtClean="0"/>
              <a:t>, </a:t>
            </a:r>
            <a:r>
              <a:rPr lang="fi-FI" dirty="0"/>
              <a:t>mille </a:t>
            </a:r>
            <a:r>
              <a:rPr lang="et-EE" dirty="0" smtClean="0"/>
              <a:t>suhtes</a:t>
            </a:r>
            <a:r>
              <a:rPr lang="fi-FI" dirty="0" smtClean="0"/>
              <a:t> </a:t>
            </a:r>
            <a:r>
              <a:rPr lang="fi-FI" dirty="0"/>
              <a:t>on </a:t>
            </a:r>
            <a:r>
              <a:rPr lang="et-EE" dirty="0" smtClean="0"/>
              <a:t>mais</a:t>
            </a:r>
            <a:r>
              <a:rPr lang="fi-FI" dirty="0" smtClean="0"/>
              <a:t> </a:t>
            </a:r>
            <a:r>
              <a:rPr lang="fi-FI" dirty="0"/>
              <a:t>MON 810 </a:t>
            </a:r>
            <a:r>
              <a:rPr lang="et-EE" dirty="0" smtClean="0"/>
              <a:t>resistentne;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 smtClean="0"/>
              <a:t>neil </a:t>
            </a:r>
            <a:r>
              <a:rPr lang="et-EE" dirty="0"/>
              <a:t>sortidel </a:t>
            </a:r>
            <a:r>
              <a:rPr lang="et-EE" dirty="0" smtClean="0"/>
              <a:t>ei ole bioloogilisi </a:t>
            </a:r>
            <a:r>
              <a:rPr lang="et-EE" dirty="0"/>
              <a:t>võimalusi ega majanduslikke eeliseid siin </a:t>
            </a:r>
            <a:r>
              <a:rPr lang="et-EE" dirty="0" smtClean="0"/>
              <a:t>kasvatamiseks.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8551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611337" y="1764085"/>
            <a:ext cx="7920880" cy="4489115"/>
          </a:xfrm>
        </p:spPr>
        <p:txBody>
          <a:bodyPr/>
          <a:lstStyle/>
          <a:p>
            <a:r>
              <a:rPr lang="et-EE" sz="2400" b="1" dirty="0"/>
              <a:t>2015</a:t>
            </a:r>
            <a:r>
              <a:rPr lang="et-EE" sz="2400" dirty="0"/>
              <a:t>. ja </a:t>
            </a:r>
            <a:r>
              <a:rPr lang="et-EE" sz="2400" b="1" dirty="0"/>
              <a:t>2016. aastal </a:t>
            </a:r>
            <a:r>
              <a:rPr lang="et-EE" sz="2400" dirty="0"/>
              <a:t>toimus</a:t>
            </a:r>
            <a:r>
              <a:rPr lang="et-EE" sz="2400" b="1" dirty="0"/>
              <a:t> </a:t>
            </a:r>
            <a:r>
              <a:rPr lang="et-EE" sz="2400" dirty="0"/>
              <a:t>projekt „Geneetiliselt muundatud organismide (GMOde) seemnetes esinemise riskide hindamine” võimaliku </a:t>
            </a:r>
            <a:r>
              <a:rPr lang="et-EE" sz="2400" u="sng" dirty="0"/>
              <a:t>GMOdega saaste avastamiseks Eestis kasvatavate </a:t>
            </a:r>
            <a:r>
              <a:rPr lang="et-EE" sz="2400" dirty="0"/>
              <a:t>erinevate </a:t>
            </a:r>
            <a:r>
              <a:rPr lang="et-EE" sz="2400" dirty="0" smtClean="0"/>
              <a:t>sortide </a:t>
            </a:r>
            <a:r>
              <a:rPr lang="et-EE" sz="2400" dirty="0"/>
              <a:t>seemnetest. </a:t>
            </a:r>
            <a:endParaRPr lang="et-EE" sz="2400" dirty="0" smtClean="0"/>
          </a:p>
          <a:p>
            <a:endParaRPr lang="et-EE" sz="2400" dirty="0" smtClean="0"/>
          </a:p>
          <a:p>
            <a:r>
              <a:rPr lang="et-EE" sz="2400" dirty="0" smtClean="0"/>
              <a:t>Akrediteeritud </a:t>
            </a:r>
            <a:r>
              <a:rPr lang="et-EE" sz="2400" dirty="0"/>
              <a:t>laborites tehti 41 rapsi, 1 soja ja 10 maisi analüüsi. </a:t>
            </a:r>
            <a:br>
              <a:rPr lang="et-EE" sz="2400" dirty="0"/>
            </a:br>
            <a:endParaRPr lang="et-EE" sz="2400" dirty="0" smtClean="0"/>
          </a:p>
          <a:p>
            <a:r>
              <a:rPr lang="et-EE" sz="2400" b="1" dirty="0" smtClean="0">
                <a:solidFill>
                  <a:srgbClr val="0084D1"/>
                </a:solidFill>
              </a:rPr>
              <a:t>Analüüsitulemused </a:t>
            </a:r>
            <a:r>
              <a:rPr lang="et-EE" sz="2400" b="1" dirty="0">
                <a:solidFill>
                  <a:srgbClr val="0084D1"/>
                </a:solidFill>
              </a:rPr>
              <a:t>näitasid, et ükski analüüsitud proovist ei sisaldanud võõrgeene. </a:t>
            </a:r>
            <a:br>
              <a:rPr lang="et-EE" sz="2400" b="1" dirty="0">
                <a:solidFill>
                  <a:srgbClr val="0084D1"/>
                </a:solidFill>
              </a:rPr>
            </a:br>
            <a:endParaRPr lang="et-EE" sz="24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2416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39329" y="1908101"/>
            <a:ext cx="8064671" cy="4345099"/>
          </a:xfrm>
        </p:spPr>
        <p:txBody>
          <a:bodyPr/>
          <a:lstStyle/>
          <a:p>
            <a:r>
              <a:rPr lang="et-EE" dirty="0" smtClean="0"/>
              <a:t>Eeltoodu kokkuvõttes saab öelda: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/>
              <a:t>Eestis ei </a:t>
            </a:r>
            <a:r>
              <a:rPr lang="et-EE" dirty="0" smtClean="0"/>
              <a:t>ole kasvatatud, praegu ei kasvatata </a:t>
            </a:r>
            <a:r>
              <a:rPr lang="et-EE" dirty="0"/>
              <a:t>ja </a:t>
            </a:r>
            <a:r>
              <a:rPr lang="et-EE" dirty="0" smtClean="0"/>
              <a:t>perspektiivis </a:t>
            </a:r>
            <a:r>
              <a:rPr lang="et-EE" dirty="0"/>
              <a:t>ei ole näha </a:t>
            </a:r>
            <a:r>
              <a:rPr lang="et-EE" dirty="0" smtClean="0"/>
              <a:t>ka huvi </a:t>
            </a:r>
            <a:r>
              <a:rPr lang="et-EE" dirty="0"/>
              <a:t>Eestis </a:t>
            </a:r>
            <a:r>
              <a:rPr lang="et-EE" dirty="0" smtClean="0"/>
              <a:t>kasvatada GM põllukultuure</a:t>
            </a:r>
            <a:r>
              <a:rPr lang="et-EE" dirty="0"/>
              <a:t>. </a:t>
            </a:r>
            <a:r>
              <a:rPr lang="et-EE" sz="2000" dirty="0" smtClean="0"/>
              <a:t>(</a:t>
            </a:r>
            <a:r>
              <a:rPr lang="fr-FR" sz="2000" dirty="0" smtClean="0"/>
              <a:t>MON810 </a:t>
            </a:r>
            <a:r>
              <a:rPr lang="fr-FR" sz="2000" dirty="0"/>
              <a:t>on </a:t>
            </a:r>
            <a:r>
              <a:rPr lang="et-EE" sz="2000" dirty="0" err="1" smtClean="0"/>
              <a:t>ELs</a:t>
            </a:r>
            <a:r>
              <a:rPr lang="fr-FR" sz="2000" dirty="0" smtClean="0"/>
              <a:t> </a:t>
            </a:r>
            <a:r>
              <a:rPr lang="et-EE" sz="2000" dirty="0" smtClean="0"/>
              <a:t>lubatud</a:t>
            </a:r>
            <a:r>
              <a:rPr lang="fr-FR" sz="2000" dirty="0" smtClean="0"/>
              <a:t> </a:t>
            </a:r>
            <a:r>
              <a:rPr lang="et-EE" sz="2000" dirty="0" smtClean="0"/>
              <a:t>alates</a:t>
            </a:r>
            <a:r>
              <a:rPr lang="fr-FR" sz="2000" dirty="0" smtClean="0"/>
              <a:t> 1998</a:t>
            </a:r>
            <a:r>
              <a:rPr lang="et-EE" sz="2000" dirty="0" smtClean="0"/>
              <a:t> aastast,</a:t>
            </a:r>
          </a:p>
          <a:p>
            <a:pPr>
              <a:buClr>
                <a:srgbClr val="0084D1"/>
              </a:buClr>
            </a:pPr>
            <a:r>
              <a:rPr lang="et-EE" sz="2000" dirty="0" smtClean="0"/>
              <a:t>	selle </a:t>
            </a:r>
            <a:r>
              <a:rPr lang="et-EE" sz="2000" dirty="0"/>
              <a:t>aja jooksul ei ole </a:t>
            </a:r>
            <a:r>
              <a:rPr lang="et-EE" sz="2000" dirty="0" smtClean="0"/>
              <a:t>Eestis </a:t>
            </a:r>
            <a:r>
              <a:rPr lang="et-EE" sz="2000" dirty="0"/>
              <a:t>kordagi olnud huvi seda </a:t>
            </a:r>
            <a:r>
              <a:rPr lang="et-EE" sz="2000" dirty="0" smtClean="0"/>
              <a:t>kasvatada)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endParaRPr lang="et-EE" dirty="0" smtClean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dirty="0" smtClean="0"/>
              <a:t>Vajaduse tekkimisel </a:t>
            </a:r>
            <a:r>
              <a:rPr lang="et-EE" dirty="0"/>
              <a:t>on olemas saastumise</a:t>
            </a:r>
            <a:r>
              <a:rPr lang="fi-FI" dirty="0"/>
              <a:t> </a:t>
            </a:r>
            <a:r>
              <a:rPr lang="et-EE" dirty="0" smtClean="0"/>
              <a:t>vältimiseks</a:t>
            </a:r>
            <a:r>
              <a:rPr lang="fi-FI" dirty="0" smtClean="0"/>
              <a:t> </a:t>
            </a:r>
            <a:r>
              <a:rPr lang="et-EE" dirty="0" smtClean="0"/>
              <a:t>kooseksisteerimise</a:t>
            </a:r>
            <a:r>
              <a:rPr lang="fi-FI" dirty="0" smtClean="0"/>
              <a:t> </a:t>
            </a:r>
            <a:r>
              <a:rPr lang="et-EE" dirty="0" smtClean="0"/>
              <a:t>nõuded</a:t>
            </a:r>
            <a:r>
              <a:rPr lang="et-EE" dirty="0"/>
              <a:t>, mille täitmist kontrollib </a:t>
            </a:r>
            <a:r>
              <a:rPr lang="et-EE" dirty="0" smtClean="0"/>
              <a:t>Põllumajandusamet.</a:t>
            </a:r>
          </a:p>
        </p:txBody>
      </p:sp>
    </p:spTree>
    <p:extLst>
      <p:ext uri="{BB962C8B-B14F-4D97-AF65-F5344CB8AC3E}">
        <p14:creationId xmlns:p14="http://schemas.microsoft.com/office/powerpoint/2010/main" val="21977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39329" y="1692077"/>
            <a:ext cx="8064671" cy="4561123"/>
          </a:xfrm>
        </p:spPr>
        <p:txBody>
          <a:bodyPr/>
          <a:lstStyle/>
          <a:p>
            <a:r>
              <a:rPr lang="et-EE" dirty="0" smtClean="0"/>
              <a:t>Vastavalt </a:t>
            </a:r>
            <a:r>
              <a:rPr lang="fi-FI" dirty="0" err="1"/>
              <a:t>Euroopa</a:t>
            </a:r>
            <a:r>
              <a:rPr lang="fi-FI" dirty="0"/>
              <a:t> </a:t>
            </a:r>
            <a:r>
              <a:rPr lang="fi-FI" dirty="0" err="1"/>
              <a:t>Parlamendi</a:t>
            </a:r>
            <a:r>
              <a:rPr lang="fi-FI" dirty="0"/>
              <a:t> ja </a:t>
            </a:r>
            <a:r>
              <a:rPr lang="fi-FI" dirty="0" err="1"/>
              <a:t>nõukogu</a:t>
            </a:r>
            <a:r>
              <a:rPr lang="fi-FI" dirty="0"/>
              <a:t> </a:t>
            </a:r>
            <a:r>
              <a:rPr lang="fi-FI" dirty="0" smtClean="0"/>
              <a:t>direktiivi</a:t>
            </a:r>
            <a:r>
              <a:rPr lang="et-EE" dirty="0" err="1" smtClean="0"/>
              <a:t>le</a:t>
            </a:r>
            <a:r>
              <a:rPr lang="fi-FI" dirty="0" smtClean="0"/>
              <a:t> </a:t>
            </a:r>
            <a:r>
              <a:rPr lang="fi-FI" dirty="0"/>
              <a:t>(EL) 2015/412 </a:t>
            </a:r>
            <a:r>
              <a:rPr lang="et-EE" dirty="0"/>
              <a:t>on võimalik GMO kasvatamist </a:t>
            </a:r>
            <a:r>
              <a:rPr lang="et-EE" dirty="0" smtClean="0"/>
              <a:t>keelata </a:t>
            </a:r>
            <a:r>
              <a:rPr lang="et-EE" dirty="0"/>
              <a:t>või </a:t>
            </a:r>
            <a:r>
              <a:rPr lang="et-EE" dirty="0" smtClean="0"/>
              <a:t>piirata põhjustel</a:t>
            </a:r>
            <a:r>
              <a:rPr lang="et-EE" dirty="0"/>
              <a:t>, mis on </a:t>
            </a:r>
            <a:r>
              <a:rPr lang="et-EE" dirty="0" smtClean="0"/>
              <a:t>seotud:</a:t>
            </a:r>
          </a:p>
          <a:p>
            <a:endParaRPr lang="et-EE" dirty="0" smtClean="0"/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keskkonnapoliitika eesmärkide,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asulaplaneerimise,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maakasutuse,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sotsiaal-majandusliku mõju,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GMO-sisalduse </a:t>
            </a:r>
            <a:r>
              <a:rPr lang="et-EE" sz="2400" dirty="0"/>
              <a:t>vältimisega teistes </a:t>
            </a:r>
            <a:r>
              <a:rPr lang="et-EE" sz="2400" dirty="0" smtClean="0"/>
              <a:t>toodetes,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põllumajanduspoliitika </a:t>
            </a:r>
            <a:r>
              <a:rPr lang="et-EE" sz="2400" dirty="0"/>
              <a:t>eesmärkide </a:t>
            </a:r>
            <a:r>
              <a:rPr lang="et-EE" sz="2400" dirty="0" smtClean="0"/>
              <a:t>või</a:t>
            </a:r>
          </a:p>
          <a:p>
            <a:pPr marL="457200" indent="-457200">
              <a:buClr>
                <a:srgbClr val="0084D1"/>
              </a:buClr>
              <a:buFont typeface="Wingdings" panose="05000000000000000000" pitchFamily="2" charset="2"/>
              <a:buChar char="v"/>
            </a:pPr>
            <a:r>
              <a:rPr lang="et-EE" sz="2400" dirty="0" smtClean="0"/>
              <a:t>avaliku </a:t>
            </a:r>
            <a:r>
              <a:rPr lang="et-EE" sz="2400" dirty="0"/>
              <a:t>korraga</a:t>
            </a:r>
            <a:r>
              <a:rPr lang="et-EE" sz="2400" dirty="0" smtClean="0"/>
              <a:t>.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11923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aeluministeeriu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394</Words>
  <Application>Microsoft Office PowerPoint</Application>
  <PresentationFormat>Kohandatud</PresentationFormat>
  <Paragraphs>57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8" baseType="lpstr">
      <vt:lpstr>Microsoft YaHei</vt:lpstr>
      <vt:lpstr>Arial</vt:lpstr>
      <vt:lpstr>Arial Unicode MS</vt:lpstr>
      <vt:lpstr>Roboto Condensed</vt:lpstr>
      <vt:lpstr>Times New Roman</vt:lpstr>
      <vt:lpstr>Wingdings</vt:lpstr>
      <vt:lpstr>Maaeluministeerium</vt:lpstr>
      <vt:lpstr>Geneetiliselt muundatud ja tavapõllukultuuride kooseksisteerimine</vt:lpstr>
      <vt:lpstr>PowerPointi esitlus</vt:lpstr>
      <vt:lpstr>Eesti GMO alane seadusandlus:</vt:lpstr>
      <vt:lpstr>Käitlemise ehk kooseksisteerimise nõuded peavad tagama, et tahtmatu GM põllukultuuri sisaldus mitte GM-põllukultuuri saagis (toiduks ja söödaks) ei ületaks 0,9%:</vt:lpstr>
      <vt:lpstr>GM põllukultuuri kasvatamisel on oluline teavitamine:</vt:lpstr>
      <vt:lpstr>PowerPointi esitlus</vt:lpstr>
      <vt:lpstr>PowerPointi esitlus</vt:lpstr>
      <vt:lpstr>PowerPointi esitlus</vt:lpstr>
      <vt:lpstr>PowerPointi esitlus</vt:lpstr>
      <vt:lpstr>Mahemajandus</vt:lpstr>
      <vt:lpstr>Tänan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slaidipõhi; presentatsioonipõhi; slaidid; presentatsioonid; slaid; mall; template</cp:keywords>
  <cp:lastModifiedBy/>
  <cp:revision>1</cp:revision>
  <dcterms:created xsi:type="dcterms:W3CDTF">2015-08-26T08:47:13Z</dcterms:created>
  <dcterms:modified xsi:type="dcterms:W3CDTF">2017-12-14T06:35:09Z</dcterms:modified>
</cp:coreProperties>
</file>