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8" r:id="rId6"/>
    <p:sldId id="269" r:id="rId7"/>
    <p:sldId id="270" r:id="rId8"/>
    <p:sldId id="273" r:id="rId9"/>
    <p:sldId id="264" r:id="rId10"/>
    <p:sldId id="272" r:id="rId11"/>
    <p:sldId id="267" r:id="rId12"/>
    <p:sldId id="274" r:id="rId13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9FBA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D7E981-0783-4DB4-A66E-F1EE037FA11A}" type="datetimeFigureOut">
              <a:rPr lang="en-GB" smtClean="0"/>
              <a:t>05/12/2017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454612-2645-4F11-9BCB-9B6C1272B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333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54612-2645-4F11-9BCB-9B6C1272B3A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588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738AA5D-485C-4C96-9706-CFB3ECBA45F8}" type="slidenum">
              <a:rPr lang="et-EE" altLang="en-US"/>
              <a:pPr/>
              <a:t>5</a:t>
            </a:fld>
            <a:endParaRPr lang="et-EE" altLang="en-US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6138" y="882650"/>
            <a:ext cx="5799137" cy="4351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49003" y="5513958"/>
            <a:ext cx="5995172" cy="522438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054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7391EA8-DDA1-47D3-BCED-980635D3FFF5}" type="slidenum">
              <a:rPr lang="et-EE" altLang="en-US"/>
              <a:pPr/>
              <a:t>6</a:t>
            </a:fld>
            <a:endParaRPr lang="et-EE" altLang="en-US"/>
          </a:p>
        </p:txBody>
      </p:sp>
      <p:sp>
        <p:nvSpPr>
          <p:cNvPr id="71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6138" y="882650"/>
            <a:ext cx="5799137" cy="4351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49003" y="5513958"/>
            <a:ext cx="5995172" cy="522438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33109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DCC62B9-CBFA-4262-99F8-651DBC77F227}" type="slidenum">
              <a:rPr lang="et-EE" altLang="en-US"/>
              <a:pPr/>
              <a:t>7</a:t>
            </a:fld>
            <a:endParaRPr lang="et-EE" altLang="en-US"/>
          </a:p>
        </p:txBody>
      </p:sp>
      <p:sp>
        <p:nvSpPr>
          <p:cNvPr id="81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6138" y="882650"/>
            <a:ext cx="5799137" cy="4351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49003" y="5513958"/>
            <a:ext cx="5995172" cy="522438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2940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t-EE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t-EE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481" y="273629"/>
            <a:ext cx="8226720" cy="11434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456481" y="6247376"/>
            <a:ext cx="2128320" cy="470930"/>
          </a:xfrm>
        </p:spPr>
        <p:txBody>
          <a:bodyPr/>
          <a:lstStyle>
            <a:lvl1pPr>
              <a:defRPr/>
            </a:lvl1pPr>
          </a:lstStyle>
          <a:p>
            <a:endParaRPr lang="et-EE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7680" y="6247376"/>
            <a:ext cx="2897280" cy="470930"/>
          </a:xfrm>
        </p:spPr>
        <p:txBody>
          <a:bodyPr/>
          <a:lstStyle>
            <a:lvl1pPr>
              <a:defRPr/>
            </a:lvl1pPr>
          </a:lstStyle>
          <a:p>
            <a:endParaRPr lang="et-EE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556321" y="6247376"/>
            <a:ext cx="2128320" cy="470930"/>
          </a:xfrm>
        </p:spPr>
        <p:txBody>
          <a:bodyPr/>
          <a:lstStyle>
            <a:lvl1pPr>
              <a:defRPr/>
            </a:lvl1pPr>
          </a:lstStyle>
          <a:p>
            <a:fld id="{A8605E9F-C148-4223-9F4B-8313F3DA88FA}" type="slidenum">
              <a:rPr lang="et-EE" altLang="en-US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3546453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t-EE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12/5/2017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12/5/2017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12/5/2017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t-EE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t-EE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t-EE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t-EE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0C4986D-6BE9-4264-908F-02DB36FD8D6C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2369573"/>
          </a:xfrm>
        </p:spPr>
        <p:txBody>
          <a:bodyPr/>
          <a:lstStyle/>
          <a:p>
            <a:r>
              <a:rPr lang="en-US" sz="4400" dirty="0" smtClean="0"/>
              <a:t>GMO </a:t>
            </a:r>
            <a:r>
              <a:rPr lang="en-US" sz="4400" dirty="0" err="1" smtClean="0"/>
              <a:t>kultuuride</a:t>
            </a:r>
            <a:r>
              <a:rPr lang="en-US" sz="4400" dirty="0" smtClean="0"/>
              <a:t> </a:t>
            </a:r>
            <a:r>
              <a:rPr lang="en-US" sz="4400" dirty="0" err="1" smtClean="0"/>
              <a:t>kasvatamise</a:t>
            </a:r>
            <a:r>
              <a:rPr lang="en-US" sz="4400" dirty="0" smtClean="0"/>
              <a:t> </a:t>
            </a:r>
            <a:r>
              <a:rPr lang="en-US" sz="4400" dirty="0" err="1" smtClean="0"/>
              <a:t>keelustamisest</a:t>
            </a:r>
            <a:r>
              <a:rPr lang="en-US" sz="4400" dirty="0" smtClean="0"/>
              <a:t> </a:t>
            </a:r>
            <a:r>
              <a:rPr lang="en-US" sz="4400" dirty="0" err="1" smtClean="0"/>
              <a:t>Eestis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8755" y="3669889"/>
            <a:ext cx="7359445" cy="1403555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Kai </a:t>
            </a:r>
            <a:r>
              <a:rPr lang="en-US" sz="2800" b="1" dirty="0" err="1" smtClean="0">
                <a:solidFill>
                  <a:schemeClr val="tx1"/>
                </a:solidFill>
              </a:rPr>
              <a:t>Künnis</a:t>
            </a:r>
            <a:r>
              <a:rPr lang="et-EE" sz="2800" b="1" dirty="0" smtClean="0">
                <a:solidFill>
                  <a:schemeClr val="tx1"/>
                </a:solidFill>
              </a:rPr>
              <a:t>-</a:t>
            </a:r>
            <a:r>
              <a:rPr lang="et-EE" sz="2800" b="1" dirty="0" err="1" smtClean="0">
                <a:solidFill>
                  <a:schemeClr val="tx1"/>
                </a:solidFill>
              </a:rPr>
              <a:t>Beres</a:t>
            </a:r>
            <a:r>
              <a:rPr lang="en-US" sz="2800" b="1" dirty="0" smtClean="0">
                <a:solidFill>
                  <a:schemeClr val="tx1"/>
                </a:solidFill>
              </a:rPr>
              <a:t>, Rea </a:t>
            </a:r>
            <a:r>
              <a:rPr lang="en-US" sz="2800" b="1" dirty="0" err="1" smtClean="0">
                <a:solidFill>
                  <a:schemeClr val="tx1"/>
                </a:solidFill>
              </a:rPr>
              <a:t>Raus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Maire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Valtin</a:t>
            </a: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n-US" sz="2600" i="1" dirty="0" err="1" smtClean="0">
                <a:solidFill>
                  <a:schemeClr val="tx1"/>
                </a:solidFill>
              </a:rPr>
              <a:t>Ökoriik</a:t>
            </a:r>
            <a:r>
              <a:rPr lang="en-US" sz="2600" i="1" dirty="0" smtClean="0">
                <a:solidFill>
                  <a:schemeClr val="tx1"/>
                </a:solidFill>
              </a:rPr>
              <a:t> </a:t>
            </a:r>
            <a:r>
              <a:rPr lang="en-US" sz="2600" i="1" dirty="0" err="1" smtClean="0">
                <a:solidFill>
                  <a:schemeClr val="tx1"/>
                </a:solidFill>
              </a:rPr>
              <a:t>Eesti</a:t>
            </a:r>
            <a:r>
              <a:rPr lang="en-US" sz="2600" dirty="0" smtClean="0">
                <a:solidFill>
                  <a:schemeClr val="tx1"/>
                </a:solidFill>
              </a:rPr>
              <a:t>, </a:t>
            </a:r>
            <a:r>
              <a:rPr lang="en-US" sz="2600" i="1" dirty="0" err="1" smtClean="0">
                <a:solidFill>
                  <a:schemeClr val="tx1"/>
                </a:solidFill>
              </a:rPr>
              <a:t>Eesti</a:t>
            </a:r>
            <a:r>
              <a:rPr lang="en-US" sz="2600" i="1" dirty="0" smtClean="0">
                <a:solidFill>
                  <a:schemeClr val="tx1"/>
                </a:solidFill>
              </a:rPr>
              <a:t> </a:t>
            </a:r>
            <a:r>
              <a:rPr lang="en-US" sz="2600" i="1" dirty="0" err="1" smtClean="0">
                <a:solidFill>
                  <a:schemeClr val="tx1"/>
                </a:solidFill>
              </a:rPr>
              <a:t>Kutseliste</a:t>
            </a:r>
            <a:r>
              <a:rPr lang="en-US" sz="2600" i="1" dirty="0" smtClean="0">
                <a:solidFill>
                  <a:schemeClr val="tx1"/>
                </a:solidFill>
              </a:rPr>
              <a:t> </a:t>
            </a:r>
            <a:r>
              <a:rPr lang="en-US" sz="2600" i="1" dirty="0" err="1" smtClean="0">
                <a:solidFill>
                  <a:schemeClr val="tx1"/>
                </a:solidFill>
              </a:rPr>
              <a:t>Mesinike</a:t>
            </a:r>
            <a:r>
              <a:rPr lang="en-US" sz="2600" i="1" dirty="0" smtClean="0">
                <a:solidFill>
                  <a:schemeClr val="tx1"/>
                </a:solidFill>
              </a:rPr>
              <a:t> </a:t>
            </a:r>
            <a:r>
              <a:rPr lang="en-US" sz="2600" i="1" dirty="0" err="1" smtClean="0">
                <a:solidFill>
                  <a:schemeClr val="tx1"/>
                </a:solidFill>
              </a:rPr>
              <a:t>Ühing</a:t>
            </a:r>
            <a:r>
              <a:rPr lang="en-US" sz="2600" dirty="0" smtClean="0">
                <a:solidFill>
                  <a:schemeClr val="tx1"/>
                </a:solidFill>
              </a:rPr>
              <a:t>, </a:t>
            </a:r>
            <a:r>
              <a:rPr lang="en-US" sz="2600" i="1" dirty="0" err="1" smtClean="0">
                <a:solidFill>
                  <a:schemeClr val="tx1"/>
                </a:solidFill>
              </a:rPr>
              <a:t>Eesti</a:t>
            </a:r>
            <a:r>
              <a:rPr lang="en-US" sz="2600" i="1" dirty="0" smtClean="0">
                <a:solidFill>
                  <a:schemeClr val="tx1"/>
                </a:solidFill>
              </a:rPr>
              <a:t> </a:t>
            </a:r>
            <a:r>
              <a:rPr lang="en-US" sz="2600" i="1" dirty="0" err="1" smtClean="0">
                <a:solidFill>
                  <a:schemeClr val="tx1"/>
                </a:solidFill>
              </a:rPr>
              <a:t>Mesinike</a:t>
            </a:r>
            <a:r>
              <a:rPr lang="en-US" sz="2600" i="1" dirty="0" smtClean="0">
                <a:solidFill>
                  <a:schemeClr val="tx1"/>
                </a:solidFill>
              </a:rPr>
              <a:t> </a:t>
            </a:r>
            <a:r>
              <a:rPr lang="en-US" sz="2600" i="1" dirty="0" err="1" smtClean="0">
                <a:solidFill>
                  <a:schemeClr val="tx1"/>
                </a:solidFill>
              </a:rPr>
              <a:t>Liit</a:t>
            </a:r>
            <a:endParaRPr lang="en-US" sz="26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28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20327" y="884904"/>
            <a:ext cx="8413955" cy="267765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t-EE" sz="2800" b="1" dirty="0" smtClean="0">
                <a:latin typeface="+mj-lt"/>
              </a:rPr>
              <a:t>3. </a:t>
            </a:r>
            <a:r>
              <a:rPr lang="et-EE" sz="2800" b="1" u="sng" dirty="0" smtClean="0">
                <a:latin typeface="+mj-lt"/>
              </a:rPr>
              <a:t>Eesti ühiskonnas </a:t>
            </a:r>
            <a:r>
              <a:rPr lang="et-EE" sz="2800" dirty="0" smtClean="0">
                <a:latin typeface="+mj-lt"/>
              </a:rPr>
              <a:t>on hüppeliselt kasvanud, eriti noorte seas, </a:t>
            </a:r>
            <a:r>
              <a:rPr lang="et-EE" sz="2800" b="1" dirty="0" smtClean="0">
                <a:latin typeface="+mj-lt"/>
              </a:rPr>
              <a:t>suurem tähelepanu toitumisele</a:t>
            </a:r>
            <a:r>
              <a:rPr lang="et-EE" sz="2800" dirty="0" smtClean="0">
                <a:latin typeface="+mj-lt"/>
              </a:rPr>
              <a:t> ja </a:t>
            </a:r>
            <a:r>
              <a:rPr lang="et-EE" sz="2800" b="1" dirty="0" smtClean="0">
                <a:latin typeface="+mj-lt"/>
              </a:rPr>
              <a:t>toidu kvaliteedile </a:t>
            </a:r>
            <a:r>
              <a:rPr lang="et-EE" sz="2800" dirty="0" smtClean="0">
                <a:latin typeface="+mj-lt"/>
              </a:rPr>
              <a:t>(</a:t>
            </a:r>
            <a:r>
              <a:rPr lang="et-EE" sz="2800" b="1" dirty="0" smtClean="0">
                <a:solidFill>
                  <a:srgbClr val="008000"/>
                </a:solidFill>
                <a:latin typeface="+mj-lt"/>
              </a:rPr>
              <a:t>taimetoidu</a:t>
            </a:r>
            <a:r>
              <a:rPr lang="et-EE" sz="2800" dirty="0" smtClean="0">
                <a:solidFill>
                  <a:srgbClr val="008000"/>
                </a:solidFill>
                <a:latin typeface="+mj-lt"/>
              </a:rPr>
              <a:t> ja </a:t>
            </a:r>
            <a:r>
              <a:rPr lang="et-EE" sz="2800" b="1" dirty="0" smtClean="0">
                <a:solidFill>
                  <a:srgbClr val="008000"/>
                </a:solidFill>
                <a:latin typeface="+mj-lt"/>
              </a:rPr>
              <a:t>mahetoidu</a:t>
            </a:r>
            <a:r>
              <a:rPr lang="et-EE" sz="2800" dirty="0" smtClean="0">
                <a:solidFill>
                  <a:srgbClr val="008000"/>
                </a:solidFill>
                <a:latin typeface="+mj-lt"/>
              </a:rPr>
              <a:t> eelistamine, </a:t>
            </a:r>
            <a:r>
              <a:rPr lang="et-EE" sz="2800" b="1" dirty="0" smtClean="0">
                <a:solidFill>
                  <a:srgbClr val="008000"/>
                </a:solidFill>
                <a:latin typeface="+mj-lt"/>
              </a:rPr>
              <a:t>GMO vastasus</a:t>
            </a:r>
            <a:r>
              <a:rPr lang="et-EE" sz="2800" dirty="0" smtClean="0">
                <a:latin typeface="+mj-lt"/>
              </a:rPr>
              <a:t>). Seda on tinginud nii </a:t>
            </a:r>
            <a:r>
              <a:rPr lang="et-EE" sz="2800" b="1" i="1" dirty="0" smtClean="0">
                <a:latin typeface="+mj-lt"/>
              </a:rPr>
              <a:t>maailmatrendid</a:t>
            </a:r>
            <a:r>
              <a:rPr lang="et-EE" sz="2800" dirty="0" smtClean="0">
                <a:latin typeface="+mj-lt"/>
              </a:rPr>
              <a:t> kui ka </a:t>
            </a:r>
            <a:r>
              <a:rPr lang="et-EE" sz="2800" b="1" i="1" dirty="0" smtClean="0">
                <a:latin typeface="+mj-lt"/>
              </a:rPr>
              <a:t>isiklikud tervise-probleemid </a:t>
            </a:r>
            <a:r>
              <a:rPr lang="et-EE" sz="2800" dirty="0" smtClean="0">
                <a:latin typeface="+mj-lt"/>
              </a:rPr>
              <a:t>(</a:t>
            </a:r>
            <a:r>
              <a:rPr lang="et-EE" sz="2800" b="1" i="1" dirty="0" err="1" smtClean="0">
                <a:solidFill>
                  <a:srgbClr val="C00000"/>
                </a:solidFill>
                <a:latin typeface="+mj-lt"/>
              </a:rPr>
              <a:t>ültundlikkus</a:t>
            </a:r>
            <a:r>
              <a:rPr lang="et-EE" sz="2800" b="1" i="1" dirty="0" smtClean="0">
                <a:solidFill>
                  <a:srgbClr val="C00000"/>
                </a:solidFill>
                <a:latin typeface="+mj-lt"/>
              </a:rPr>
              <a:t>, allergiad </a:t>
            </a:r>
            <a:r>
              <a:rPr lang="et-EE" sz="2800" dirty="0" smtClean="0">
                <a:latin typeface="+mj-lt"/>
              </a:rPr>
              <a:t>jne) </a:t>
            </a:r>
            <a:endParaRPr lang="en-GB" sz="2800" i="1" dirty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0381" y="4286584"/>
            <a:ext cx="8443453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t-EE" sz="2800" b="1" dirty="0" smtClean="0">
                <a:solidFill>
                  <a:srgbClr val="C00000"/>
                </a:solidFill>
                <a:latin typeface="+mj-lt"/>
              </a:rPr>
              <a:t>Suur osa eestimaalastest on </a:t>
            </a:r>
            <a:r>
              <a:rPr lang="et-EE" sz="2800" b="1" u="sng" dirty="0" smtClean="0">
                <a:solidFill>
                  <a:srgbClr val="C00000"/>
                </a:solidFill>
                <a:latin typeface="+mj-lt"/>
              </a:rPr>
              <a:t>GMO-de vastased</a:t>
            </a:r>
            <a:r>
              <a:rPr lang="et-EE" sz="2800" b="1" dirty="0" smtClean="0">
                <a:solidFill>
                  <a:srgbClr val="C00000"/>
                </a:solidFill>
                <a:latin typeface="+mj-lt"/>
              </a:rPr>
              <a:t> ja </a:t>
            </a:r>
            <a:r>
              <a:rPr lang="et-EE" sz="2800" b="1" u="sng" dirty="0" smtClean="0">
                <a:solidFill>
                  <a:srgbClr val="C00000"/>
                </a:solidFill>
                <a:latin typeface="+mj-lt"/>
              </a:rPr>
              <a:t>nende hulk kasvab </a:t>
            </a:r>
            <a:r>
              <a:rPr lang="et-EE" sz="2800" dirty="0" smtClean="0">
                <a:solidFill>
                  <a:srgbClr val="C00000"/>
                </a:solidFill>
                <a:latin typeface="+mj-lt"/>
              </a:rPr>
              <a:t>koos mahekogukondade suurenemise, taimetoitluse leviku ning </a:t>
            </a:r>
            <a:r>
              <a:rPr lang="et-EE" sz="2800" dirty="0" err="1" smtClean="0">
                <a:solidFill>
                  <a:srgbClr val="C00000"/>
                </a:solidFill>
                <a:latin typeface="+mj-lt"/>
              </a:rPr>
              <a:t>tedlikkuse</a:t>
            </a:r>
            <a:r>
              <a:rPr lang="et-EE" sz="2800" dirty="0" smtClean="0">
                <a:solidFill>
                  <a:srgbClr val="C00000"/>
                </a:solidFill>
                <a:latin typeface="+mj-lt"/>
              </a:rPr>
              <a:t> üldise kasvuga.</a:t>
            </a:r>
            <a:endParaRPr lang="en-GB" sz="28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4125860" y="3574033"/>
            <a:ext cx="501445" cy="596485"/>
          </a:xfrm>
          <a:prstGeom prst="downArrow">
            <a:avLst/>
          </a:prstGeom>
          <a:solidFill>
            <a:srgbClr val="C000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61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Kasutatud</a:t>
            </a:r>
            <a:r>
              <a:rPr lang="en-US" dirty="0" smtClean="0"/>
              <a:t> </a:t>
            </a:r>
            <a:r>
              <a:rPr lang="en-US" dirty="0" err="1" smtClean="0"/>
              <a:t>allikad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Kõik</a:t>
            </a:r>
            <a:r>
              <a:rPr lang="en-US" dirty="0" smtClean="0"/>
              <a:t> </a:t>
            </a:r>
            <a:r>
              <a:rPr lang="en-US" dirty="0" err="1" smtClean="0"/>
              <a:t>seisukohad</a:t>
            </a:r>
            <a:r>
              <a:rPr lang="en-US" dirty="0" smtClean="0"/>
              <a:t> </a:t>
            </a:r>
            <a:r>
              <a:rPr lang="en-US" dirty="0" err="1" smtClean="0"/>
              <a:t>tuginevad</a:t>
            </a:r>
            <a:r>
              <a:rPr lang="en-US" dirty="0" smtClean="0"/>
              <a:t> </a:t>
            </a:r>
            <a:r>
              <a:rPr lang="en-US" dirty="0" err="1" smtClean="0"/>
              <a:t>Riigikogu</a:t>
            </a:r>
            <a:r>
              <a:rPr lang="en-US" dirty="0" smtClean="0"/>
              <a:t> </a:t>
            </a:r>
            <a:r>
              <a:rPr lang="en-US" dirty="0" err="1" smtClean="0"/>
              <a:t>komisjonidele</a:t>
            </a:r>
            <a:r>
              <a:rPr lang="en-US" dirty="0" smtClean="0"/>
              <a:t> </a:t>
            </a:r>
            <a:r>
              <a:rPr lang="en-US" dirty="0" err="1" smtClean="0"/>
              <a:t>ettesaadetud</a:t>
            </a:r>
            <a:r>
              <a:rPr lang="en-US" dirty="0" smtClean="0"/>
              <a:t> </a:t>
            </a:r>
            <a:r>
              <a:rPr lang="en-US" dirty="0" err="1" smtClean="0"/>
              <a:t>materjalidele</a:t>
            </a:r>
            <a:r>
              <a:rPr lang="en-US" dirty="0" smtClean="0"/>
              <a:t> </a:t>
            </a:r>
            <a:r>
              <a:rPr lang="en-US" dirty="0" err="1" smtClean="0"/>
              <a:t>ning</a:t>
            </a:r>
            <a:r>
              <a:rPr lang="en-US" dirty="0" smtClean="0"/>
              <a:t> </a:t>
            </a:r>
            <a:r>
              <a:rPr lang="en-US" dirty="0" err="1" smtClean="0"/>
              <a:t>uuringutele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7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8426" y="2344994"/>
            <a:ext cx="79198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6000" dirty="0" smtClean="0">
                <a:latin typeface="+mj-lt"/>
              </a:rPr>
              <a:t>Suur tänu kuulamast!</a:t>
            </a:r>
            <a:endParaRPr lang="en-GB" sz="6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8493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-143797"/>
            <a:ext cx="8229600" cy="1054510"/>
          </a:xfrm>
        </p:spPr>
        <p:txBody>
          <a:bodyPr/>
          <a:lstStyle/>
          <a:p>
            <a:r>
              <a:rPr lang="en-US" sz="4800" b="1" dirty="0" smtClean="0"/>
              <a:t>EL 19 </a:t>
            </a:r>
            <a:r>
              <a:rPr lang="en-US" sz="4800" b="1" dirty="0" err="1" smtClean="0"/>
              <a:t>liikmesriikide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otsus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218" y="789039"/>
            <a:ext cx="8701550" cy="605052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b="1" u="sng" dirty="0" smtClean="0">
                <a:solidFill>
                  <a:srgbClr val="C00000"/>
                </a:solidFill>
              </a:rPr>
              <a:t>19 </a:t>
            </a:r>
            <a:r>
              <a:rPr lang="en-US" b="1" u="sng" dirty="0" err="1" smtClean="0">
                <a:solidFill>
                  <a:srgbClr val="C00000"/>
                </a:solidFill>
              </a:rPr>
              <a:t>liikmesriiki</a:t>
            </a:r>
            <a:r>
              <a:rPr lang="en-US" b="1" u="sng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otsustanud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keelustada</a:t>
            </a:r>
            <a:r>
              <a:rPr lang="en-US" b="1" dirty="0" smtClean="0">
                <a:solidFill>
                  <a:srgbClr val="C00000"/>
                </a:solidFill>
              </a:rPr>
              <a:t> GMO </a:t>
            </a:r>
            <a:r>
              <a:rPr lang="en-US" b="1" dirty="0" err="1" smtClean="0">
                <a:solidFill>
                  <a:srgbClr val="C00000"/>
                </a:solidFill>
              </a:rPr>
              <a:t>kultuuride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kasvatuse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oma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territooriumil</a:t>
            </a:r>
            <a:endParaRPr lang="en-US" b="1" dirty="0" smtClean="0">
              <a:solidFill>
                <a:srgbClr val="C00000"/>
              </a:solidFill>
            </a:endParaRPr>
          </a:p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US" sz="2000" b="1" dirty="0" smtClean="0">
                <a:solidFill>
                  <a:schemeClr val="tx1"/>
                </a:solidFill>
              </a:rPr>
              <a:t>El </a:t>
            </a:r>
            <a:r>
              <a:rPr lang="en-US" sz="2000" b="1" dirty="0" err="1" smtClean="0">
                <a:solidFill>
                  <a:schemeClr val="tx1"/>
                </a:solidFill>
              </a:rPr>
              <a:t>alusprintsiipidest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ning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teaduseetikast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lähtuvalt</a:t>
            </a:r>
            <a:r>
              <a:rPr lang="en-US" sz="2000" dirty="0" smtClean="0">
                <a:solidFill>
                  <a:schemeClr val="tx1"/>
                </a:solidFill>
              </a:rPr>
              <a:t> on </a:t>
            </a:r>
            <a:r>
              <a:rPr lang="en-US" sz="2000" dirty="0" err="1" smtClean="0">
                <a:solidFill>
                  <a:schemeClr val="tx1"/>
                </a:solidFill>
              </a:rPr>
              <a:t>oluliste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otsuste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juures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vajalik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lisaks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teadustulemustele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arvestada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ka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</a:rPr>
              <a:t>eetiliste</a:t>
            </a:r>
            <a:r>
              <a:rPr lang="en-US" sz="2000" b="1" dirty="0" smtClean="0">
                <a:solidFill>
                  <a:srgbClr val="C00000"/>
                </a:solidFill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</a:rPr>
              <a:t>argumentide</a:t>
            </a:r>
            <a:r>
              <a:rPr lang="en-US" sz="2000" b="1" dirty="0" smtClean="0">
                <a:solidFill>
                  <a:srgbClr val="C00000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ning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</a:rPr>
              <a:t>ühiskonna</a:t>
            </a:r>
            <a:r>
              <a:rPr lang="en-US" sz="2000" b="1" dirty="0" smtClean="0">
                <a:solidFill>
                  <a:srgbClr val="C00000"/>
                </a:solidFill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</a:rPr>
              <a:t>arvamusega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en-US" sz="1800" i="1" dirty="0" err="1" smtClean="0">
                <a:solidFill>
                  <a:schemeClr val="tx1"/>
                </a:solidFill>
              </a:rPr>
              <a:t>Näiteks</a:t>
            </a:r>
            <a:r>
              <a:rPr lang="et-EE" sz="1800" i="1" dirty="0" smtClean="0">
                <a:solidFill>
                  <a:schemeClr val="tx1"/>
                </a:solidFill>
              </a:rPr>
              <a:t>: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t-EE" sz="2000" b="1" i="1" dirty="0" smtClean="0">
                <a:solidFill>
                  <a:schemeClr val="tx1"/>
                </a:solidFill>
              </a:rPr>
              <a:t>Läti </a:t>
            </a:r>
            <a:r>
              <a:rPr lang="et-EE" sz="2000" b="1" i="1" dirty="0">
                <a:solidFill>
                  <a:schemeClr val="tx1"/>
                </a:solidFill>
              </a:rPr>
              <a:t>parlament toetas 21. mail 2009 otsust</a:t>
            </a:r>
            <a:r>
              <a:rPr lang="et-EE" sz="2000" i="1" dirty="0">
                <a:solidFill>
                  <a:schemeClr val="tx1"/>
                </a:solidFill>
              </a:rPr>
              <a:t>, mille kohaselt </a:t>
            </a:r>
            <a:r>
              <a:rPr lang="et-EE" sz="2000" b="1" i="1" dirty="0">
                <a:solidFill>
                  <a:schemeClr val="tx1"/>
                </a:solidFill>
              </a:rPr>
              <a:t>ei toeta Läti ühtegi otsuse eelnõud, mis puudutavad GMO'de turule laskmise lubamist sh toitu, loomasööta ja nende kasvatamist</a:t>
            </a:r>
            <a:r>
              <a:rPr lang="et-EE" sz="2000" i="1" dirty="0">
                <a:solidFill>
                  <a:schemeClr val="tx1"/>
                </a:solidFill>
              </a:rPr>
              <a:t>, </a:t>
            </a:r>
            <a:r>
              <a:rPr lang="et-EE" sz="2000" b="1" i="1" u="sng" dirty="0">
                <a:solidFill>
                  <a:schemeClr val="tx1"/>
                </a:solidFill>
              </a:rPr>
              <a:t>võttes arvesse negatiivset avalikku arvamust</a:t>
            </a:r>
            <a:r>
              <a:rPr lang="et-EE" sz="2000" i="1" dirty="0">
                <a:solidFill>
                  <a:schemeClr val="tx1"/>
                </a:solidFill>
              </a:rPr>
              <a:t>.</a:t>
            </a:r>
            <a:r>
              <a:rPr lang="et-EE" sz="1800" i="1" dirty="0">
                <a:solidFill>
                  <a:schemeClr val="tx1"/>
                </a:solidFill>
              </a:rPr>
              <a:t> Sellest lähtuvalt on Läti hääletanud alati nii alalises kui ka apellatsioonikomitees vastavate otsuste vastu. Ja see on ka põhjus, miks kasutas Läti seda võimalust riigis GMO'de kasvatamise keelustamiseks," selgitas </a:t>
            </a:r>
            <a:r>
              <a:rPr lang="et-EE" sz="1800" i="1" dirty="0" err="1">
                <a:solidFill>
                  <a:schemeClr val="tx1"/>
                </a:solidFill>
              </a:rPr>
              <a:t>Kalvāne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endParaRPr lang="en-US" sz="1800" dirty="0" smtClean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  <a:spcAft>
                <a:spcPts val="300"/>
              </a:spcAft>
            </a:pPr>
            <a:r>
              <a:rPr lang="en-US" sz="1800" b="1" dirty="0" err="1" smtClean="0">
                <a:solidFill>
                  <a:srgbClr val="C00000"/>
                </a:solidFill>
              </a:rPr>
              <a:t>GMOde</a:t>
            </a:r>
            <a:r>
              <a:rPr lang="en-US" sz="1800" b="1" dirty="0" smtClean="0">
                <a:solidFill>
                  <a:srgbClr val="C00000"/>
                </a:solidFill>
              </a:rPr>
              <a:t> </a:t>
            </a:r>
            <a:r>
              <a:rPr lang="en-US" sz="1800" b="1" dirty="0" err="1" smtClean="0">
                <a:solidFill>
                  <a:srgbClr val="C00000"/>
                </a:solidFill>
              </a:rPr>
              <a:t>kaasnevad</a:t>
            </a:r>
            <a:r>
              <a:rPr lang="et-EE" sz="1800" b="1" dirty="0" smtClean="0">
                <a:solidFill>
                  <a:srgbClr val="C00000"/>
                </a:solidFill>
              </a:rPr>
              <a:t>  </a:t>
            </a:r>
            <a:r>
              <a:rPr lang="en-US" sz="1800" b="1" u="sng" dirty="0" err="1">
                <a:solidFill>
                  <a:schemeClr val="tx1"/>
                </a:solidFill>
              </a:rPr>
              <a:t>negatiivseid</a:t>
            </a:r>
            <a:r>
              <a:rPr lang="en-US" sz="1800" b="1" u="sng" dirty="0">
                <a:solidFill>
                  <a:schemeClr val="tx1"/>
                </a:solidFill>
              </a:rPr>
              <a:t> </a:t>
            </a:r>
            <a:r>
              <a:rPr lang="en-US" sz="1800" b="1" u="sng" dirty="0" err="1">
                <a:solidFill>
                  <a:schemeClr val="tx1"/>
                </a:solidFill>
              </a:rPr>
              <a:t>sotsiaal-majanduslikke</a:t>
            </a:r>
            <a:r>
              <a:rPr lang="en-US" sz="1800" b="1" u="sng" dirty="0">
                <a:solidFill>
                  <a:schemeClr val="tx1"/>
                </a:solidFill>
              </a:rPr>
              <a:t> </a:t>
            </a:r>
            <a:r>
              <a:rPr lang="en-US" sz="1800" b="1" u="sng" dirty="0" err="1" smtClean="0">
                <a:solidFill>
                  <a:schemeClr val="tx1"/>
                </a:solidFill>
              </a:rPr>
              <a:t>mõjud</a:t>
            </a:r>
            <a:r>
              <a:rPr lang="et-EE" sz="1800" b="1" u="sng" dirty="0" smtClean="0">
                <a:solidFill>
                  <a:schemeClr val="tx1"/>
                </a:solidFill>
              </a:rPr>
              <a:t>:</a:t>
            </a:r>
            <a:endParaRPr lang="et-EE" sz="1800" u="sng" dirty="0" smtClean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1800" b="1" i="1" dirty="0" err="1" smtClean="0">
                <a:solidFill>
                  <a:schemeClr val="tx1"/>
                </a:solidFill>
              </a:rPr>
              <a:t>toidusõltumatuse</a:t>
            </a:r>
            <a:r>
              <a:rPr lang="en-US" sz="1800" b="1" i="1" dirty="0" smtClean="0">
                <a:solidFill>
                  <a:schemeClr val="tx1"/>
                </a:solidFill>
              </a:rPr>
              <a:t> </a:t>
            </a:r>
            <a:r>
              <a:rPr lang="en-US" sz="1800" b="1" i="1" dirty="0" err="1" smtClean="0">
                <a:solidFill>
                  <a:schemeClr val="tx1"/>
                </a:solidFill>
              </a:rPr>
              <a:t>kadu</a:t>
            </a:r>
            <a:r>
              <a:rPr lang="en-US" sz="1800" b="1" i="1" dirty="0" smtClean="0">
                <a:solidFill>
                  <a:schemeClr val="tx1"/>
                </a:solidFill>
              </a:rPr>
              <a:t>, </a:t>
            </a:r>
            <a:endParaRPr lang="et-EE" sz="1800" b="1" i="1" dirty="0" smtClean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1800" b="1" i="1" dirty="0" err="1" smtClean="0">
                <a:solidFill>
                  <a:schemeClr val="tx1"/>
                </a:solidFill>
              </a:rPr>
              <a:t>farmerite</a:t>
            </a:r>
            <a:r>
              <a:rPr lang="en-US" sz="1800" b="1" i="1" dirty="0" smtClean="0">
                <a:solidFill>
                  <a:schemeClr val="tx1"/>
                </a:solidFill>
              </a:rPr>
              <a:t> </a:t>
            </a:r>
            <a:r>
              <a:rPr lang="en-US" sz="1800" b="1" i="1" dirty="0" err="1" smtClean="0">
                <a:solidFill>
                  <a:schemeClr val="tx1"/>
                </a:solidFill>
              </a:rPr>
              <a:t>sõltuvuse</a:t>
            </a:r>
            <a:r>
              <a:rPr lang="en-US" sz="1800" b="1" i="1" dirty="0" smtClean="0">
                <a:solidFill>
                  <a:schemeClr val="tx1"/>
                </a:solidFill>
              </a:rPr>
              <a:t> </a:t>
            </a:r>
            <a:r>
              <a:rPr lang="en-US" sz="1800" b="1" i="1" dirty="0" err="1" smtClean="0">
                <a:solidFill>
                  <a:schemeClr val="tx1"/>
                </a:solidFill>
              </a:rPr>
              <a:t>suurenemi</a:t>
            </a:r>
            <a:r>
              <a:rPr lang="et-EE" sz="1800" b="1" i="1" dirty="0" err="1" smtClean="0">
                <a:solidFill>
                  <a:schemeClr val="tx1"/>
                </a:solidFill>
              </a:rPr>
              <a:t>ne</a:t>
            </a:r>
            <a:r>
              <a:rPr lang="et-EE" sz="1800" b="1" i="1" dirty="0" smtClean="0">
                <a:solidFill>
                  <a:schemeClr val="tx1"/>
                </a:solidFill>
              </a:rPr>
              <a:t>, </a:t>
            </a:r>
            <a:r>
              <a:rPr lang="en-US" sz="1800" b="1" i="1" dirty="0" err="1" smtClean="0">
                <a:solidFill>
                  <a:schemeClr val="tx1"/>
                </a:solidFill>
              </a:rPr>
              <a:t>st</a:t>
            </a:r>
            <a:r>
              <a:rPr lang="en-US" sz="1800" b="1" i="1" dirty="0" smtClean="0">
                <a:solidFill>
                  <a:schemeClr val="tx1"/>
                </a:solidFill>
              </a:rPr>
              <a:t>, </a:t>
            </a:r>
            <a:r>
              <a:rPr lang="en-US" sz="1800" b="1" i="1" dirty="0" err="1" smtClean="0">
                <a:solidFill>
                  <a:schemeClr val="tx1"/>
                </a:solidFill>
              </a:rPr>
              <a:t>hindadega</a:t>
            </a:r>
            <a:r>
              <a:rPr lang="en-US" sz="1800" b="1" i="1" dirty="0" smtClean="0">
                <a:solidFill>
                  <a:schemeClr val="tx1"/>
                </a:solidFill>
              </a:rPr>
              <a:t> </a:t>
            </a:r>
            <a:r>
              <a:rPr lang="en-US" sz="1800" b="1" i="1" dirty="0" err="1" smtClean="0">
                <a:solidFill>
                  <a:schemeClr val="tx1"/>
                </a:solidFill>
              </a:rPr>
              <a:t>manipuleerimi</a:t>
            </a:r>
            <a:r>
              <a:rPr lang="et-EE" sz="1800" b="1" i="1" dirty="0" err="1" smtClean="0">
                <a:solidFill>
                  <a:schemeClr val="tx1"/>
                </a:solidFill>
              </a:rPr>
              <a:t>ne</a:t>
            </a:r>
            <a:r>
              <a:rPr lang="et-EE" sz="1800" b="1" i="1" dirty="0" smtClean="0">
                <a:solidFill>
                  <a:schemeClr val="tx1"/>
                </a:solidFill>
              </a:rPr>
              <a:t>, jne</a:t>
            </a:r>
          </a:p>
        </p:txBody>
      </p:sp>
    </p:spTree>
    <p:extLst>
      <p:ext uri="{BB962C8B-B14F-4D97-AF65-F5344CB8AC3E}">
        <p14:creationId xmlns:p14="http://schemas.microsoft.com/office/powerpoint/2010/main" val="200971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73394"/>
          </a:xfrm>
        </p:spPr>
        <p:txBody>
          <a:bodyPr/>
          <a:lstStyle/>
          <a:p>
            <a:r>
              <a:rPr lang="en-US" b="1" dirty="0" err="1" smtClean="0"/>
              <a:t>Öko-Eesti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715" y="899652"/>
            <a:ext cx="8731045" cy="4630993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en-US" b="1" dirty="0" err="1" smtClean="0">
                <a:solidFill>
                  <a:schemeClr val="tx1"/>
                </a:solidFill>
              </a:rPr>
              <a:t>Eesti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Vabariik</a:t>
            </a:r>
            <a:r>
              <a:rPr lang="en-US" b="1" dirty="0" smtClean="0">
                <a:solidFill>
                  <a:schemeClr val="tx1"/>
                </a:solidFill>
              </a:rPr>
              <a:t> on </a:t>
            </a:r>
            <a:r>
              <a:rPr lang="en-US" b="1" dirty="0" err="1" smtClean="0">
                <a:solidFill>
                  <a:schemeClr val="tx1"/>
                </a:solidFill>
              </a:rPr>
              <a:t>võtnud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hiljuti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selge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kursi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mahemajandusele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i="1" dirty="0" err="1" smtClean="0">
                <a:solidFill>
                  <a:schemeClr val="tx1"/>
                </a:solidFill>
              </a:rPr>
              <a:t>vt.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Maaeluministeerium</a:t>
            </a:r>
            <a:r>
              <a:rPr lang="en-US" i="1" dirty="0" smtClean="0">
                <a:solidFill>
                  <a:schemeClr val="tx1"/>
                </a:solidFill>
              </a:rPr>
              <a:t>- </a:t>
            </a:r>
            <a:r>
              <a:rPr lang="en-US" i="1" dirty="0" err="1" smtClean="0">
                <a:solidFill>
                  <a:schemeClr val="tx1"/>
                </a:solidFill>
              </a:rPr>
              <a:t>mahemajanduse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tervikprogramm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>
              <a:spcAft>
                <a:spcPts val="600"/>
              </a:spcAft>
            </a:pPr>
            <a:r>
              <a:rPr lang="en-US" b="1" dirty="0" err="1" smtClean="0">
                <a:solidFill>
                  <a:srgbClr val="C00000"/>
                </a:solidFill>
              </a:rPr>
              <a:t>Eesti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kuvand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puhta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mahemaana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on </a:t>
            </a:r>
            <a:r>
              <a:rPr lang="en-US" b="1" dirty="0" err="1" smtClean="0">
                <a:solidFill>
                  <a:srgbClr val="C00000"/>
                </a:solidFill>
              </a:rPr>
              <a:t>põhimõttelises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vastuolus</a:t>
            </a:r>
            <a:r>
              <a:rPr lang="en-US" b="1" dirty="0" smtClean="0">
                <a:solidFill>
                  <a:srgbClr val="C00000"/>
                </a:solidFill>
              </a:rPr>
              <a:t> GMO-</a:t>
            </a:r>
            <a:r>
              <a:rPr lang="en-US" b="1" dirty="0" err="1" smtClean="0">
                <a:solidFill>
                  <a:srgbClr val="C00000"/>
                </a:solidFill>
              </a:rPr>
              <a:t>sid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soosiva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hoiakuga</a:t>
            </a:r>
            <a:endParaRPr lang="en-US" b="1" dirty="0" smtClean="0">
              <a:solidFill>
                <a:srgbClr val="C00000"/>
              </a:solidFill>
            </a:endParaRPr>
          </a:p>
          <a:p>
            <a:pPr>
              <a:spcAft>
                <a:spcPts val="600"/>
              </a:spcAft>
            </a:pPr>
            <a:r>
              <a:rPr lang="en-US" b="1" dirty="0" err="1" smtClean="0">
                <a:solidFill>
                  <a:schemeClr val="tx1"/>
                </a:solidFill>
              </a:rPr>
              <a:t>Tarbijate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eelistused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dirty="0" err="1" smtClean="0">
                <a:solidFill>
                  <a:schemeClr val="tx1"/>
                </a:solidFill>
              </a:rPr>
              <a:t>esitatud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uuringud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viited</a:t>
            </a:r>
            <a:r>
              <a:rPr lang="en-US" dirty="0" smtClean="0">
                <a:solidFill>
                  <a:schemeClr val="tx1"/>
                </a:solidFill>
              </a:rPr>
              <a:t>) </a:t>
            </a:r>
            <a:r>
              <a:rPr lang="en-US" b="1" dirty="0" smtClean="0">
                <a:solidFill>
                  <a:schemeClr val="tx1"/>
                </a:solidFill>
              </a:rPr>
              <a:t>on  GMO-</a:t>
            </a:r>
            <a:r>
              <a:rPr lang="en-US" b="1" dirty="0" err="1" smtClean="0">
                <a:solidFill>
                  <a:schemeClr val="tx1"/>
                </a:solidFill>
              </a:rPr>
              <a:t>vaba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toidu</a:t>
            </a:r>
            <a:r>
              <a:rPr lang="en-US" b="1" dirty="0" smtClean="0">
                <a:solidFill>
                  <a:schemeClr val="tx1"/>
                </a:solidFill>
              </a:rPr>
              <a:t>; GMO </a:t>
            </a:r>
            <a:r>
              <a:rPr lang="en-US" b="1" dirty="0" err="1" smtClean="0">
                <a:solidFill>
                  <a:schemeClr val="tx1"/>
                </a:solidFill>
              </a:rPr>
              <a:t>vabade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toodete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poolt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GMO-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vaba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otsus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toob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5">
                    <a:lumMod val="75000"/>
                  </a:schemeClr>
                </a:solidFill>
              </a:rPr>
              <a:t>konkurentsieelise</a:t>
            </a:r>
            <a:r>
              <a:rPr lang="en-US" b="1" u="sng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5">
                    <a:lumMod val="75000"/>
                  </a:schemeClr>
                </a:solidFill>
              </a:rPr>
              <a:t>Eesti</a:t>
            </a:r>
            <a:r>
              <a:rPr lang="en-US" b="1" u="sng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5">
                    <a:lumMod val="75000"/>
                  </a:schemeClr>
                </a:solidFill>
              </a:rPr>
              <a:t>majandusele</a:t>
            </a:r>
            <a:endParaRPr lang="en-US" b="1" u="sng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Aft>
                <a:spcPts val="600"/>
              </a:spcAft>
            </a:pPr>
            <a:r>
              <a:rPr lang="en-US" b="1" dirty="0" err="1" smtClean="0">
                <a:solidFill>
                  <a:schemeClr val="tx1"/>
                </a:solidFill>
              </a:rPr>
              <a:t>Teadusuuringute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tulemused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toovad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üha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enam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välja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GMOde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kasvatusega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kaasnevaid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riske</a:t>
            </a:r>
            <a:r>
              <a:rPr lang="en-US" b="1" dirty="0" smtClean="0">
                <a:solidFill>
                  <a:srgbClr val="C00000"/>
                </a:solidFill>
              </a:rPr>
              <a:t> ja </a:t>
            </a:r>
            <a:r>
              <a:rPr lang="en-US" b="1" dirty="0" err="1" smtClean="0">
                <a:solidFill>
                  <a:srgbClr val="C00000"/>
                </a:solidFill>
              </a:rPr>
              <a:t>ettearvamatuid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mõjusid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mis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annavad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tunnistust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sellest</a:t>
            </a:r>
            <a:r>
              <a:rPr lang="en-US" dirty="0" smtClean="0">
                <a:solidFill>
                  <a:schemeClr val="tx1"/>
                </a:solidFill>
              </a:rPr>
              <a:t>, et </a:t>
            </a:r>
            <a:r>
              <a:rPr lang="en-US" dirty="0" err="1" smtClean="0">
                <a:solidFill>
                  <a:srgbClr val="C00000"/>
                </a:solidFill>
              </a:rPr>
              <a:t>meie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teadmised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GMOdega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kaasnevast</a:t>
            </a:r>
            <a:r>
              <a:rPr lang="en-US" dirty="0" smtClean="0">
                <a:solidFill>
                  <a:srgbClr val="C00000"/>
                </a:solidFill>
              </a:rPr>
              <a:t> on </a:t>
            </a:r>
            <a:r>
              <a:rPr lang="en-US" dirty="0" err="1" smtClean="0">
                <a:solidFill>
                  <a:srgbClr val="C00000"/>
                </a:solidFill>
              </a:rPr>
              <a:t>vastuolulised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err="1" smtClean="0">
                <a:solidFill>
                  <a:srgbClr val="C00000"/>
                </a:solidFill>
              </a:rPr>
              <a:t>ebatäielikud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vajavad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oluliselt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lisauuringuid</a:t>
            </a:r>
            <a:r>
              <a:rPr lang="en-US" dirty="0" smtClean="0">
                <a:solidFill>
                  <a:schemeClr val="tx1"/>
                </a:solidFill>
              </a:rPr>
              <a:t>. NB! </a:t>
            </a:r>
            <a:r>
              <a:rPr lang="en-US" dirty="0" err="1" smtClean="0">
                <a:solidFill>
                  <a:schemeClr val="tx1"/>
                </a:solidFill>
              </a:rPr>
              <a:t>Kohaldub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ettevaatusprintsiip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678426" y="5383163"/>
            <a:ext cx="8229600" cy="1200329"/>
          </a:xfrm>
          <a:prstGeom prst="rect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b="1" dirty="0"/>
              <a:t>NB! </a:t>
            </a:r>
            <a:r>
              <a:rPr lang="en-US" sz="2400" dirty="0" err="1"/>
              <a:t>Maaeluministeeriumi</a:t>
            </a:r>
            <a:r>
              <a:rPr lang="en-US" sz="2400" dirty="0"/>
              <a:t> </a:t>
            </a:r>
            <a:r>
              <a:rPr lang="en-US" sz="2400" dirty="0" err="1"/>
              <a:t>tõendusel</a:t>
            </a:r>
            <a:r>
              <a:rPr lang="en-US" sz="2400" dirty="0"/>
              <a:t> </a:t>
            </a:r>
            <a:r>
              <a:rPr lang="en-US" sz="2400" b="1" dirty="0" err="1"/>
              <a:t>puudub</a:t>
            </a:r>
            <a:r>
              <a:rPr lang="en-US" sz="2400" b="1" dirty="0"/>
              <a:t> </a:t>
            </a:r>
            <a:r>
              <a:rPr lang="en-US" sz="2400" b="1" dirty="0" err="1"/>
              <a:t>Eestis</a:t>
            </a:r>
            <a:r>
              <a:rPr lang="en-US" sz="2400" b="1" dirty="0"/>
              <a:t> </a:t>
            </a:r>
            <a:r>
              <a:rPr lang="en-US" sz="2400" b="1" dirty="0" err="1"/>
              <a:t>huvi</a:t>
            </a:r>
            <a:r>
              <a:rPr lang="en-US" sz="2400" b="1" dirty="0"/>
              <a:t> GMO </a:t>
            </a:r>
            <a:r>
              <a:rPr lang="en-US" sz="2400" b="1" dirty="0" err="1"/>
              <a:t>kasvatuse</a:t>
            </a:r>
            <a:r>
              <a:rPr lang="en-US" sz="2400" b="1" dirty="0"/>
              <a:t> </a:t>
            </a:r>
            <a:r>
              <a:rPr lang="en-US" sz="2400" b="1" dirty="0" err="1" smtClean="0"/>
              <a:t>vastu</a:t>
            </a:r>
            <a:r>
              <a:rPr lang="et-EE" sz="2400" b="1" dirty="0" smtClean="0"/>
              <a:t>, </a:t>
            </a:r>
            <a:r>
              <a:rPr lang="en-US" sz="2400" b="1" dirty="0" err="1" smtClean="0"/>
              <a:t>seega</a:t>
            </a:r>
            <a:r>
              <a:rPr lang="en-US" sz="2400" b="1" dirty="0" smtClean="0"/>
              <a:t> </a:t>
            </a:r>
            <a:r>
              <a:rPr lang="en-US" sz="2400" b="1" dirty="0" err="1"/>
              <a:t>ei</a:t>
            </a:r>
            <a:r>
              <a:rPr lang="en-US" sz="2400" b="1" dirty="0"/>
              <a:t> ole </a:t>
            </a:r>
            <a:r>
              <a:rPr lang="en-US" sz="2400" b="1" dirty="0" err="1"/>
              <a:t>põhjust</a:t>
            </a:r>
            <a:r>
              <a:rPr lang="en-US" sz="2400" b="1" dirty="0"/>
              <a:t> </a:t>
            </a:r>
            <a:r>
              <a:rPr lang="en-US" sz="2400" b="1" dirty="0" err="1"/>
              <a:t>muretseda</a:t>
            </a:r>
            <a:r>
              <a:rPr lang="en-US" sz="2400" b="1" dirty="0"/>
              <a:t> </a:t>
            </a:r>
            <a:r>
              <a:rPr lang="en-US" sz="2400" b="1" dirty="0" err="1"/>
              <a:t>nö</a:t>
            </a:r>
            <a:r>
              <a:rPr lang="en-US" sz="2400" b="1" dirty="0"/>
              <a:t>. </a:t>
            </a:r>
            <a:r>
              <a:rPr lang="et-EE" sz="2400" b="1" dirty="0" err="1" smtClean="0"/>
              <a:t>t</a:t>
            </a:r>
            <a:r>
              <a:rPr lang="en-US" sz="2400" b="1" dirty="0" err="1" smtClean="0"/>
              <a:t>ööstuse</a:t>
            </a:r>
            <a:r>
              <a:rPr lang="en-US" sz="2400" b="1" dirty="0" smtClean="0"/>
              <a:t> </a:t>
            </a:r>
            <a:r>
              <a:rPr lang="en-US" sz="2400" b="1" dirty="0" err="1"/>
              <a:t>lobbi</a:t>
            </a:r>
            <a:r>
              <a:rPr lang="en-US" sz="2400" b="1" dirty="0"/>
              <a:t> </a:t>
            </a:r>
            <a:r>
              <a:rPr lang="en-US" sz="2400" b="1" dirty="0" err="1"/>
              <a:t>vms</a:t>
            </a:r>
            <a:r>
              <a:rPr lang="en-US" sz="2400" b="1" dirty="0"/>
              <a:t>. </a:t>
            </a:r>
            <a:r>
              <a:rPr lang="et-EE" sz="2400" b="1" dirty="0" err="1" smtClean="0"/>
              <a:t>p</a:t>
            </a:r>
            <a:r>
              <a:rPr lang="en-US" sz="2400" b="1" dirty="0" err="1" smtClean="0"/>
              <a:t>ärast</a:t>
            </a:r>
            <a:r>
              <a:rPr lang="en-US" sz="2400" b="1" dirty="0" smtClean="0"/>
              <a:t> </a:t>
            </a:r>
            <a:r>
              <a:rPr lang="en-US" sz="2400" b="1" dirty="0" err="1"/>
              <a:t>keelustamise</a:t>
            </a:r>
            <a:r>
              <a:rPr lang="en-US" sz="2400" b="1" dirty="0"/>
              <a:t> </a:t>
            </a:r>
            <a:r>
              <a:rPr lang="en-US" sz="2400" b="1" dirty="0" err="1"/>
              <a:t>takistamisel</a:t>
            </a:r>
            <a:r>
              <a:rPr lang="en-US" sz="24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022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76981"/>
            <a:ext cx="8421329" cy="1290484"/>
          </a:xfrm>
        </p:spPr>
        <p:txBody>
          <a:bodyPr anchor="t"/>
          <a:lstStyle/>
          <a:p>
            <a:pPr>
              <a:lnSpc>
                <a:spcPts val="4800"/>
              </a:lnSpc>
            </a:pPr>
            <a:r>
              <a:rPr lang="en-US" sz="4800" dirty="0" smtClean="0"/>
              <a:t>EL </a:t>
            </a:r>
            <a:r>
              <a:rPr lang="en-US" sz="4800" dirty="0" err="1" smtClean="0"/>
              <a:t>alusprintsiip</a:t>
            </a:r>
            <a:r>
              <a:rPr lang="en-US" sz="4800" dirty="0" smtClean="0"/>
              <a:t>- </a:t>
            </a:r>
            <a:r>
              <a:rPr lang="en-US" sz="4800" b="1" u="sng" dirty="0" err="1" smtClean="0"/>
              <a:t>ettevaatusprintsiip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063" y="1592826"/>
            <a:ext cx="8229600" cy="5257800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US" b="1" dirty="0" err="1" smtClean="0">
                <a:solidFill>
                  <a:schemeClr val="tx1"/>
                </a:solidFill>
              </a:rPr>
              <a:t>Inimeste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tervise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ja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keskkonna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osas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eriti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tugevalt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rakendatav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printsiip</a:t>
            </a:r>
            <a:endParaRPr lang="en-US" b="1" dirty="0" smtClean="0">
              <a:solidFill>
                <a:schemeClr val="tx1"/>
              </a:solidFill>
            </a:endParaRPr>
          </a:p>
          <a:p>
            <a:pPr>
              <a:spcAft>
                <a:spcPts val="1200"/>
              </a:spcAft>
            </a:pPr>
            <a:r>
              <a:rPr lang="et-EE" b="1" dirty="0">
                <a:solidFill>
                  <a:schemeClr val="tx1"/>
                </a:solidFill>
              </a:rPr>
              <a:t>E</a:t>
            </a:r>
            <a:r>
              <a:rPr lang="et-EE" b="1" dirty="0" smtClean="0">
                <a:solidFill>
                  <a:schemeClr val="tx1"/>
                </a:solidFill>
              </a:rPr>
              <a:t>bakindlate </a:t>
            </a:r>
            <a:r>
              <a:rPr lang="et-EE" b="1" dirty="0">
                <a:solidFill>
                  <a:schemeClr val="tx1"/>
                </a:solidFill>
              </a:rPr>
              <a:t>või ebapiisavate tõendusmaterjalide korral või vastuoluliste uuringute olemasolul </a:t>
            </a:r>
            <a:r>
              <a:rPr lang="et-EE" b="1" dirty="0">
                <a:solidFill>
                  <a:srgbClr val="C00000"/>
                </a:solidFill>
              </a:rPr>
              <a:t>ei riskita</a:t>
            </a:r>
            <a:r>
              <a:rPr lang="et-EE" b="1" dirty="0">
                <a:solidFill>
                  <a:schemeClr val="tx1"/>
                </a:solidFill>
              </a:rPr>
              <a:t> </a:t>
            </a:r>
            <a:r>
              <a:rPr lang="et-EE" b="1" dirty="0" err="1" smtClean="0">
                <a:solidFill>
                  <a:srgbClr val="C00000"/>
                </a:solidFill>
              </a:rPr>
              <a:t>kahj</a:t>
            </a:r>
            <a:r>
              <a:rPr lang="et-EE" b="1" dirty="0" smtClean="0">
                <a:solidFill>
                  <a:srgbClr val="C00000"/>
                </a:solidFill>
              </a:rPr>
              <a:t> </a:t>
            </a:r>
            <a:r>
              <a:rPr lang="et-EE" b="1" dirty="0" err="1" smtClean="0">
                <a:solidFill>
                  <a:srgbClr val="C00000"/>
                </a:solidFill>
              </a:rPr>
              <a:t>ustada</a:t>
            </a:r>
            <a:r>
              <a:rPr lang="et-EE" dirty="0" smtClean="0">
                <a:solidFill>
                  <a:srgbClr val="C00000"/>
                </a:solidFill>
              </a:rPr>
              <a:t> </a:t>
            </a:r>
            <a:r>
              <a:rPr lang="et-EE" dirty="0">
                <a:solidFill>
                  <a:srgbClr val="C00000"/>
                </a:solidFill>
              </a:rPr>
              <a:t>keskkonda või </a:t>
            </a:r>
            <a:r>
              <a:rPr lang="et-EE" dirty="0" smtClean="0">
                <a:solidFill>
                  <a:srgbClr val="C00000"/>
                </a:solidFill>
              </a:rPr>
              <a:t>tervist</a:t>
            </a:r>
            <a:endParaRPr lang="en-US" dirty="0" smtClean="0">
              <a:solidFill>
                <a:srgbClr val="C00000"/>
              </a:solidFill>
            </a:endParaRPr>
          </a:p>
          <a:p>
            <a:pPr>
              <a:spcAft>
                <a:spcPts val="1200"/>
              </a:spcAft>
            </a:pPr>
            <a:r>
              <a:rPr lang="en-US" b="1" dirty="0" err="1" smtClean="0">
                <a:solidFill>
                  <a:schemeClr val="tx1"/>
                </a:solidFill>
              </a:rPr>
              <a:t>Ettearvamatute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mõjude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olemasolul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ei</a:t>
            </a:r>
            <a:r>
              <a:rPr lang="en-US" dirty="0" smtClean="0">
                <a:solidFill>
                  <a:srgbClr val="C00000"/>
                </a:solidFill>
              </a:rPr>
              <a:t> ole </a:t>
            </a:r>
            <a:r>
              <a:rPr lang="en-US" dirty="0" err="1" smtClean="0">
                <a:solidFill>
                  <a:srgbClr val="C00000"/>
                </a:solidFill>
              </a:rPr>
              <a:t>võimalik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GMOsid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keskkonnast</a:t>
            </a:r>
            <a:r>
              <a:rPr lang="en-US" b="1" dirty="0" smtClean="0">
                <a:solidFill>
                  <a:srgbClr val="C00000"/>
                </a:solidFill>
              </a:rPr>
              <a:t> “</a:t>
            </a:r>
            <a:r>
              <a:rPr lang="en-US" b="1" dirty="0" err="1" smtClean="0">
                <a:solidFill>
                  <a:srgbClr val="C00000"/>
                </a:solidFill>
              </a:rPr>
              <a:t>tagasi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kutsuda</a:t>
            </a:r>
            <a:r>
              <a:rPr lang="en-US" b="1" dirty="0" smtClean="0">
                <a:solidFill>
                  <a:srgbClr val="C00000"/>
                </a:solidFill>
              </a:rPr>
              <a:t>”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mis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teeb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sellistest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kultuuridest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väga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kõrge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riskiga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küsimuse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en-US" dirty="0" err="1" smtClean="0">
                <a:solidFill>
                  <a:schemeClr val="tx1"/>
                </a:solidFill>
              </a:rPr>
              <a:t>Selliste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küsimuste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puhul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tuleb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seada</a:t>
            </a:r>
            <a:r>
              <a:rPr lang="en-US" b="1" dirty="0" smtClean="0">
                <a:solidFill>
                  <a:srgbClr val="C00000"/>
                </a:solidFill>
              </a:rPr>
              <a:t> ESIKOHALE  </a:t>
            </a:r>
            <a:r>
              <a:rPr lang="en-US" b="1" dirty="0" err="1" smtClean="0">
                <a:solidFill>
                  <a:srgbClr val="C00000"/>
                </a:solidFill>
              </a:rPr>
              <a:t>inimeste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tervis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keskkonna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tervis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b="1" dirty="0" err="1" smtClean="0">
                <a:solidFill>
                  <a:schemeClr val="tx1"/>
                </a:solidFill>
              </a:rPr>
              <a:t>Majandusargumendid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ei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saa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ega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tohi</a:t>
            </a:r>
            <a:r>
              <a:rPr lang="en-US" b="1" dirty="0" smtClean="0">
                <a:solidFill>
                  <a:schemeClr val="tx1"/>
                </a:solidFill>
              </a:rPr>
              <a:t> olla </a:t>
            </a:r>
            <a:r>
              <a:rPr lang="en-US" b="1" dirty="0" err="1" smtClean="0">
                <a:solidFill>
                  <a:schemeClr val="tx1"/>
                </a:solidFill>
              </a:rPr>
              <a:t>sel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puhul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esikohal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>
              <a:spcAft>
                <a:spcPts val="120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16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545690" y="295561"/>
            <a:ext cx="4312252" cy="1144800"/>
          </a:xfrm>
          <a:ln/>
        </p:spPr>
        <p:txBody>
          <a:bodyPr vert="horz" lIns="91440" tIns="35202" rIns="91440" bIns="45720" rtlCol="0" anchor="ctr">
            <a:noAutofit/>
          </a:bodyPr>
          <a:lstStyle/>
          <a:p>
            <a:pPr algn="l">
              <a:lnSpc>
                <a:spcPct val="100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</a:tabLst>
            </a:pPr>
            <a:r>
              <a:rPr lang="et-EE" altLang="en-US" sz="3600" b="1" dirty="0" smtClean="0">
                <a:latin typeface="+mn-lt"/>
              </a:rPr>
              <a:t>GMO-d </a:t>
            </a:r>
            <a:r>
              <a:rPr lang="et-EE" altLang="en-US" sz="3600" b="1" dirty="0">
                <a:latin typeface="+mn-lt"/>
              </a:rPr>
              <a:t>JA </a:t>
            </a:r>
            <a:br>
              <a:rPr lang="et-EE" altLang="en-US" sz="3600" b="1" dirty="0">
                <a:latin typeface="+mn-lt"/>
              </a:rPr>
            </a:br>
            <a:r>
              <a:rPr lang="et-EE" altLang="en-US" sz="3600" b="1" dirty="0">
                <a:latin typeface="+mn-lt"/>
              </a:rPr>
              <a:t>TOLMELDAJAD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750627" y="1604521"/>
            <a:ext cx="7683689" cy="4960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0" tIns="25602" rIns="0" bIns="0" rtlCol="0">
            <a:normAutofit/>
          </a:bodyPr>
          <a:lstStyle/>
          <a:p>
            <a:pPr marL="195843" indent="-195843">
              <a:spcAft>
                <a:spcPct val="0"/>
              </a:spcAft>
              <a:buSzPct val="45000"/>
              <a:buFont typeface="Wingdings" panose="05000000000000000000" pitchFamily="2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t-EE" altLang="en-US" b="1" dirty="0">
                <a:solidFill>
                  <a:schemeClr val="tx1"/>
                </a:solidFill>
              </a:rPr>
              <a:t>Mesilased ei erista </a:t>
            </a:r>
            <a:r>
              <a:rPr lang="et-EE" altLang="en-US" dirty="0">
                <a:solidFill>
                  <a:schemeClr val="tx1"/>
                </a:solidFill>
              </a:rPr>
              <a:t>pestitsiidijääkidega õisi ega ka GMO taimede õisi.</a:t>
            </a:r>
          </a:p>
          <a:p>
            <a:pPr marL="195843" indent="-195843">
              <a:spcAft>
                <a:spcPct val="0"/>
              </a:spcAft>
              <a:buSzPct val="45000"/>
              <a:buFont typeface="Wingdings" panose="05000000000000000000" pitchFamily="2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t-EE" altLang="en-US" dirty="0">
                <a:solidFill>
                  <a:schemeClr val="tx1"/>
                </a:solidFill>
              </a:rPr>
              <a:t>Läbi tolmeldamise kiirendavad mesilased </a:t>
            </a:r>
            <a:r>
              <a:rPr lang="et-EE" altLang="en-US" dirty="0" err="1">
                <a:solidFill>
                  <a:schemeClr val="tx1"/>
                </a:solidFill>
              </a:rPr>
              <a:t>võõrgeneetilise</a:t>
            </a:r>
            <a:r>
              <a:rPr lang="et-EE" altLang="en-US" dirty="0">
                <a:solidFill>
                  <a:schemeClr val="tx1"/>
                </a:solidFill>
              </a:rPr>
              <a:t> materjali levikut looduses.</a:t>
            </a:r>
          </a:p>
          <a:p>
            <a:pPr marL="195843" indent="-195843">
              <a:spcAft>
                <a:spcPct val="0"/>
              </a:spcAft>
              <a:buSzPct val="45000"/>
              <a:buFont typeface="Wingdings" panose="05000000000000000000" pitchFamily="2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t-EE" altLang="en-US" b="1" dirty="0">
                <a:solidFill>
                  <a:schemeClr val="tx1"/>
                </a:solidFill>
              </a:rPr>
              <a:t>Tekivad </a:t>
            </a:r>
            <a:r>
              <a:rPr lang="et-EE" altLang="en-US" b="1" dirty="0" err="1">
                <a:solidFill>
                  <a:schemeClr val="tx1"/>
                </a:solidFill>
              </a:rPr>
              <a:t>võõrgeneetiliste</a:t>
            </a:r>
            <a:r>
              <a:rPr lang="et-EE" altLang="en-US" b="1" dirty="0">
                <a:solidFill>
                  <a:schemeClr val="tx1"/>
                </a:solidFill>
              </a:rPr>
              <a:t> taimede populatsioonid</a:t>
            </a:r>
            <a:r>
              <a:rPr lang="et-EE" altLang="en-US" dirty="0">
                <a:solidFill>
                  <a:schemeClr val="tx1"/>
                </a:solidFill>
              </a:rPr>
              <a:t>.</a:t>
            </a:r>
          </a:p>
          <a:p>
            <a:pPr marL="195843" indent="-195843">
              <a:spcAft>
                <a:spcPct val="0"/>
              </a:spcAft>
              <a:buSzPct val="45000"/>
              <a:buFont typeface="Wingdings" panose="05000000000000000000" pitchFamily="2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t-EE" altLang="en-US" dirty="0">
                <a:solidFill>
                  <a:schemeClr val="tx1"/>
                </a:solidFill>
              </a:rPr>
              <a:t>Hävida võib kogu ökosüsteem. GMO-d </a:t>
            </a:r>
            <a:r>
              <a:rPr lang="et-EE" altLang="en-US" b="1" dirty="0">
                <a:solidFill>
                  <a:schemeClr val="tx1"/>
                </a:solidFill>
              </a:rPr>
              <a:t>ei saa loodusest tagasi kutsuda.</a:t>
            </a:r>
          </a:p>
          <a:p>
            <a:pPr marL="195843" indent="-195843">
              <a:spcAft>
                <a:spcPct val="0"/>
              </a:spcAft>
              <a:buSzPct val="45000"/>
              <a:buFont typeface="Wingdings" panose="05000000000000000000" pitchFamily="2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t-EE" altLang="en-US" dirty="0">
                <a:solidFill>
                  <a:schemeClr val="tx1"/>
                </a:solidFill>
              </a:rPr>
              <a:t>Senini </a:t>
            </a:r>
            <a:r>
              <a:rPr lang="et-EE" altLang="en-US" b="1" dirty="0">
                <a:solidFill>
                  <a:schemeClr val="tx1"/>
                </a:solidFill>
              </a:rPr>
              <a:t>pole lõplikult uuritud</a:t>
            </a:r>
            <a:r>
              <a:rPr lang="et-EE" altLang="en-US" dirty="0">
                <a:solidFill>
                  <a:schemeClr val="tx1"/>
                </a:solidFill>
              </a:rPr>
              <a:t>, kuidas GMO taimede õietolmu taluvad </a:t>
            </a:r>
            <a:r>
              <a:rPr lang="et-EE" altLang="en-US" dirty="0" err="1">
                <a:solidFill>
                  <a:schemeClr val="tx1"/>
                </a:solidFill>
              </a:rPr>
              <a:t>tolmeldajad</a:t>
            </a:r>
            <a:r>
              <a:rPr lang="et-EE" altLang="en-US" dirty="0">
                <a:solidFill>
                  <a:schemeClr val="tx1"/>
                </a:solidFill>
              </a:rPr>
              <a:t>.</a:t>
            </a:r>
          </a:p>
          <a:p>
            <a:pPr marL="195843" indent="-195843">
              <a:spcAft>
                <a:spcPct val="0"/>
              </a:spcAft>
              <a:buSzPct val="45000"/>
              <a:buFont typeface="Wingdings" panose="05000000000000000000" pitchFamily="2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t-EE" altLang="en-US" b="1" dirty="0" err="1">
                <a:solidFill>
                  <a:srgbClr val="C00000"/>
                </a:solidFill>
              </a:rPr>
              <a:t>Bt</a:t>
            </a:r>
            <a:r>
              <a:rPr lang="et-EE" altLang="en-US" b="1" dirty="0">
                <a:solidFill>
                  <a:srgbClr val="C00000"/>
                </a:solidFill>
              </a:rPr>
              <a:t>- taimede </a:t>
            </a:r>
            <a:r>
              <a:rPr lang="et-EE" altLang="en-US" dirty="0" smtClean="0">
                <a:solidFill>
                  <a:schemeClr val="tx1"/>
                </a:solidFill>
              </a:rPr>
              <a:t>(</a:t>
            </a:r>
            <a:r>
              <a:rPr lang="et-EE" altLang="en-US" b="1" dirty="0" smtClean="0">
                <a:solidFill>
                  <a:srgbClr val="C00000"/>
                </a:solidFill>
              </a:rPr>
              <a:t>bakteritoksiini</a:t>
            </a:r>
            <a:r>
              <a:rPr lang="et-EE" altLang="en-US" dirty="0" smtClean="0">
                <a:solidFill>
                  <a:srgbClr val="C00000"/>
                </a:solidFill>
              </a:rPr>
              <a:t> sünteesivad taimed</a:t>
            </a:r>
            <a:r>
              <a:rPr lang="et-EE" altLang="en-US" dirty="0" smtClean="0">
                <a:solidFill>
                  <a:schemeClr val="tx1"/>
                </a:solidFill>
              </a:rPr>
              <a:t>) </a:t>
            </a:r>
            <a:r>
              <a:rPr lang="et-EE" altLang="en-US" b="1" dirty="0">
                <a:solidFill>
                  <a:schemeClr val="tx1"/>
                </a:solidFill>
              </a:rPr>
              <a:t>õietolm</a:t>
            </a:r>
            <a:r>
              <a:rPr lang="et-EE" altLang="en-US" dirty="0">
                <a:solidFill>
                  <a:schemeClr val="tx1"/>
                </a:solidFill>
              </a:rPr>
              <a:t> kutsub esile näiteks </a:t>
            </a:r>
            <a:r>
              <a:rPr lang="et-EE" altLang="en-US" b="1" dirty="0">
                <a:solidFill>
                  <a:srgbClr val="C00000"/>
                </a:solidFill>
              </a:rPr>
              <a:t>mesilasvastsete kasvu </a:t>
            </a:r>
            <a:r>
              <a:rPr lang="et-EE" altLang="en-US" b="1" dirty="0" smtClean="0">
                <a:solidFill>
                  <a:srgbClr val="C00000"/>
                </a:solidFill>
              </a:rPr>
              <a:t>muutused</a:t>
            </a:r>
            <a:r>
              <a:rPr lang="et-EE" altLang="en-US" b="1" dirty="0" smtClean="0">
                <a:solidFill>
                  <a:schemeClr val="tx1"/>
                </a:solidFill>
              </a:rPr>
              <a:t>, </a:t>
            </a:r>
            <a:r>
              <a:rPr lang="et-EE" altLang="en-US" b="1" dirty="0" smtClean="0">
                <a:solidFill>
                  <a:srgbClr val="C00000"/>
                </a:solidFill>
              </a:rPr>
              <a:t>nõrgestab </a:t>
            </a:r>
            <a:r>
              <a:rPr lang="et-EE" altLang="en-US" b="1" dirty="0">
                <a:solidFill>
                  <a:srgbClr val="C00000"/>
                </a:solidFill>
              </a:rPr>
              <a:t>eluvõimet</a:t>
            </a:r>
            <a:r>
              <a:rPr lang="et-EE" altLang="en-US" dirty="0">
                <a:solidFill>
                  <a:schemeClr val="tx1"/>
                </a:solidFill>
              </a:rPr>
              <a:t>, </a:t>
            </a:r>
            <a:r>
              <a:rPr lang="et-EE" altLang="en-US" b="1" dirty="0">
                <a:solidFill>
                  <a:srgbClr val="C00000"/>
                </a:solidFill>
              </a:rPr>
              <a:t>viljakust</a:t>
            </a:r>
            <a:r>
              <a:rPr lang="et-EE" altLang="en-US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161" y="131401"/>
            <a:ext cx="2616480" cy="1501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041" y="99721"/>
            <a:ext cx="2350080" cy="15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2835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body"/>
          </p:nvPr>
        </p:nvSpPr>
        <p:spPr>
          <a:xfrm>
            <a:off x="559720" y="877042"/>
            <a:ext cx="8228160" cy="5607360"/>
          </a:xfrm>
          <a:ln/>
        </p:spPr>
        <p:txBody>
          <a:bodyPr vert="horz" lIns="91440" tIns="25602" rIns="91440" bIns="45720" rtlCol="0" anchor="t">
            <a:noAutofit/>
          </a:bodyPr>
          <a:lstStyle/>
          <a:p>
            <a:pPr marL="360000" indent="-293764" algn="l">
              <a:lnSpc>
                <a:spcPct val="100000"/>
              </a:lnSpc>
              <a:spcAft>
                <a:spcPts val="1800"/>
              </a:spcAft>
              <a:buSzPct val="45000"/>
              <a:buFont typeface="Wingdings" panose="05000000000000000000" pitchFamily="2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t-EE" altLang="en-US" sz="3200" dirty="0">
                <a:solidFill>
                  <a:schemeClr val="tx1"/>
                </a:solidFill>
                <a:latin typeface="+mn-lt"/>
              </a:rPr>
              <a:t>Mürgikindlate kultuuride puhul oht </a:t>
            </a:r>
            <a:r>
              <a:rPr lang="et-EE" altLang="en-US" sz="3200" dirty="0" err="1">
                <a:solidFill>
                  <a:schemeClr val="tx1"/>
                </a:solidFill>
                <a:latin typeface="+mn-lt"/>
              </a:rPr>
              <a:t>tolmeldajatele</a:t>
            </a:r>
            <a:r>
              <a:rPr lang="et-EE" altLang="en-US" sz="3200" dirty="0">
                <a:solidFill>
                  <a:schemeClr val="tx1"/>
                </a:solidFill>
                <a:latin typeface="+mn-lt"/>
              </a:rPr>
              <a:t> suureneb veelgi, sest </a:t>
            </a:r>
            <a:r>
              <a:rPr lang="et-EE" altLang="en-US" sz="3200" b="1" dirty="0">
                <a:solidFill>
                  <a:srgbClr val="C00000"/>
                </a:solidFill>
                <a:latin typeface="+mn-lt"/>
              </a:rPr>
              <a:t>pritsitakse 20-30% võrra enam kui tavalisi hübriidsorte.</a:t>
            </a:r>
          </a:p>
          <a:p>
            <a:pPr marL="360000" indent="-293764" algn="l">
              <a:lnSpc>
                <a:spcPct val="100000"/>
              </a:lnSpc>
              <a:spcAft>
                <a:spcPts val="1800"/>
              </a:spcAft>
              <a:buSzPct val="45000"/>
              <a:buFont typeface="Wingdings" panose="05000000000000000000" pitchFamily="2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t-EE" altLang="en-US" sz="3200" b="1" dirty="0">
                <a:solidFill>
                  <a:schemeClr val="tx1"/>
                </a:solidFill>
                <a:latin typeface="+mn-lt"/>
              </a:rPr>
              <a:t>Bakteri toksiini sünteesivatel taimedel </a:t>
            </a:r>
            <a:r>
              <a:rPr lang="et-EE" altLang="en-US" sz="3200" dirty="0">
                <a:solidFill>
                  <a:schemeClr val="tx1"/>
                </a:solidFill>
                <a:latin typeface="+mn-lt"/>
              </a:rPr>
              <a:t>põhikahjurite hävimise tõttu </a:t>
            </a:r>
            <a:r>
              <a:rPr lang="et-EE" altLang="en-US" sz="3200" b="1" dirty="0">
                <a:solidFill>
                  <a:srgbClr val="C00000"/>
                </a:solidFill>
                <a:latin typeface="+mn-lt"/>
              </a:rPr>
              <a:t>hakkavad arvukalt levima lehetäid</a:t>
            </a:r>
            <a:r>
              <a:rPr lang="et-EE" altLang="en-US" sz="3200" dirty="0">
                <a:latin typeface="+mn-lt"/>
              </a:rPr>
              <a:t>, </a:t>
            </a:r>
            <a:r>
              <a:rPr lang="et-EE" altLang="en-US" sz="3200" dirty="0">
                <a:solidFill>
                  <a:schemeClr val="tx1"/>
                </a:solidFill>
                <a:latin typeface="+mn-lt"/>
              </a:rPr>
              <a:t>kelle magusat väljaheidet kasutavad ka mesilased, tuues tarru toksilisi aineid. </a:t>
            </a:r>
          </a:p>
        </p:txBody>
      </p:sp>
    </p:spTree>
    <p:extLst>
      <p:ext uri="{BB962C8B-B14F-4D97-AF65-F5344CB8AC3E}">
        <p14:creationId xmlns:p14="http://schemas.microsoft.com/office/powerpoint/2010/main" val="11854068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273961"/>
            <a:ext cx="8228160" cy="1144800"/>
          </a:xfrm>
          <a:ln/>
        </p:spPr>
        <p:txBody>
          <a:bodyPr vert="horz" lIns="91440" tIns="35202" rIns="91440" bIns="45720" rtlCol="0" anchor="ctr">
            <a:normAutofit/>
          </a:bodyPr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t-EE" altLang="en-US" sz="4400" b="1" dirty="0" smtClean="0">
                <a:latin typeface="+mn-lt"/>
              </a:rPr>
              <a:t>GMO-de </a:t>
            </a:r>
            <a:r>
              <a:rPr lang="et-EE" altLang="en-US" sz="4400" b="1" dirty="0">
                <a:latin typeface="+mn-lt"/>
              </a:rPr>
              <a:t>ÕIETOLM MEES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480" y="1294804"/>
            <a:ext cx="8392551" cy="5032253"/>
          </a:xfrm>
          <a:ln/>
        </p:spPr>
        <p:txBody>
          <a:bodyPr>
            <a:noAutofit/>
          </a:bodyPr>
          <a:lstStyle/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t-EE" altLang="en-US" sz="2800" dirty="0">
                <a:solidFill>
                  <a:schemeClr val="tx1"/>
                </a:solidFill>
              </a:rPr>
              <a:t>Probleem mee müügiga – palju leidub ostjaid?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t-EE" altLang="en-US" sz="2800" b="1" dirty="0">
                <a:solidFill>
                  <a:srgbClr val="C00000"/>
                </a:solidFill>
              </a:rPr>
              <a:t>Mahemesindus</a:t>
            </a:r>
            <a:r>
              <a:rPr lang="et-EE" altLang="en-US" sz="2800" dirty="0">
                <a:solidFill>
                  <a:srgbClr val="C00000"/>
                </a:solidFill>
              </a:rPr>
              <a:t> ei tule enam kõne alla </a:t>
            </a:r>
            <a:r>
              <a:rPr lang="et-EE" altLang="en-US" sz="2800" dirty="0">
                <a:solidFill>
                  <a:schemeClr val="tx1"/>
                </a:solidFill>
              </a:rPr>
              <a:t>(Eestis on 3000 mahemesitaru)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t-EE" altLang="en-US" sz="2800" dirty="0">
                <a:solidFill>
                  <a:schemeClr val="tx1"/>
                </a:solidFill>
              </a:rPr>
              <a:t>Inimtoiduks mõeldud </a:t>
            </a:r>
            <a:r>
              <a:rPr lang="et-EE" altLang="en-US" sz="2800" b="1" dirty="0">
                <a:solidFill>
                  <a:schemeClr val="tx1"/>
                </a:solidFill>
              </a:rPr>
              <a:t>GMO-taimede õietolmu </a:t>
            </a:r>
            <a:r>
              <a:rPr lang="et-EE" altLang="en-US" sz="2800" b="1" dirty="0">
                <a:solidFill>
                  <a:srgbClr val="C00000"/>
                </a:solidFill>
              </a:rPr>
              <a:t>sisaldus rohkem kui 0,9% </a:t>
            </a:r>
            <a:r>
              <a:rPr lang="et-EE" altLang="en-US" sz="2800" dirty="0">
                <a:solidFill>
                  <a:srgbClr val="C00000"/>
                </a:solidFill>
              </a:rPr>
              <a:t>mees </a:t>
            </a:r>
            <a:r>
              <a:rPr lang="et-EE" altLang="en-US" sz="2800" b="1" dirty="0">
                <a:solidFill>
                  <a:srgbClr val="C00000"/>
                </a:solidFill>
              </a:rPr>
              <a:t>tuleb ära näidata </a:t>
            </a:r>
            <a:r>
              <a:rPr lang="et-EE" altLang="en-US" sz="2800" dirty="0">
                <a:solidFill>
                  <a:srgbClr val="C00000"/>
                </a:solidFill>
              </a:rPr>
              <a:t>meepurgi siltidel</a:t>
            </a:r>
            <a:r>
              <a:rPr lang="et-EE" altLang="en-US" sz="2800" dirty="0"/>
              <a:t>.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t-EE" altLang="en-US" sz="2800" dirty="0">
                <a:solidFill>
                  <a:schemeClr val="tx1"/>
                </a:solidFill>
              </a:rPr>
              <a:t>Oluline küsimus mesinike jaoks, kus ja kas saab teha </a:t>
            </a:r>
            <a:r>
              <a:rPr lang="et-EE" altLang="en-US" sz="2800" b="1" dirty="0">
                <a:solidFill>
                  <a:schemeClr val="tx1"/>
                </a:solidFill>
              </a:rPr>
              <a:t>DNA analüüse GMO olemasolu tuvastamiseks </a:t>
            </a:r>
            <a:r>
              <a:rPr lang="et-EE" altLang="en-US" sz="2800" dirty="0">
                <a:solidFill>
                  <a:schemeClr val="tx1"/>
                </a:solidFill>
              </a:rPr>
              <a:t>ning </a:t>
            </a:r>
            <a:r>
              <a:rPr lang="et-EE" altLang="en-US" sz="2800" dirty="0">
                <a:solidFill>
                  <a:srgbClr val="C00000"/>
                </a:solidFill>
              </a:rPr>
              <a:t>mis see </a:t>
            </a:r>
            <a:r>
              <a:rPr lang="et-EE" altLang="en-US" sz="2800" dirty="0" smtClean="0">
                <a:solidFill>
                  <a:srgbClr val="C00000"/>
                </a:solidFill>
              </a:rPr>
              <a:t>maksab (kes maksab?)</a:t>
            </a:r>
            <a:r>
              <a:rPr lang="et-EE" altLang="en-US" sz="2800" dirty="0" smtClean="0"/>
              <a:t>.</a:t>
            </a:r>
            <a:endParaRPr lang="et-EE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094118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72843" y="910943"/>
            <a:ext cx="8598309" cy="2246769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700" b="1" dirty="0" err="1">
                <a:latin typeface="+mj-lt"/>
              </a:rPr>
              <a:t>Kommertskasutuses</a:t>
            </a:r>
            <a:r>
              <a:rPr lang="en-GB" sz="2700" b="1" dirty="0">
                <a:latin typeface="+mj-lt"/>
              </a:rPr>
              <a:t> </a:t>
            </a:r>
            <a:r>
              <a:rPr lang="en-GB" sz="2700" b="1" dirty="0" err="1">
                <a:latin typeface="+mj-lt"/>
              </a:rPr>
              <a:t>olevad</a:t>
            </a:r>
            <a:r>
              <a:rPr lang="en-GB" sz="2700" b="1" dirty="0">
                <a:latin typeface="+mj-lt"/>
              </a:rPr>
              <a:t> </a:t>
            </a:r>
            <a:r>
              <a:rPr lang="en-GB" sz="2700" b="1" dirty="0" err="1">
                <a:latin typeface="+mj-lt"/>
              </a:rPr>
              <a:t>GMOd</a:t>
            </a:r>
            <a:r>
              <a:rPr lang="en-GB" sz="2700" b="1" dirty="0">
                <a:latin typeface="+mj-lt"/>
              </a:rPr>
              <a:t> </a:t>
            </a:r>
            <a:r>
              <a:rPr lang="en-GB" sz="2700" dirty="0">
                <a:latin typeface="+mj-lt"/>
              </a:rPr>
              <a:t>on </a:t>
            </a:r>
            <a:r>
              <a:rPr lang="en-GB" sz="2700" dirty="0" err="1">
                <a:latin typeface="+mj-lt"/>
              </a:rPr>
              <a:t>enamasti</a:t>
            </a:r>
            <a:r>
              <a:rPr lang="en-GB" sz="2700" dirty="0">
                <a:latin typeface="+mj-lt"/>
              </a:rPr>
              <a:t> </a:t>
            </a:r>
            <a:r>
              <a:rPr lang="en-GB" sz="2700" dirty="0" err="1">
                <a:latin typeface="+mj-lt"/>
              </a:rPr>
              <a:t>disainitud</a:t>
            </a:r>
            <a:r>
              <a:rPr lang="en-GB" sz="2700" dirty="0">
                <a:latin typeface="+mj-lt"/>
              </a:rPr>
              <a:t> </a:t>
            </a:r>
            <a:r>
              <a:rPr lang="en-GB" sz="2700" dirty="0" err="1">
                <a:latin typeface="+mj-lt"/>
              </a:rPr>
              <a:t>kas</a:t>
            </a:r>
            <a:r>
              <a:rPr lang="en-GB" sz="2700" dirty="0">
                <a:latin typeface="+mj-lt"/>
              </a:rPr>
              <a:t> </a:t>
            </a:r>
            <a:r>
              <a:rPr lang="en-GB" sz="2700" b="1" dirty="0" err="1" smtClean="0">
                <a:latin typeface="+mj-lt"/>
              </a:rPr>
              <a:t>taluma</a:t>
            </a:r>
            <a:r>
              <a:rPr lang="et-EE" sz="2700" b="1" dirty="0" smtClean="0">
                <a:latin typeface="+mj-lt"/>
              </a:rPr>
              <a:t> üht või mitut </a:t>
            </a:r>
            <a:r>
              <a:rPr lang="en-GB" sz="2700" b="1" dirty="0" err="1" smtClean="0">
                <a:latin typeface="+mj-lt"/>
              </a:rPr>
              <a:t>herbitsiid</a:t>
            </a:r>
            <a:r>
              <a:rPr lang="et-EE" sz="2700" b="1" dirty="0" smtClean="0">
                <a:latin typeface="+mj-lt"/>
              </a:rPr>
              <a:t>i</a:t>
            </a:r>
            <a:r>
              <a:rPr lang="en-GB" sz="2700" b="1" dirty="0" smtClean="0">
                <a:latin typeface="+mj-lt"/>
              </a:rPr>
              <a:t> </a:t>
            </a:r>
            <a:r>
              <a:rPr lang="en-GB" sz="2700" dirty="0" smtClean="0">
                <a:latin typeface="+mj-lt"/>
              </a:rPr>
              <a:t>(</a:t>
            </a:r>
            <a:r>
              <a:rPr lang="et-EE" sz="2700" dirty="0" err="1" smtClean="0">
                <a:latin typeface="+mj-lt"/>
              </a:rPr>
              <a:t>glüfosaat</a:t>
            </a:r>
            <a:r>
              <a:rPr lang="et-EE" sz="2700" dirty="0" smtClean="0">
                <a:latin typeface="+mj-lt"/>
              </a:rPr>
              <a:t>/</a:t>
            </a:r>
            <a:r>
              <a:rPr lang="en-GB" sz="2700" dirty="0" smtClean="0">
                <a:latin typeface="+mj-lt"/>
              </a:rPr>
              <a:t>Roundup) </a:t>
            </a:r>
            <a:r>
              <a:rPr lang="en-GB" sz="2700" dirty="0" err="1" smtClean="0">
                <a:latin typeface="+mj-lt"/>
              </a:rPr>
              <a:t>või</a:t>
            </a:r>
            <a:r>
              <a:rPr lang="et-EE" sz="2700" dirty="0" smtClean="0">
                <a:latin typeface="+mj-lt"/>
              </a:rPr>
              <a:t> </a:t>
            </a:r>
            <a:r>
              <a:rPr lang="en-GB" sz="2700" dirty="0" smtClean="0">
                <a:latin typeface="+mj-lt"/>
              </a:rPr>
              <a:t>on </a:t>
            </a:r>
            <a:r>
              <a:rPr lang="en-GB" sz="2700" dirty="0" err="1">
                <a:latin typeface="+mj-lt"/>
              </a:rPr>
              <a:t>neisse</a:t>
            </a:r>
            <a:r>
              <a:rPr lang="en-GB" sz="2700" dirty="0">
                <a:latin typeface="+mj-lt"/>
              </a:rPr>
              <a:t> </a:t>
            </a:r>
            <a:r>
              <a:rPr lang="en-GB" sz="2700" dirty="0" err="1">
                <a:latin typeface="+mj-lt"/>
              </a:rPr>
              <a:t>viidud</a:t>
            </a:r>
            <a:r>
              <a:rPr lang="en-GB" sz="2700" dirty="0">
                <a:latin typeface="+mj-lt"/>
              </a:rPr>
              <a:t> </a:t>
            </a:r>
            <a:r>
              <a:rPr lang="en-GB" sz="2700" dirty="0" err="1" smtClean="0">
                <a:latin typeface="+mj-lt"/>
              </a:rPr>
              <a:t>bakteri</a:t>
            </a:r>
            <a:r>
              <a:rPr lang="en-GB" sz="2700" dirty="0" smtClean="0">
                <a:latin typeface="+mj-lt"/>
              </a:rPr>
              <a:t> </a:t>
            </a:r>
            <a:r>
              <a:rPr lang="en-GB" sz="2700" dirty="0">
                <a:latin typeface="+mj-lt"/>
              </a:rPr>
              <a:t>(</a:t>
            </a:r>
            <a:r>
              <a:rPr lang="en-GB" sz="2700" i="1" dirty="0">
                <a:latin typeface="+mj-lt"/>
              </a:rPr>
              <a:t>Bacillus thuringiensis</a:t>
            </a:r>
            <a:r>
              <a:rPr lang="en-GB" sz="2700" dirty="0">
                <a:latin typeface="+mj-lt"/>
              </a:rPr>
              <a:t>) </a:t>
            </a:r>
            <a:r>
              <a:rPr lang="en-GB" sz="2700" dirty="0" err="1">
                <a:latin typeface="+mj-lt"/>
              </a:rPr>
              <a:t>geen</a:t>
            </a:r>
            <a:r>
              <a:rPr lang="en-GB" sz="2700" dirty="0">
                <a:latin typeface="+mj-lt"/>
              </a:rPr>
              <a:t>, </a:t>
            </a:r>
            <a:r>
              <a:rPr lang="en-GB" sz="2700" dirty="0" err="1" smtClean="0">
                <a:latin typeface="+mj-lt"/>
              </a:rPr>
              <a:t>mis</a:t>
            </a:r>
            <a:r>
              <a:rPr lang="et-EE" sz="2700" dirty="0" smtClean="0">
                <a:latin typeface="+mj-lt"/>
              </a:rPr>
              <a:t> </a:t>
            </a:r>
            <a:r>
              <a:rPr lang="en-GB" sz="2700" b="1" dirty="0" err="1" smtClean="0">
                <a:latin typeface="+mj-lt"/>
              </a:rPr>
              <a:t>paneb</a:t>
            </a:r>
            <a:r>
              <a:rPr lang="en-GB" sz="2700" b="1" dirty="0" smtClean="0">
                <a:latin typeface="+mj-lt"/>
              </a:rPr>
              <a:t> </a:t>
            </a:r>
            <a:r>
              <a:rPr lang="en-GB" sz="2700" b="1" dirty="0">
                <a:latin typeface="+mj-lt"/>
              </a:rPr>
              <a:t>need </a:t>
            </a:r>
            <a:r>
              <a:rPr lang="en-GB" sz="2700" b="1" dirty="0" err="1">
                <a:latin typeface="+mj-lt"/>
              </a:rPr>
              <a:t>taimed</a:t>
            </a:r>
            <a:r>
              <a:rPr lang="en-GB" sz="2700" b="1" dirty="0">
                <a:latin typeface="+mj-lt"/>
              </a:rPr>
              <a:t> </a:t>
            </a:r>
            <a:r>
              <a:rPr lang="en-GB" sz="2700" b="1" dirty="0" err="1">
                <a:latin typeface="+mj-lt"/>
              </a:rPr>
              <a:t>sünteesima</a:t>
            </a:r>
            <a:r>
              <a:rPr lang="en-GB" sz="2700" b="1" dirty="0">
                <a:latin typeface="+mj-lt"/>
              </a:rPr>
              <a:t> </a:t>
            </a:r>
            <a:r>
              <a:rPr lang="en-GB" sz="2700" b="1" dirty="0" err="1" smtClean="0">
                <a:solidFill>
                  <a:srgbClr val="C00000"/>
                </a:solidFill>
                <a:latin typeface="+mj-lt"/>
              </a:rPr>
              <a:t>putukamürki</a:t>
            </a:r>
            <a:r>
              <a:rPr lang="en-GB" sz="2700" dirty="0" smtClean="0">
                <a:latin typeface="+mj-lt"/>
              </a:rPr>
              <a:t>.</a:t>
            </a:r>
            <a:endParaRPr lang="en-GB" sz="2700" i="1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1669" y="3097814"/>
            <a:ext cx="859830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i="1" dirty="0" smtClean="0">
                <a:latin typeface="+mj-lt"/>
              </a:rPr>
              <a:t>E</a:t>
            </a:r>
            <a:r>
              <a:rPr lang="et-EE" sz="2000" i="1" dirty="0" err="1" smtClean="0">
                <a:latin typeface="+mj-lt"/>
              </a:rPr>
              <a:t>uroopa</a:t>
            </a:r>
            <a:r>
              <a:rPr lang="et-EE" sz="2000" i="1" dirty="0" smtClean="0">
                <a:latin typeface="+mj-lt"/>
              </a:rPr>
              <a:t> komisjon</a:t>
            </a:r>
            <a:r>
              <a:rPr lang="en-GB" sz="2000" i="1" dirty="0" smtClean="0">
                <a:latin typeface="+mj-lt"/>
              </a:rPr>
              <a:t> </a:t>
            </a:r>
            <a:r>
              <a:rPr lang="et-EE" sz="2000" i="1" dirty="0" smtClean="0">
                <a:latin typeface="+mj-lt"/>
              </a:rPr>
              <a:t>on </a:t>
            </a:r>
            <a:r>
              <a:rPr lang="en-GB" sz="2000" i="1" dirty="0" smtClean="0">
                <a:latin typeface="+mj-lt"/>
              </a:rPr>
              <a:t>WTO </a:t>
            </a:r>
            <a:r>
              <a:rPr lang="en-GB" sz="2000" i="1" dirty="0" err="1">
                <a:latin typeface="+mj-lt"/>
              </a:rPr>
              <a:t>kaudu</a:t>
            </a:r>
            <a:r>
              <a:rPr lang="en-GB" sz="2000" i="1" dirty="0">
                <a:latin typeface="+mj-lt"/>
              </a:rPr>
              <a:t> </a:t>
            </a:r>
            <a:r>
              <a:rPr lang="en-GB" sz="2000" i="1" dirty="0" err="1" smtClean="0">
                <a:latin typeface="+mj-lt"/>
              </a:rPr>
              <a:t>toimuva</a:t>
            </a:r>
            <a:r>
              <a:rPr lang="et-EE" sz="2000" i="1" dirty="0" smtClean="0">
                <a:latin typeface="+mj-lt"/>
              </a:rPr>
              <a:t> </a:t>
            </a:r>
            <a:r>
              <a:rPr lang="en-GB" sz="2000" i="1" dirty="0" smtClean="0">
                <a:latin typeface="+mj-lt"/>
              </a:rPr>
              <a:t>USA </a:t>
            </a:r>
            <a:r>
              <a:rPr lang="en-GB" sz="2000" i="1" dirty="0" err="1">
                <a:latin typeface="+mj-lt"/>
              </a:rPr>
              <a:t>ja</a:t>
            </a:r>
            <a:r>
              <a:rPr lang="en-GB" sz="2000" i="1" dirty="0">
                <a:latin typeface="+mj-lt"/>
              </a:rPr>
              <a:t> </a:t>
            </a:r>
            <a:r>
              <a:rPr lang="en-GB" sz="2000" i="1" dirty="0" err="1">
                <a:latin typeface="+mj-lt"/>
              </a:rPr>
              <a:t>teiste</a:t>
            </a:r>
            <a:r>
              <a:rPr lang="en-GB" sz="2000" i="1" dirty="0">
                <a:latin typeface="+mj-lt"/>
              </a:rPr>
              <a:t> </a:t>
            </a:r>
            <a:r>
              <a:rPr lang="en-GB" sz="2000" i="1" dirty="0" err="1">
                <a:latin typeface="+mj-lt"/>
              </a:rPr>
              <a:t>GMOde</a:t>
            </a:r>
            <a:r>
              <a:rPr lang="en-GB" sz="2000" i="1" dirty="0">
                <a:latin typeface="+mj-lt"/>
              </a:rPr>
              <a:t> </a:t>
            </a:r>
            <a:r>
              <a:rPr lang="en-GB" sz="2000" i="1" dirty="0" err="1">
                <a:latin typeface="+mj-lt"/>
              </a:rPr>
              <a:t>kasvataja-riikide</a:t>
            </a:r>
            <a:r>
              <a:rPr lang="en-GB" sz="2000" i="1" dirty="0">
                <a:latin typeface="+mj-lt"/>
              </a:rPr>
              <a:t> </a:t>
            </a:r>
            <a:r>
              <a:rPr lang="en-GB" sz="2000" i="1" dirty="0" err="1" smtClean="0">
                <a:latin typeface="+mj-lt"/>
              </a:rPr>
              <a:t>survel</a:t>
            </a:r>
            <a:r>
              <a:rPr lang="et-EE" sz="2000" i="1" dirty="0" smtClean="0">
                <a:latin typeface="+mj-lt"/>
              </a:rPr>
              <a:t> ja </a:t>
            </a:r>
            <a:r>
              <a:rPr lang="en-GB" sz="2000" i="1" dirty="0" err="1" smtClean="0">
                <a:latin typeface="+mj-lt"/>
              </a:rPr>
              <a:t>suurfirmade</a:t>
            </a:r>
            <a:r>
              <a:rPr lang="en-GB" sz="2000" i="1" dirty="0" smtClean="0">
                <a:latin typeface="+mj-lt"/>
              </a:rPr>
              <a:t> </a:t>
            </a:r>
            <a:r>
              <a:rPr lang="en-GB" sz="2000" i="1" dirty="0" err="1">
                <a:latin typeface="+mj-lt"/>
              </a:rPr>
              <a:t>huvides</a:t>
            </a:r>
            <a:r>
              <a:rPr lang="en-GB" sz="2000" i="1" dirty="0">
                <a:latin typeface="+mj-lt"/>
              </a:rPr>
              <a:t> '</a:t>
            </a:r>
            <a:r>
              <a:rPr lang="en-GB" sz="2000" i="1" dirty="0" err="1">
                <a:latin typeface="+mj-lt"/>
              </a:rPr>
              <a:t>lobistajate</a:t>
            </a:r>
            <a:r>
              <a:rPr lang="en-GB" sz="2000" i="1" dirty="0">
                <a:latin typeface="+mj-lt"/>
              </a:rPr>
              <a:t>' </a:t>
            </a:r>
            <a:r>
              <a:rPr lang="en-GB" sz="2000" i="1" dirty="0" err="1" smtClean="0">
                <a:latin typeface="+mj-lt"/>
              </a:rPr>
              <a:t>töö</a:t>
            </a:r>
            <a:r>
              <a:rPr lang="et-EE" sz="2000" i="1" dirty="0" smtClean="0">
                <a:latin typeface="+mj-lt"/>
              </a:rPr>
              <a:t> </a:t>
            </a:r>
            <a:r>
              <a:rPr lang="en-GB" sz="2000" i="1" dirty="0" err="1" smtClean="0">
                <a:latin typeface="+mj-lt"/>
              </a:rPr>
              <a:t>tulemusel</a:t>
            </a:r>
            <a:r>
              <a:rPr lang="en-GB" sz="2000" i="1" dirty="0" smtClean="0">
                <a:latin typeface="+mj-lt"/>
              </a:rPr>
              <a:t> </a:t>
            </a:r>
            <a:r>
              <a:rPr lang="en-GB" sz="2000" b="1" i="1" dirty="0" err="1" smtClean="0">
                <a:latin typeface="+mj-lt"/>
              </a:rPr>
              <a:t>hakanud</a:t>
            </a:r>
            <a:r>
              <a:rPr lang="en-GB" sz="2000" b="1" i="1" dirty="0" smtClean="0">
                <a:latin typeface="+mj-lt"/>
              </a:rPr>
              <a:t> </a:t>
            </a:r>
            <a:r>
              <a:rPr lang="en-GB" sz="2000" b="1" i="1" dirty="0" err="1">
                <a:latin typeface="+mj-lt"/>
              </a:rPr>
              <a:t>taganema</a:t>
            </a:r>
            <a:r>
              <a:rPr lang="en-GB" sz="2000" b="1" i="1" dirty="0">
                <a:latin typeface="+mj-lt"/>
              </a:rPr>
              <a:t> </a:t>
            </a:r>
            <a:r>
              <a:rPr lang="en-GB" sz="2000" b="1" i="1" dirty="0" err="1">
                <a:latin typeface="+mj-lt"/>
              </a:rPr>
              <a:t>elutervest</a:t>
            </a:r>
            <a:r>
              <a:rPr lang="en-GB" sz="2000" b="1" i="1" dirty="0">
                <a:latin typeface="+mj-lt"/>
              </a:rPr>
              <a:t> </a:t>
            </a:r>
            <a:r>
              <a:rPr lang="en-GB" sz="2000" b="1" i="1" dirty="0" err="1">
                <a:latin typeface="+mj-lt"/>
              </a:rPr>
              <a:t>skepsisest</a:t>
            </a:r>
            <a:r>
              <a:rPr lang="en-GB" sz="2000" b="1" i="1" dirty="0">
                <a:latin typeface="+mj-lt"/>
              </a:rPr>
              <a:t> </a:t>
            </a:r>
            <a:r>
              <a:rPr lang="en-GB" sz="2000" b="1" i="1" dirty="0" err="1" smtClean="0">
                <a:latin typeface="+mj-lt"/>
              </a:rPr>
              <a:t>GMOde</a:t>
            </a:r>
            <a:r>
              <a:rPr lang="et-EE" sz="2000" b="1" i="1" dirty="0" smtClean="0">
                <a:latin typeface="+mj-lt"/>
              </a:rPr>
              <a:t> </a:t>
            </a:r>
            <a:r>
              <a:rPr lang="en-GB" sz="2000" b="1" i="1" dirty="0" err="1" smtClean="0">
                <a:latin typeface="+mj-lt"/>
              </a:rPr>
              <a:t>suhtes</a:t>
            </a:r>
            <a:r>
              <a:rPr lang="en-GB" sz="2000" i="1" dirty="0">
                <a:latin typeface="+mj-lt"/>
              </a:rPr>
              <a:t>. </a:t>
            </a:r>
            <a:r>
              <a:rPr lang="en-GB" sz="2000" i="1" dirty="0" err="1">
                <a:latin typeface="+mj-lt"/>
              </a:rPr>
              <a:t>Nüüd</a:t>
            </a:r>
            <a:r>
              <a:rPr lang="en-GB" sz="2000" i="1" dirty="0">
                <a:latin typeface="+mj-lt"/>
              </a:rPr>
              <a:t>, </a:t>
            </a:r>
            <a:r>
              <a:rPr lang="en-GB" sz="2000" i="1" dirty="0" err="1">
                <a:latin typeface="+mj-lt"/>
              </a:rPr>
              <a:t>kui</a:t>
            </a:r>
            <a:r>
              <a:rPr lang="en-GB" sz="2000" i="1" dirty="0">
                <a:latin typeface="+mj-lt"/>
              </a:rPr>
              <a:t> </a:t>
            </a:r>
            <a:r>
              <a:rPr lang="en-GB" sz="2000" b="1" u="sng" dirty="0" err="1">
                <a:solidFill>
                  <a:srgbClr val="C00000"/>
                </a:solidFill>
                <a:latin typeface="+mj-lt"/>
              </a:rPr>
              <a:t>liikmesriikidele</a:t>
            </a:r>
            <a:r>
              <a:rPr lang="en-GB" sz="2000" b="1" u="sng" dirty="0">
                <a:solidFill>
                  <a:srgbClr val="C00000"/>
                </a:solidFill>
                <a:latin typeface="+mj-lt"/>
              </a:rPr>
              <a:t> on </a:t>
            </a:r>
            <a:r>
              <a:rPr lang="en-GB" sz="2000" b="1" u="sng" dirty="0" err="1">
                <a:solidFill>
                  <a:srgbClr val="C00000"/>
                </a:solidFill>
                <a:latin typeface="+mj-lt"/>
              </a:rPr>
              <a:t>antud</a:t>
            </a:r>
            <a:r>
              <a:rPr lang="en-GB" sz="2000" b="1" u="sng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000" b="1" u="sng" dirty="0" err="1" smtClean="0">
                <a:solidFill>
                  <a:srgbClr val="C00000"/>
                </a:solidFill>
                <a:latin typeface="+mj-lt"/>
              </a:rPr>
              <a:t>vabadus</a:t>
            </a:r>
            <a:r>
              <a:rPr lang="et-EE" sz="2000" b="1" u="sng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000" b="1" u="sng" dirty="0" smtClean="0">
                <a:solidFill>
                  <a:srgbClr val="C00000"/>
                </a:solidFill>
                <a:latin typeface="+mj-lt"/>
              </a:rPr>
              <a:t>GMO-</a:t>
            </a:r>
            <a:r>
              <a:rPr lang="en-GB" sz="2000" b="1" u="sng" dirty="0" err="1" smtClean="0">
                <a:solidFill>
                  <a:srgbClr val="C00000"/>
                </a:solidFill>
                <a:latin typeface="+mj-lt"/>
              </a:rPr>
              <a:t>kasvatus</a:t>
            </a:r>
            <a:r>
              <a:rPr lang="en-GB" sz="2000" b="1" u="sng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000" b="1" u="sng" dirty="0" err="1">
                <a:solidFill>
                  <a:srgbClr val="C00000"/>
                </a:solidFill>
                <a:latin typeface="+mj-lt"/>
              </a:rPr>
              <a:t>keelata</a:t>
            </a:r>
            <a:r>
              <a:rPr lang="en-GB" sz="2000" i="1" dirty="0">
                <a:latin typeface="+mj-lt"/>
              </a:rPr>
              <a:t>, on </a:t>
            </a:r>
            <a:r>
              <a:rPr lang="en-GB" sz="2000" i="1" dirty="0" err="1">
                <a:latin typeface="+mj-lt"/>
              </a:rPr>
              <a:t>Komisjoni</a:t>
            </a:r>
            <a:r>
              <a:rPr lang="en-GB" sz="2000" i="1" dirty="0">
                <a:latin typeface="+mj-lt"/>
              </a:rPr>
              <a:t> </a:t>
            </a:r>
            <a:r>
              <a:rPr lang="en-GB" sz="2000" i="1" dirty="0" err="1">
                <a:latin typeface="+mj-lt"/>
              </a:rPr>
              <a:t>kiusatus</a:t>
            </a:r>
            <a:r>
              <a:rPr lang="en-GB" sz="2000" i="1" dirty="0">
                <a:latin typeface="+mj-lt"/>
              </a:rPr>
              <a:t> </a:t>
            </a:r>
            <a:r>
              <a:rPr lang="en-GB" sz="2000" i="1" dirty="0" err="1">
                <a:latin typeface="+mj-lt"/>
              </a:rPr>
              <a:t>neid</a:t>
            </a:r>
            <a:r>
              <a:rPr lang="en-GB" sz="2000" i="1" dirty="0">
                <a:latin typeface="+mj-lt"/>
              </a:rPr>
              <a:t> </a:t>
            </a:r>
            <a:r>
              <a:rPr lang="en-GB" sz="2000" i="1" dirty="0" err="1">
                <a:latin typeface="+mj-lt"/>
              </a:rPr>
              <a:t>üldises</a:t>
            </a:r>
            <a:r>
              <a:rPr lang="en-GB" sz="2000" i="1" dirty="0">
                <a:latin typeface="+mj-lt"/>
              </a:rPr>
              <a:t> </a:t>
            </a:r>
            <a:r>
              <a:rPr lang="en-GB" sz="2000" i="1" dirty="0" err="1">
                <a:latin typeface="+mj-lt"/>
              </a:rPr>
              <a:t>korras</a:t>
            </a:r>
            <a:r>
              <a:rPr lang="en-GB" sz="2000" i="1" dirty="0">
                <a:latin typeface="+mj-lt"/>
              </a:rPr>
              <a:t> </a:t>
            </a:r>
            <a:r>
              <a:rPr lang="en-GB" sz="2000" i="1" dirty="0" err="1" smtClean="0">
                <a:latin typeface="+mj-lt"/>
              </a:rPr>
              <a:t>lubada</a:t>
            </a:r>
            <a:r>
              <a:rPr lang="et-EE" sz="2000" i="1" dirty="0" smtClean="0">
                <a:latin typeface="+mj-lt"/>
              </a:rPr>
              <a:t> </a:t>
            </a:r>
            <a:r>
              <a:rPr lang="en-GB" sz="2000" i="1" dirty="0" err="1" smtClean="0">
                <a:latin typeface="+mj-lt"/>
              </a:rPr>
              <a:t>seda</a:t>
            </a:r>
            <a:r>
              <a:rPr lang="en-GB" sz="2000" i="1" dirty="0" smtClean="0">
                <a:latin typeface="+mj-lt"/>
              </a:rPr>
              <a:t> </a:t>
            </a:r>
            <a:r>
              <a:rPr lang="en-GB" sz="2000" i="1" dirty="0" err="1">
                <a:latin typeface="+mj-lt"/>
              </a:rPr>
              <a:t>suurem</a:t>
            </a:r>
            <a:r>
              <a:rPr lang="en-GB" sz="2000" i="1" dirty="0">
                <a:latin typeface="+mj-lt"/>
              </a:rPr>
              <a:t>.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50722"/>
            <a:ext cx="8229600" cy="766917"/>
          </a:xfrm>
        </p:spPr>
        <p:txBody>
          <a:bodyPr/>
          <a:lstStyle/>
          <a:p>
            <a:r>
              <a:rPr lang="et-EE" sz="4400" b="1" dirty="0" smtClean="0"/>
              <a:t>KOKKUVÕTE</a:t>
            </a:r>
            <a:endParaRPr lang="en-US" sz="4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1" y="5069295"/>
            <a:ext cx="8587244" cy="16312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t-EE" sz="2500" dirty="0" smtClean="0">
                <a:solidFill>
                  <a:srgbClr val="C00000"/>
                </a:solidFill>
                <a:latin typeface="+mj-lt"/>
              </a:rPr>
              <a:t>GMO-kultuuridega kaasneb </a:t>
            </a:r>
            <a:r>
              <a:rPr lang="et-EE" sz="2500" b="1" dirty="0" smtClean="0">
                <a:solidFill>
                  <a:srgbClr val="C00000"/>
                </a:solidFill>
                <a:latin typeface="+mj-lt"/>
              </a:rPr>
              <a:t>pestitsiidide (herbitsiidide) suurem kasutus</a:t>
            </a:r>
            <a:r>
              <a:rPr lang="et-EE" sz="2500" dirty="0" smtClean="0">
                <a:solidFill>
                  <a:srgbClr val="C00000"/>
                </a:solidFill>
                <a:latin typeface="+mj-lt"/>
              </a:rPr>
              <a:t>, kasvav </a:t>
            </a:r>
            <a:r>
              <a:rPr lang="et-EE" sz="2500" b="1" dirty="0" smtClean="0">
                <a:solidFill>
                  <a:srgbClr val="C00000"/>
                </a:solidFill>
                <a:latin typeface="+mj-lt"/>
              </a:rPr>
              <a:t>keskkonnareostus</a:t>
            </a:r>
            <a:r>
              <a:rPr lang="et-EE" sz="2500" dirty="0" smtClean="0">
                <a:solidFill>
                  <a:srgbClr val="C00000"/>
                </a:solidFill>
                <a:latin typeface="+mj-lt"/>
              </a:rPr>
              <a:t>, </a:t>
            </a:r>
            <a:r>
              <a:rPr lang="et-EE" sz="2500" b="1" dirty="0" smtClean="0">
                <a:solidFill>
                  <a:srgbClr val="C00000"/>
                </a:solidFill>
                <a:latin typeface="+mj-lt"/>
              </a:rPr>
              <a:t>putukate valimatu hävitamine</a:t>
            </a:r>
            <a:r>
              <a:rPr lang="et-EE" sz="2500" dirty="0" smtClean="0">
                <a:solidFill>
                  <a:srgbClr val="C00000"/>
                </a:solidFill>
                <a:latin typeface="+mj-lt"/>
              </a:rPr>
              <a:t>, </a:t>
            </a:r>
            <a:r>
              <a:rPr lang="et-EE" sz="2500" b="1" dirty="0" smtClean="0">
                <a:solidFill>
                  <a:srgbClr val="C00000"/>
                </a:solidFill>
                <a:latin typeface="+mj-lt"/>
              </a:rPr>
              <a:t>mulla </a:t>
            </a:r>
            <a:r>
              <a:rPr lang="et-EE" sz="2500" b="1" dirty="0" err="1" smtClean="0">
                <a:solidFill>
                  <a:srgbClr val="C00000"/>
                </a:solidFill>
                <a:latin typeface="+mj-lt"/>
              </a:rPr>
              <a:t>miroobikoosluse</a:t>
            </a:r>
            <a:r>
              <a:rPr lang="et-EE" sz="2500" b="1" dirty="0" smtClean="0">
                <a:solidFill>
                  <a:srgbClr val="C00000"/>
                </a:solidFill>
                <a:latin typeface="+mj-lt"/>
              </a:rPr>
              <a:t>/viljakuse vähendamine</a:t>
            </a:r>
            <a:r>
              <a:rPr lang="et-EE" sz="2500" dirty="0" smtClean="0">
                <a:solidFill>
                  <a:srgbClr val="C00000"/>
                </a:solidFill>
                <a:latin typeface="+mj-lt"/>
              </a:rPr>
              <a:t>, </a:t>
            </a:r>
            <a:r>
              <a:rPr lang="et-EE" sz="2500" b="1" dirty="0" smtClean="0">
                <a:solidFill>
                  <a:srgbClr val="C00000"/>
                </a:solidFill>
                <a:latin typeface="+mj-lt"/>
              </a:rPr>
              <a:t>liikide mitmekesisuse vaesestumine</a:t>
            </a:r>
            <a:r>
              <a:rPr lang="et-EE" sz="2500" dirty="0" smtClean="0">
                <a:solidFill>
                  <a:srgbClr val="C00000"/>
                </a:solidFill>
                <a:latin typeface="+mj-lt"/>
              </a:rPr>
              <a:t>.</a:t>
            </a:r>
            <a:endParaRPr lang="en-GB" sz="25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0" name="Down Arrow 9"/>
          <p:cNvSpPr/>
          <p:nvPr/>
        </p:nvSpPr>
        <p:spPr>
          <a:xfrm>
            <a:off x="4571996" y="4612199"/>
            <a:ext cx="501445" cy="625688"/>
          </a:xfrm>
          <a:prstGeom prst="downArrow">
            <a:avLst/>
          </a:prstGeom>
          <a:solidFill>
            <a:srgbClr val="C000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70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79321" y="404166"/>
            <a:ext cx="8052621" cy="1877437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t-EE" sz="2900" b="1" dirty="0" smtClean="0">
                <a:latin typeface="+mj-lt"/>
              </a:rPr>
              <a:t>2. </a:t>
            </a:r>
            <a:r>
              <a:rPr lang="en-GB" sz="2900" b="1" dirty="0" err="1" smtClean="0">
                <a:latin typeface="+mj-lt"/>
              </a:rPr>
              <a:t>Geneetiline</a:t>
            </a:r>
            <a:r>
              <a:rPr lang="en-GB" sz="2900" b="1" dirty="0" smtClean="0">
                <a:latin typeface="+mj-lt"/>
              </a:rPr>
              <a:t> </a:t>
            </a:r>
            <a:r>
              <a:rPr lang="en-GB" sz="2900" b="1" dirty="0" err="1">
                <a:latin typeface="+mj-lt"/>
              </a:rPr>
              <a:t>saastamine</a:t>
            </a:r>
            <a:r>
              <a:rPr lang="en-GB" sz="2900" b="1" dirty="0">
                <a:latin typeface="+mj-lt"/>
              </a:rPr>
              <a:t> </a:t>
            </a:r>
            <a:r>
              <a:rPr lang="en-GB" sz="2900" b="1" dirty="0" err="1">
                <a:latin typeface="+mj-lt"/>
              </a:rPr>
              <a:t>võib</a:t>
            </a:r>
            <a:r>
              <a:rPr lang="en-GB" sz="2900" b="1" dirty="0">
                <a:latin typeface="+mj-lt"/>
              </a:rPr>
              <a:t> </a:t>
            </a:r>
            <a:r>
              <a:rPr lang="et-EE" sz="2900" b="1" dirty="0" smtClean="0">
                <a:latin typeface="+mj-lt"/>
              </a:rPr>
              <a:t>hetkega </a:t>
            </a:r>
            <a:r>
              <a:rPr lang="en-GB" sz="2900" b="1" dirty="0" err="1" smtClean="0">
                <a:latin typeface="+mj-lt"/>
              </a:rPr>
              <a:t>hävitada</a:t>
            </a:r>
            <a:r>
              <a:rPr lang="en-GB" sz="2900" b="1" dirty="0" smtClean="0">
                <a:latin typeface="+mj-lt"/>
              </a:rPr>
              <a:t> </a:t>
            </a:r>
            <a:r>
              <a:rPr lang="en-GB" sz="2900" b="1" dirty="0" err="1">
                <a:latin typeface="+mj-lt"/>
              </a:rPr>
              <a:t>mahetootmise</a:t>
            </a:r>
            <a:r>
              <a:rPr lang="en-GB" sz="2900" dirty="0">
                <a:latin typeface="+mj-lt"/>
              </a:rPr>
              <a:t>: </a:t>
            </a:r>
            <a:r>
              <a:rPr lang="en-GB" sz="2900" b="1" dirty="0" smtClean="0">
                <a:solidFill>
                  <a:srgbClr val="C00000"/>
                </a:solidFill>
                <a:latin typeface="+mj-lt"/>
              </a:rPr>
              <a:t>GMO</a:t>
            </a:r>
            <a:r>
              <a:rPr lang="et-EE" sz="2900" b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900" b="1" dirty="0" err="1" smtClean="0">
                <a:solidFill>
                  <a:srgbClr val="C00000"/>
                </a:solidFill>
                <a:latin typeface="+mj-lt"/>
              </a:rPr>
              <a:t>kasutamine</a:t>
            </a:r>
            <a:r>
              <a:rPr lang="en-GB" sz="2900" b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900" b="1" dirty="0" err="1" smtClean="0">
                <a:solidFill>
                  <a:srgbClr val="C00000"/>
                </a:solidFill>
                <a:latin typeface="+mj-lt"/>
              </a:rPr>
              <a:t>mahepõllunduses</a:t>
            </a:r>
            <a:r>
              <a:rPr lang="en-GB" sz="2900" b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900" b="1" dirty="0">
                <a:solidFill>
                  <a:srgbClr val="C00000"/>
                </a:solidFill>
                <a:latin typeface="+mj-lt"/>
              </a:rPr>
              <a:t>on </a:t>
            </a:r>
            <a:r>
              <a:rPr lang="en-GB" sz="2900" b="1" dirty="0" err="1">
                <a:solidFill>
                  <a:srgbClr val="C00000"/>
                </a:solidFill>
                <a:latin typeface="+mj-lt"/>
              </a:rPr>
              <a:t>rahvusvaheliste</a:t>
            </a:r>
            <a:r>
              <a:rPr lang="en-GB" sz="29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900" b="1" dirty="0" err="1">
                <a:solidFill>
                  <a:srgbClr val="C00000"/>
                </a:solidFill>
                <a:latin typeface="+mj-lt"/>
              </a:rPr>
              <a:t>reeglitega</a:t>
            </a:r>
            <a:r>
              <a:rPr lang="en-GB" sz="29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900" b="1" dirty="0" err="1" smtClean="0">
                <a:solidFill>
                  <a:srgbClr val="C00000"/>
                </a:solidFill>
                <a:latin typeface="+mj-lt"/>
              </a:rPr>
              <a:t>keelatud</a:t>
            </a:r>
            <a:r>
              <a:rPr lang="et-EE" sz="2900" dirty="0" smtClean="0">
                <a:latin typeface="+mj-lt"/>
              </a:rPr>
              <a:t>.</a:t>
            </a:r>
            <a:endParaRPr lang="en-GB" sz="2900" i="1" dirty="0"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2226" y="2412658"/>
            <a:ext cx="79297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sz="2400" i="1" dirty="0" smtClean="0">
                <a:latin typeface="+mj-lt"/>
              </a:rPr>
              <a:t>Reaalelus ei </a:t>
            </a:r>
            <a:r>
              <a:rPr lang="en-GB" sz="2400" i="1" dirty="0" err="1" smtClean="0">
                <a:latin typeface="+mj-lt"/>
              </a:rPr>
              <a:t>suuda</a:t>
            </a:r>
            <a:r>
              <a:rPr lang="en-GB" sz="2400" i="1" dirty="0" smtClean="0">
                <a:latin typeface="+mj-lt"/>
              </a:rPr>
              <a:t> </a:t>
            </a:r>
            <a:r>
              <a:rPr lang="en-GB" sz="2400" i="1" dirty="0" err="1" smtClean="0">
                <a:latin typeface="+mj-lt"/>
              </a:rPr>
              <a:t>talunik</a:t>
            </a:r>
            <a:r>
              <a:rPr lang="en-GB" sz="2400" i="1" dirty="0" smtClean="0">
                <a:latin typeface="+mj-lt"/>
              </a:rPr>
              <a:t> </a:t>
            </a:r>
            <a:r>
              <a:rPr lang="en-GB" sz="2400" i="1" dirty="0" err="1" smtClean="0">
                <a:latin typeface="+mj-lt"/>
              </a:rPr>
              <a:t>tagada</a:t>
            </a:r>
            <a:r>
              <a:rPr lang="en-GB" sz="2400" i="1" dirty="0" smtClean="0">
                <a:latin typeface="+mj-lt"/>
              </a:rPr>
              <a:t>, et </a:t>
            </a:r>
            <a:r>
              <a:rPr lang="en-GB" sz="2400" i="1" dirty="0" err="1" smtClean="0">
                <a:latin typeface="+mj-lt"/>
              </a:rPr>
              <a:t>naabri</a:t>
            </a:r>
            <a:r>
              <a:rPr lang="en-GB" sz="2400" i="1" dirty="0" smtClean="0">
                <a:latin typeface="+mj-lt"/>
              </a:rPr>
              <a:t> </a:t>
            </a:r>
            <a:r>
              <a:rPr lang="en-GB" sz="2400" i="1" dirty="0" err="1" smtClean="0">
                <a:latin typeface="+mj-lt"/>
              </a:rPr>
              <a:t>põllult</a:t>
            </a:r>
            <a:r>
              <a:rPr lang="en-GB" sz="2400" i="1" dirty="0" smtClean="0">
                <a:latin typeface="+mj-lt"/>
              </a:rPr>
              <a:t> </a:t>
            </a:r>
            <a:r>
              <a:rPr lang="en-GB" sz="2400" i="1" dirty="0" err="1" smtClean="0">
                <a:latin typeface="+mj-lt"/>
              </a:rPr>
              <a:t>midagi</a:t>
            </a:r>
            <a:r>
              <a:rPr lang="en-GB" sz="2400" i="1" dirty="0" smtClean="0">
                <a:latin typeface="+mj-lt"/>
              </a:rPr>
              <a:t> </a:t>
            </a:r>
            <a:r>
              <a:rPr lang="en-GB" sz="2400" i="1" dirty="0" err="1" smtClean="0">
                <a:latin typeface="+mj-lt"/>
              </a:rPr>
              <a:t>temale</a:t>
            </a:r>
            <a:r>
              <a:rPr lang="en-GB" sz="2400" i="1" dirty="0" smtClean="0">
                <a:latin typeface="+mj-lt"/>
              </a:rPr>
              <a:t> </a:t>
            </a:r>
            <a:r>
              <a:rPr lang="en-GB" sz="2400" i="1" dirty="0" err="1" smtClean="0">
                <a:latin typeface="+mj-lt"/>
              </a:rPr>
              <a:t>ei</a:t>
            </a:r>
            <a:r>
              <a:rPr lang="et-EE" sz="2400" i="1" dirty="0" smtClean="0">
                <a:latin typeface="+mj-lt"/>
              </a:rPr>
              <a:t> </a:t>
            </a:r>
            <a:r>
              <a:rPr lang="en-GB" sz="2400" i="1" dirty="0" err="1" smtClean="0">
                <a:latin typeface="+mj-lt"/>
              </a:rPr>
              <a:t>satu</a:t>
            </a:r>
            <a:r>
              <a:rPr lang="en-GB" sz="2400" i="1" dirty="0" smtClean="0">
                <a:latin typeface="+mj-lt"/>
              </a:rPr>
              <a:t>. </a:t>
            </a:r>
            <a:r>
              <a:rPr lang="en-GB" sz="2400" b="1" i="1" dirty="0" err="1" smtClean="0">
                <a:latin typeface="+mj-lt"/>
              </a:rPr>
              <a:t>ELi</a:t>
            </a:r>
            <a:r>
              <a:rPr lang="en-GB" sz="2400" b="1" i="1" dirty="0" smtClean="0">
                <a:latin typeface="+mj-lt"/>
              </a:rPr>
              <a:t> </a:t>
            </a:r>
            <a:r>
              <a:rPr lang="en-GB" sz="2400" b="1" i="1" dirty="0" err="1" smtClean="0">
                <a:latin typeface="+mj-lt"/>
              </a:rPr>
              <a:t>direktiiv</a:t>
            </a:r>
            <a:r>
              <a:rPr lang="en-GB" sz="2400" b="1" i="1" dirty="0" smtClean="0">
                <a:latin typeface="+mj-lt"/>
              </a:rPr>
              <a:t> </a:t>
            </a:r>
            <a:r>
              <a:rPr lang="en-GB" sz="2400" b="1" i="1" dirty="0" err="1" smtClean="0">
                <a:latin typeface="+mj-lt"/>
              </a:rPr>
              <a:t>paneb</a:t>
            </a:r>
            <a:r>
              <a:rPr lang="en-GB" sz="2400" b="1" i="1" dirty="0" smtClean="0">
                <a:latin typeface="+mj-lt"/>
              </a:rPr>
              <a:t> </a:t>
            </a:r>
            <a:r>
              <a:rPr lang="en-GB" sz="2400" b="1" i="1" dirty="0" err="1" smtClean="0">
                <a:latin typeface="+mj-lt"/>
              </a:rPr>
              <a:t>vastutuse</a:t>
            </a:r>
            <a:r>
              <a:rPr lang="en-GB" sz="2400" b="1" i="1" dirty="0" smtClean="0">
                <a:latin typeface="+mj-lt"/>
              </a:rPr>
              <a:t> GM-</a:t>
            </a:r>
            <a:r>
              <a:rPr lang="en-GB" sz="2400" b="1" i="1" dirty="0" err="1" smtClean="0">
                <a:latin typeface="+mj-lt"/>
              </a:rPr>
              <a:t>kultuuri</a:t>
            </a:r>
            <a:r>
              <a:rPr lang="en-GB" sz="2400" b="1" i="1" dirty="0" smtClean="0">
                <a:latin typeface="+mj-lt"/>
              </a:rPr>
              <a:t> </a:t>
            </a:r>
            <a:r>
              <a:rPr lang="en-GB" sz="2400" b="1" i="1" dirty="0" err="1" smtClean="0">
                <a:latin typeface="+mj-lt"/>
              </a:rPr>
              <a:t>kasvatajale</a:t>
            </a:r>
            <a:r>
              <a:rPr lang="en-GB" sz="2400" i="1" dirty="0" smtClean="0">
                <a:latin typeface="+mj-lt"/>
              </a:rPr>
              <a:t>, </a:t>
            </a:r>
            <a:r>
              <a:rPr lang="en-GB" sz="2400" i="1" dirty="0" err="1" smtClean="0">
                <a:latin typeface="+mj-lt"/>
              </a:rPr>
              <a:t>seega</a:t>
            </a:r>
            <a:r>
              <a:rPr lang="et-EE" sz="2400" i="1" dirty="0" smtClean="0">
                <a:latin typeface="+mj-lt"/>
              </a:rPr>
              <a:t> </a:t>
            </a:r>
            <a:r>
              <a:rPr lang="en-GB" sz="2400" i="1" dirty="0" smtClean="0">
                <a:latin typeface="+mj-lt"/>
              </a:rPr>
              <a:t>peaks </a:t>
            </a:r>
            <a:r>
              <a:rPr lang="en-GB" sz="2400" i="1" dirty="0" err="1" smtClean="0">
                <a:latin typeface="+mj-lt"/>
              </a:rPr>
              <a:t>kannataja</a:t>
            </a:r>
            <a:r>
              <a:rPr lang="en-GB" sz="2400" i="1" dirty="0" smtClean="0">
                <a:latin typeface="+mj-lt"/>
              </a:rPr>
              <a:t> </a:t>
            </a:r>
            <a:r>
              <a:rPr lang="en-GB" sz="2400" i="1" dirty="0" err="1" smtClean="0">
                <a:latin typeface="+mj-lt"/>
              </a:rPr>
              <a:t>kohtusse</a:t>
            </a:r>
            <a:r>
              <a:rPr lang="en-GB" sz="2400" i="1" dirty="0" smtClean="0">
                <a:latin typeface="+mj-lt"/>
              </a:rPr>
              <a:t> </a:t>
            </a:r>
            <a:r>
              <a:rPr lang="en-GB" sz="2400" i="1" dirty="0" err="1" smtClean="0">
                <a:latin typeface="+mj-lt"/>
              </a:rPr>
              <a:t>kaebama</a:t>
            </a:r>
            <a:r>
              <a:rPr lang="en-GB" sz="2400" i="1" dirty="0" smtClean="0">
                <a:latin typeface="+mj-lt"/>
              </a:rPr>
              <a:t> </a:t>
            </a:r>
            <a:r>
              <a:rPr lang="en-GB" sz="2400" i="1" dirty="0" err="1" smtClean="0">
                <a:latin typeface="+mj-lt"/>
              </a:rPr>
              <a:t>suurfirma</a:t>
            </a:r>
            <a:r>
              <a:rPr lang="en-GB" sz="2400" i="1" dirty="0" smtClean="0">
                <a:latin typeface="+mj-lt"/>
              </a:rPr>
              <a:t> </a:t>
            </a:r>
            <a:r>
              <a:rPr lang="en-GB" sz="2400" i="1" dirty="0" err="1" smtClean="0">
                <a:latin typeface="+mj-lt"/>
              </a:rPr>
              <a:t>esindajal</a:t>
            </a:r>
            <a:r>
              <a:rPr lang="en-GB" sz="2400" i="1" dirty="0" smtClean="0">
                <a:latin typeface="+mj-lt"/>
              </a:rPr>
              <a:t> end </a:t>
            </a:r>
            <a:r>
              <a:rPr lang="en-GB" sz="2400" i="1" dirty="0" err="1" smtClean="0">
                <a:latin typeface="+mj-lt"/>
              </a:rPr>
              <a:t>ära</a:t>
            </a:r>
            <a:r>
              <a:rPr lang="en-GB" sz="2400" i="1" dirty="0" smtClean="0">
                <a:latin typeface="+mj-lt"/>
              </a:rPr>
              <a:t> </a:t>
            </a:r>
            <a:r>
              <a:rPr lang="en-GB" sz="2400" i="1" dirty="0" err="1" smtClean="0">
                <a:latin typeface="+mj-lt"/>
              </a:rPr>
              <a:t>rääkida</a:t>
            </a:r>
            <a:r>
              <a:rPr lang="et-EE" sz="2400" i="1" dirty="0">
                <a:latin typeface="+mj-lt"/>
              </a:rPr>
              <a:t> </a:t>
            </a:r>
            <a:r>
              <a:rPr lang="en-GB" sz="2400" i="1" dirty="0" err="1" smtClean="0">
                <a:latin typeface="+mj-lt"/>
              </a:rPr>
              <a:t>lasknud</a:t>
            </a:r>
            <a:r>
              <a:rPr lang="en-GB" sz="2400" i="1" dirty="0" smtClean="0">
                <a:latin typeface="+mj-lt"/>
              </a:rPr>
              <a:t> </a:t>
            </a:r>
            <a:r>
              <a:rPr lang="en-GB" sz="2400" i="1" dirty="0" err="1" smtClean="0">
                <a:latin typeface="+mj-lt"/>
              </a:rPr>
              <a:t>naabri</a:t>
            </a:r>
            <a:r>
              <a:rPr lang="en-GB" sz="2400" i="1" dirty="0" smtClean="0">
                <a:latin typeface="+mj-lt"/>
              </a:rPr>
              <a:t>, firma </a:t>
            </a:r>
            <a:r>
              <a:rPr lang="en-GB" sz="2400" i="1" dirty="0" err="1" smtClean="0">
                <a:latin typeface="+mj-lt"/>
              </a:rPr>
              <a:t>ise</a:t>
            </a:r>
            <a:r>
              <a:rPr lang="en-GB" sz="2400" i="1" dirty="0" smtClean="0">
                <a:latin typeface="+mj-lt"/>
              </a:rPr>
              <a:t> </a:t>
            </a:r>
            <a:r>
              <a:rPr lang="en-GB" sz="2400" i="1" dirty="0" err="1" smtClean="0">
                <a:latin typeface="+mj-lt"/>
              </a:rPr>
              <a:t>jääb</a:t>
            </a:r>
            <a:r>
              <a:rPr lang="en-GB" sz="2400" i="1" dirty="0" smtClean="0">
                <a:latin typeface="+mj-lt"/>
              </a:rPr>
              <a:t> </a:t>
            </a:r>
            <a:r>
              <a:rPr lang="en-GB" sz="2400" i="1" dirty="0" err="1" smtClean="0">
                <a:latin typeface="+mj-lt"/>
              </a:rPr>
              <a:t>süüst</a:t>
            </a:r>
            <a:r>
              <a:rPr lang="en-GB" sz="2400" i="1" dirty="0" smtClean="0">
                <a:latin typeface="+mj-lt"/>
              </a:rPr>
              <a:t> </a:t>
            </a:r>
            <a:r>
              <a:rPr lang="en-GB" sz="2400" i="1" dirty="0" err="1" smtClean="0">
                <a:latin typeface="+mj-lt"/>
              </a:rPr>
              <a:t>puhtaks</a:t>
            </a:r>
            <a:r>
              <a:rPr lang="en-GB" sz="2400" i="1" dirty="0" smtClean="0">
                <a:latin typeface="+mj-lt"/>
              </a:rPr>
              <a:t>.</a:t>
            </a:r>
            <a:endParaRPr lang="en-GB" sz="2400" i="1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0656" y="4849022"/>
            <a:ext cx="8082116" cy="16312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et-EE" sz="2800" dirty="0" smtClean="0">
                <a:solidFill>
                  <a:srgbClr val="C00000"/>
                </a:solidFill>
                <a:latin typeface="+mj-lt"/>
              </a:rPr>
              <a:t>GMO-kultuuridest saavad kasu vaid </a:t>
            </a:r>
            <a:r>
              <a:rPr lang="et-EE" sz="2800" b="1" dirty="0" smtClean="0">
                <a:solidFill>
                  <a:srgbClr val="C00000"/>
                </a:solidFill>
                <a:latin typeface="+mj-lt"/>
              </a:rPr>
              <a:t>väike grupp inimesi</a:t>
            </a:r>
            <a:r>
              <a:rPr lang="et-EE" sz="2800" dirty="0" smtClean="0">
                <a:solidFill>
                  <a:srgbClr val="C00000"/>
                </a:solidFill>
                <a:latin typeface="+mj-lt"/>
              </a:rPr>
              <a:t>, samal ajal </a:t>
            </a:r>
            <a:r>
              <a:rPr lang="et-EE" sz="2800" b="1" dirty="0" smtClean="0">
                <a:solidFill>
                  <a:srgbClr val="C00000"/>
                </a:solidFill>
                <a:latin typeface="+mj-lt"/>
              </a:rPr>
              <a:t>rikub see paljude </a:t>
            </a:r>
            <a:r>
              <a:rPr lang="et-EE" sz="2800" dirty="0" smtClean="0">
                <a:solidFill>
                  <a:srgbClr val="C00000"/>
                </a:solidFill>
                <a:latin typeface="+mj-lt"/>
              </a:rPr>
              <a:t>teiste inimgruppide huvid, eesmärgid ja tulud ning tulevikuvõimalused.</a:t>
            </a:r>
            <a:endParaRPr lang="en-GB" sz="28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4380269" y="4250707"/>
            <a:ext cx="501445" cy="667440"/>
          </a:xfrm>
          <a:prstGeom prst="downArrow">
            <a:avLst/>
          </a:prstGeom>
          <a:solidFill>
            <a:srgbClr val="C000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36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337</TotalTime>
  <Words>784</Words>
  <Application>Microsoft Office PowerPoint</Application>
  <PresentationFormat>Ekraaniseanss (4:3)</PresentationFormat>
  <Paragraphs>51</Paragraphs>
  <Slides>12</Slides>
  <Notes>4</Notes>
  <HiddenSlides>0</HiddenSlides>
  <MMClips>0</MMClips>
  <ScaleCrop>false</ScaleCrop>
  <HeadingPairs>
    <vt:vector size="6" baseType="variant">
      <vt:variant>
        <vt:lpstr>Kasutatud fondid</vt:lpstr>
      </vt:variant>
      <vt:variant>
        <vt:i4>6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Courier New</vt:lpstr>
      <vt:lpstr>Palatino Linotype</vt:lpstr>
      <vt:lpstr>Wingdings</vt:lpstr>
      <vt:lpstr>Executive</vt:lpstr>
      <vt:lpstr>GMO kultuuride kasvatamise keelustamisest Eestis</vt:lpstr>
      <vt:lpstr>EL 19 liikmesriikide otsus</vt:lpstr>
      <vt:lpstr>Öko-Eesti</vt:lpstr>
      <vt:lpstr>EL alusprintsiip- ettevaatusprintsiip</vt:lpstr>
      <vt:lpstr>GMO-d JA  TOLMELDAJAD</vt:lpstr>
      <vt:lpstr>PowerPointi esitlus</vt:lpstr>
      <vt:lpstr>GMO-de ÕIETOLM MEES</vt:lpstr>
      <vt:lpstr>KOKKUVÕTE</vt:lpstr>
      <vt:lpstr>PowerPointi esitlus</vt:lpstr>
      <vt:lpstr>PowerPointi esitlus</vt:lpstr>
      <vt:lpstr>Kasutatud allikad</vt:lpstr>
      <vt:lpstr>PowerPointi esitlus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Rea Raus</dc:creator>
  <cp:lastModifiedBy>Jaanika Lokk</cp:lastModifiedBy>
  <cp:revision>8</cp:revision>
  <cp:lastPrinted>2017-12-04T16:25:28Z</cp:lastPrinted>
  <dcterms:created xsi:type="dcterms:W3CDTF">2017-12-01T12:03:40Z</dcterms:created>
  <dcterms:modified xsi:type="dcterms:W3CDTF">2017-12-05T08:16:08Z</dcterms:modified>
</cp:coreProperties>
</file>