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9"/>
  </p:sldMasterIdLst>
  <p:notesMasterIdLst>
    <p:notesMasterId r:id="rId29"/>
  </p:notesMasterIdLst>
  <p:sldIdLst>
    <p:sldId id="366" r:id="rId10"/>
    <p:sldId id="378" r:id="rId11"/>
    <p:sldId id="380" r:id="rId12"/>
    <p:sldId id="392" r:id="rId13"/>
    <p:sldId id="382" r:id="rId14"/>
    <p:sldId id="393" r:id="rId15"/>
    <p:sldId id="384" r:id="rId16"/>
    <p:sldId id="381" r:id="rId17"/>
    <p:sldId id="372" r:id="rId18"/>
    <p:sldId id="386" r:id="rId19"/>
    <p:sldId id="389" r:id="rId20"/>
    <p:sldId id="387" r:id="rId21"/>
    <p:sldId id="388" r:id="rId22"/>
    <p:sldId id="385" r:id="rId23"/>
    <p:sldId id="390" r:id="rId24"/>
    <p:sldId id="395" r:id="rId25"/>
    <p:sldId id="373" r:id="rId26"/>
    <p:sldId id="394" r:id="rId27"/>
    <p:sldId id="374" r:id="rId28"/>
  </p:sldIdLst>
  <p:sldSz cx="9144000" cy="6858000" type="screen4x3"/>
  <p:notesSz cx="6858000" cy="9144000"/>
  <p:defaultTextStyle>
    <a:defPPr>
      <a:defRPr lang="et-E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CC"/>
    <a:srgbClr val="FDF1D2"/>
    <a:srgbClr val="009900"/>
    <a:srgbClr val="008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1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Relationship Id="rId8" Type="http://schemas.openxmlformats.org/officeDocument/2006/relationships/customXml" Target="../customXml/item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87945-EA3E-5346-AE9C-744719B9CCAB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476B4-69E5-F64B-B00C-16582E83A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5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476B4-69E5-F64B-B00C-16582E83A25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86C76-5DF0-46E4-8646-7900B2781417}" type="slidenum">
              <a:rPr lang="et-EE" smtClean="0"/>
              <a:pPr/>
              <a:t>4</a:t>
            </a:fld>
            <a:endParaRPr lang="et-E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86C76-5DF0-46E4-8646-7900B2781417}" type="slidenum">
              <a:rPr lang="et-EE" smtClean="0"/>
              <a:pPr/>
              <a:t>6</a:t>
            </a:fld>
            <a:endParaRPr lang="et-E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73025"/>
            <a:ext cx="4579937" cy="34337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135" y="3654885"/>
            <a:ext cx="6552688" cy="502207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21" tIns="44861" rIns="89721" bIns="44861"/>
          <a:lstStyle/>
          <a:p>
            <a:pPr marL="201806" indent="-201806" defTabSz="801654"/>
            <a:r>
              <a:rPr lang="en-US" altLang="et-EE" sz="900"/>
              <a:t>Creating successful plant biotech products for farmers or consumers requires substantial up-front capital investment, knowledge, and patience.</a:t>
            </a:r>
          </a:p>
          <a:p>
            <a:pPr marL="201806" indent="-201806" defTabSz="801654"/>
            <a:endParaRPr lang="en-US" altLang="et-EE" sz="900"/>
          </a:p>
          <a:p>
            <a:pPr marL="201806" indent="-201806" defTabSz="801654"/>
            <a:r>
              <a:rPr lang="en-US" altLang="et-EE" sz="900"/>
              <a:t>The average time to market for a new discovery lead is 8-10 years and will require at least $50-$100 million dollars of investment to achieve regulatory approval and product introduction.  </a:t>
            </a:r>
          </a:p>
          <a:p>
            <a:pPr marL="201806" indent="-201806" defTabSz="801654"/>
            <a:endParaRPr lang="en-US" altLang="et-EE" sz="900"/>
          </a:p>
          <a:p>
            <a:pPr marL="201806" indent="-201806" defTabSz="801654"/>
            <a:r>
              <a:rPr lang="en-US" altLang="et-EE" sz="900"/>
              <a:t>Of course, just like any product development process, the probability of successfully introducing a product gradually increases as a project moves forward through the step-by-step process.</a:t>
            </a:r>
          </a:p>
          <a:p>
            <a:pPr marL="201806" indent="-201806" defTabSz="801654"/>
            <a:endParaRPr lang="en-US" altLang="et-EE" sz="900"/>
          </a:p>
          <a:p>
            <a:pPr marL="201806" indent="-201806" defTabSz="801654"/>
            <a:r>
              <a:rPr lang="en-US" altLang="et-EE" sz="900"/>
              <a:t>These numbers are simply estimates and actual time and investment may vary for individual products, however, success in developing plant biotech products requires foresight, patience and persistence.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Esimesed</a:t>
            </a:r>
            <a:r>
              <a:rPr lang="en-US" dirty="0" smtClean="0"/>
              <a:t> GMO </a:t>
            </a:r>
            <a:r>
              <a:rPr lang="en-US" dirty="0" err="1" smtClean="0"/>
              <a:t>taimed</a:t>
            </a:r>
            <a:r>
              <a:rPr lang="en-US" dirty="0" smtClean="0"/>
              <a:t> </a:t>
            </a:r>
            <a:r>
              <a:rPr lang="en-US" dirty="0" err="1" smtClean="0"/>
              <a:t>tulid</a:t>
            </a:r>
            <a:r>
              <a:rPr lang="en-US" dirty="0" smtClean="0"/>
              <a:t> </a:t>
            </a:r>
            <a:r>
              <a:rPr lang="en-US" dirty="0" err="1" smtClean="0"/>
              <a:t>turule</a:t>
            </a:r>
            <a:r>
              <a:rPr lang="en-US" dirty="0" smtClean="0"/>
              <a:t> 90 </a:t>
            </a:r>
            <a:r>
              <a:rPr lang="en-US" dirty="0" err="1" smtClean="0"/>
              <a:t>aastate</a:t>
            </a:r>
            <a:r>
              <a:rPr lang="en-US" dirty="0" smtClean="0"/>
              <a:t> </a:t>
            </a:r>
            <a:r>
              <a:rPr lang="en-US" dirty="0" err="1" smtClean="0"/>
              <a:t>keskel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kohe</a:t>
            </a:r>
            <a:r>
              <a:rPr lang="en-US" dirty="0" smtClean="0"/>
              <a:t> </a:t>
            </a:r>
            <a:r>
              <a:rPr lang="en-US" dirty="0" err="1" smtClean="0"/>
              <a:t>tõusis</a:t>
            </a:r>
            <a:r>
              <a:rPr lang="en-US" dirty="0" smtClean="0"/>
              <a:t> </a:t>
            </a:r>
            <a:r>
              <a:rPr lang="en-US" dirty="0" err="1" smtClean="0"/>
              <a:t>kampaania</a:t>
            </a:r>
            <a:r>
              <a:rPr lang="en-US" dirty="0" smtClean="0"/>
              <a:t> </a:t>
            </a:r>
            <a:r>
              <a:rPr lang="en-US" dirty="0" err="1" smtClean="0"/>
              <a:t>nende</a:t>
            </a:r>
            <a:r>
              <a:rPr lang="en-US" dirty="0" smtClean="0"/>
              <a:t> </a:t>
            </a:r>
            <a:r>
              <a:rPr lang="en-US" dirty="0" err="1" smtClean="0"/>
              <a:t>kasvatamise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neilt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saadud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produktide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tarvitamise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vastu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Loomulikult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tekitas</a:t>
            </a:r>
            <a:r>
              <a:rPr lang="en-US" baseline="0" dirty="0" smtClean="0"/>
              <a:t>  see </a:t>
            </a:r>
            <a:r>
              <a:rPr lang="en-US" baseline="0" dirty="0" err="1" smtClean="0"/>
              <a:t>hirmu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mida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võimendas</a:t>
            </a:r>
            <a:r>
              <a:rPr lang="en-US" baseline="0" dirty="0" smtClean="0"/>
              <a:t> ka </a:t>
            </a:r>
            <a:r>
              <a:rPr lang="en-US" baseline="0" dirty="0" err="1" smtClean="0"/>
              <a:t>meedia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praegu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diskuteeritakse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põhiliselt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nelja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aspekti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üle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kas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produktid</a:t>
            </a:r>
            <a:r>
              <a:rPr lang="en-US" baseline="0" dirty="0" smtClean="0"/>
              <a:t> on </a:t>
            </a:r>
            <a:r>
              <a:rPr lang="en-US" baseline="0" dirty="0" err="1" smtClean="0"/>
              <a:t>inimesele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või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põllumajandusloomadele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ohutud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kas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produktid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</a:t>
            </a:r>
            <a:r>
              <a:rPr lang="en-US" baseline="0" dirty="0" smtClean="0"/>
              <a:t> ole </a:t>
            </a:r>
            <a:r>
              <a:rPr lang="en-US" baseline="0" dirty="0" err="1" smtClean="0"/>
              <a:t>geneetiliselt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reostunud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kuidas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mõjutavad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bioloogilist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mitmekesisust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milline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võib</a:t>
            </a:r>
            <a:r>
              <a:rPr lang="en-US" baseline="0" dirty="0" smtClean="0"/>
              <a:t> olla </a:t>
            </a:r>
            <a:r>
              <a:rPr lang="en-US" baseline="0" dirty="0" err="1" smtClean="0"/>
              <a:t>nende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geneetilise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reostuse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ulatus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looduses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Teaduslikust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aspektist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võib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ohtusid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eeldada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vaid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teoreetiliselt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Siiani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</a:t>
            </a:r>
            <a:r>
              <a:rPr lang="en-US" baseline="0" dirty="0" smtClean="0"/>
              <a:t> ole </a:t>
            </a:r>
            <a:r>
              <a:rPr lang="en-US" baseline="0" dirty="0" err="1" smtClean="0"/>
              <a:t>ühtegi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negatiivset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näidet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GMOde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kasutamise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olnud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Probleeemid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sageli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majanduslike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huvidega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võimalik</a:t>
            </a:r>
            <a:r>
              <a:rPr lang="en-US" baseline="0" dirty="0" smtClean="0"/>
              <a:t> et ka </a:t>
            </a:r>
            <a:r>
              <a:rPr lang="en-US" baseline="0" dirty="0" err="1" smtClean="0"/>
              <a:t>keskkonna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aspektist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kuigi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olulisi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efekte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siiani</a:t>
            </a:r>
            <a:r>
              <a:rPr lang="en-US" baseline="0" dirty="0" smtClean="0"/>
              <a:t> ka </a:t>
            </a:r>
            <a:r>
              <a:rPr lang="en-US" baseline="0" dirty="0" err="1" smtClean="0"/>
              <a:t>looduses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</a:t>
            </a:r>
            <a:r>
              <a:rPr lang="en-US" baseline="0" dirty="0" smtClean="0"/>
              <a:t> ole </a:t>
            </a:r>
            <a:r>
              <a:rPr lang="en-US" baseline="0" dirty="0" err="1" smtClean="0"/>
              <a:t>täheldatud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Samas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kasvatamisega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vähendatakse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herbitsiidide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insektitsiidide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kasutamist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oluliselt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keskkonnale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86C76-5DF0-46E4-8646-7900B2781417}" type="slidenum">
              <a:rPr lang="et-EE" smtClean="0"/>
              <a:pPr/>
              <a:t>18</a:t>
            </a:fld>
            <a:endParaRPr lang="et-E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BA57D-E879-4F7F-894C-7F86CBC31050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3D3F3-56C0-42AB-BF1A-6D7804B512B0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13458-6A13-4103-B6EE-990B4B6B0992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0FE09-5B5D-4A1F-863E-D879110CF7F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39D4E-B183-45A2-8B72-7DC52DA39300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5D7CA-9BB5-45F9-B3FD-60045B4DD6E5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A5231-AC0A-4106-A9B4-D2E32885923A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E4854-7D42-492C-B02E-B7B73EE92E1F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82785-DC31-47F0-9DF4-9665D8E748B5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922AA-176E-4049-AF0F-A23EFC260DE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39CE0-8B8E-4564-9F3D-FE7D4F05BF4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F6005B4-657A-4908-805C-11AC9CB383CF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789730" y="5013220"/>
            <a:ext cx="52387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50000"/>
              </a:spcBef>
            </a:pPr>
            <a:endParaRPr lang="et-EE" sz="2800" dirty="0">
              <a:solidFill>
                <a:srgbClr val="000066"/>
              </a:solidFill>
              <a:latin typeface="Humnst777 BT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789730" y="4365130"/>
            <a:ext cx="52387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50000"/>
              </a:spcBef>
            </a:pPr>
            <a:r>
              <a:rPr lang="et-EE" sz="3600" b="1" dirty="0" smtClean="0">
                <a:latin typeface="Calibri" pitchFamily="34" charset="0"/>
              </a:rPr>
              <a:t>Mati Koppel</a:t>
            </a:r>
            <a:endParaRPr lang="et-EE" sz="3600" b="1" dirty="0">
              <a:latin typeface="Calibri" pitchFamily="34" charset="0"/>
            </a:endParaRPr>
          </a:p>
        </p:txBody>
      </p:sp>
      <p:pic>
        <p:nvPicPr>
          <p:cNvPr id="6" name="Picture 5" descr="varviriba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75145"/>
            <a:ext cx="9144000" cy="1310335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54088" y="2132820"/>
            <a:ext cx="7235825" cy="165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et-EE" sz="5400" b="1" dirty="0" smtClean="0">
                <a:solidFill>
                  <a:srgbClr val="009900"/>
                </a:solidFill>
                <a:latin typeface="Calibri" pitchFamily="34" charset="0"/>
              </a:rPr>
              <a:t>Geneetiliselt muundatud kultuurid</a:t>
            </a:r>
            <a:endParaRPr lang="et-EE" sz="5400" b="1" dirty="0">
              <a:solidFill>
                <a:srgbClr val="009900"/>
              </a:solidFill>
              <a:latin typeface="Calibri" pitchFamily="34" charset="0"/>
            </a:endParaRPr>
          </a:p>
        </p:txBody>
      </p:sp>
      <p:pic>
        <p:nvPicPr>
          <p:cNvPr id="11" name="Picture 10" descr="logo-est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450" y="332570"/>
            <a:ext cx="2935224" cy="1224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GMO kultuuride kasvupind maailmas, milj ha</a:t>
            </a:r>
            <a:endParaRPr lang="et-E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80" y="1475111"/>
            <a:ext cx="7273010" cy="538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70" y="2132820"/>
            <a:ext cx="6329363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03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GMO kultuuride kasvupind tunnuste kaupa, milj ha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16" y="1490640"/>
            <a:ext cx="7094564" cy="525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02" y="2057644"/>
            <a:ext cx="6456778" cy="467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54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GMO kasvupinnad eri kultuuridel, milj ha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0" y="1490250"/>
            <a:ext cx="7273010" cy="538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06" y="2390275"/>
            <a:ext cx="6998398" cy="448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54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GMO osatähtsus erinevatel kultuuridel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90" y="1412720"/>
            <a:ext cx="7146858" cy="528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20" y="1942598"/>
            <a:ext cx="5742628" cy="454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54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30" y="476590"/>
            <a:ext cx="8229600" cy="1143000"/>
          </a:xfrm>
        </p:spPr>
        <p:txBody>
          <a:bodyPr/>
          <a:lstStyle/>
          <a:p>
            <a:r>
              <a:rPr lang="et-EE" dirty="0" smtClean="0"/>
              <a:t>Euroopas turule lubatud GMO-d</a:t>
            </a:r>
            <a:br>
              <a:rPr lang="et-EE" dirty="0" smtClean="0"/>
            </a:br>
            <a:r>
              <a:rPr lang="et-EE" dirty="0" smtClean="0"/>
              <a:t>(ei sisalda kasvatamist)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0" y="1916790"/>
            <a:ext cx="8229600" cy="4525963"/>
          </a:xfrm>
        </p:spPr>
        <p:txBody>
          <a:bodyPr/>
          <a:lstStyle/>
          <a:p>
            <a:pPr marL="0" indent="-720000">
              <a:buNone/>
            </a:pPr>
            <a:r>
              <a:rPr lang="et-EE" sz="2800" b="1" dirty="0" smtClean="0"/>
              <a:t>Mais</a:t>
            </a:r>
            <a:r>
              <a:rPr lang="et-EE" sz="2800" dirty="0" smtClean="0"/>
              <a:t> 27 (kahjurite resistentsus+ glüfosaadi tolerantsus; põuakindlus)</a:t>
            </a:r>
          </a:p>
          <a:p>
            <a:pPr marL="0" indent="-720000">
              <a:buNone/>
            </a:pPr>
            <a:r>
              <a:rPr lang="et-EE" sz="2800" b="1" dirty="0" smtClean="0"/>
              <a:t>Sojauba</a:t>
            </a:r>
            <a:r>
              <a:rPr lang="et-EE" sz="2800" dirty="0" smtClean="0"/>
              <a:t> 15 (tolerantsus erinevatele (6) herbitsiididele; õli kvaliteet)</a:t>
            </a:r>
          </a:p>
          <a:p>
            <a:pPr marL="0" indent="-720000">
              <a:buNone/>
            </a:pPr>
            <a:r>
              <a:rPr lang="et-EE" sz="2800" b="1" dirty="0" smtClean="0"/>
              <a:t>Puuvill</a:t>
            </a:r>
            <a:r>
              <a:rPr lang="et-EE" sz="2800" dirty="0" smtClean="0"/>
              <a:t> 12 (glüfosaadi tolerantsus)</a:t>
            </a:r>
          </a:p>
          <a:p>
            <a:pPr marL="0" indent="-720000">
              <a:buNone/>
            </a:pPr>
            <a:r>
              <a:rPr lang="et-EE" sz="2800" b="1" dirty="0" smtClean="0"/>
              <a:t>Raps</a:t>
            </a:r>
            <a:r>
              <a:rPr lang="et-EE" sz="2800" dirty="0" smtClean="0"/>
              <a:t> 4 (glüfosaadi tolerantsus)</a:t>
            </a:r>
          </a:p>
          <a:p>
            <a:pPr marL="0" indent="-720000">
              <a:buNone/>
            </a:pPr>
            <a:r>
              <a:rPr lang="et-EE" sz="2800" b="1" dirty="0"/>
              <a:t>Nelk</a:t>
            </a:r>
            <a:r>
              <a:rPr lang="et-EE" sz="2800" dirty="0"/>
              <a:t> 6 ( õievärvi muutus)</a:t>
            </a:r>
          </a:p>
          <a:p>
            <a:pPr marL="0" indent="-720000">
              <a:buNone/>
            </a:pPr>
            <a:r>
              <a:rPr lang="et-EE" sz="2800" b="1" dirty="0" smtClean="0"/>
              <a:t>Suhkrupeet</a:t>
            </a:r>
            <a:r>
              <a:rPr lang="et-EE" sz="2800" dirty="0" smtClean="0"/>
              <a:t> 1 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53803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90" y="274638"/>
            <a:ext cx="8785220" cy="1143000"/>
          </a:xfrm>
        </p:spPr>
        <p:txBody>
          <a:bodyPr/>
          <a:lstStyle/>
          <a:p>
            <a:r>
              <a:rPr lang="et-EE" dirty="0"/>
              <a:t>Mais MON </a:t>
            </a:r>
            <a:r>
              <a:rPr lang="et-EE" dirty="0" smtClean="0"/>
              <a:t>810 lubatud Euroopas kasvatada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Bakterist </a:t>
            </a:r>
            <a:r>
              <a:rPr lang="et-EE" i="1" dirty="0" smtClean="0"/>
              <a:t>Bacillus thuringensis </a:t>
            </a:r>
            <a:r>
              <a:rPr lang="et-EE" dirty="0" smtClean="0"/>
              <a:t>ülekantud geen </a:t>
            </a:r>
            <a:r>
              <a:rPr lang="et-EE" i="1" dirty="0" smtClean="0"/>
              <a:t>Cry1Ab</a:t>
            </a:r>
            <a:r>
              <a:rPr lang="et-EE" dirty="0" smtClean="0"/>
              <a:t> tagab resistentsuse teatud liblikaliste taimekahjurite – varreleedik ja </a:t>
            </a:r>
            <a:r>
              <a:rPr lang="et-EE" i="1" dirty="0" smtClean="0"/>
              <a:t>Sesamia</a:t>
            </a:r>
            <a:r>
              <a:rPr lang="et-EE" dirty="0" smtClean="0"/>
              <a:t> suhtes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 smtClean="0"/>
              <a:t>Kasvatamine Euroopas 2016.a. 136 363 ha</a:t>
            </a:r>
          </a:p>
          <a:p>
            <a:pPr marL="0" indent="0">
              <a:buNone/>
            </a:pPr>
            <a:r>
              <a:rPr lang="et-EE" dirty="0" smtClean="0"/>
              <a:t>sh. 	Hispaanias 129 081 ha, </a:t>
            </a:r>
          </a:p>
          <a:p>
            <a:pPr marL="0" indent="0">
              <a:buNone/>
            </a:pPr>
            <a:r>
              <a:rPr lang="et-EE" dirty="0" smtClean="0"/>
              <a:t>	Portugalis 7 069 ha</a:t>
            </a:r>
          </a:p>
          <a:p>
            <a:pPr marL="0" indent="0">
              <a:buNone/>
            </a:pPr>
            <a:r>
              <a:rPr lang="et-EE" dirty="0" smtClean="0"/>
              <a:t>	Tsehhis, Slovakkias</a:t>
            </a:r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87259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00" y="274638"/>
            <a:ext cx="8713210" cy="1143000"/>
          </a:xfrm>
        </p:spPr>
        <p:txBody>
          <a:bodyPr/>
          <a:lstStyle/>
          <a:p>
            <a:r>
              <a:rPr lang="et-EE" dirty="0" smtClean="0"/>
              <a:t>Kartul Amflora lubatud Euroopas  kasvatada 2010-2012</a:t>
            </a:r>
            <a:endParaRPr lang="et-E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560" y="2132820"/>
            <a:ext cx="60306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767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>
                <a:solidFill>
                  <a:srgbClr val="0000CC"/>
                </a:solidFill>
              </a:rPr>
              <a:t>GMO poolt ja vastu</a:t>
            </a:r>
            <a:endParaRPr lang="en-GB" altLang="et-EE">
              <a:solidFill>
                <a:srgbClr val="0000CC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320" y="2004691"/>
            <a:ext cx="7395840" cy="1659054"/>
          </a:xfrm>
          <a:ln>
            <a:solidFill>
              <a:srgbClr val="33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StarSymbol" charset="0"/>
              <a:buNone/>
            </a:pPr>
            <a:endParaRPr lang="et-EE" altLang="et-EE"/>
          </a:p>
          <a:p>
            <a:pPr algn="ctr">
              <a:buFont typeface="StarSymbol" charset="0"/>
              <a:buNone/>
            </a:pPr>
            <a:r>
              <a:rPr lang="et-EE" altLang="et-EE" b="1"/>
              <a:t>GMO ON EDU ALUS</a:t>
            </a:r>
          </a:p>
          <a:p>
            <a:pPr algn="ctr">
              <a:buFont typeface="StarSymbol" charset="0"/>
              <a:buNone/>
            </a:pPr>
            <a:endParaRPr lang="en-GB" altLang="et-EE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760320" y="4147636"/>
            <a:ext cx="7464960" cy="1853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 algn="ctr">
              <a:spcBef>
                <a:spcPct val="50000"/>
              </a:spcBef>
            </a:pPr>
            <a:endParaRPr lang="et-EE" altLang="et-EE" sz="2900" b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t-EE" altLang="et-EE" sz="2900" b="1">
                <a:solidFill>
                  <a:schemeClr val="bg1"/>
                </a:solidFill>
              </a:rPr>
              <a:t>GMO ON KÕIGE KURJA JUUR</a:t>
            </a:r>
          </a:p>
          <a:p>
            <a:pPr algn="ctr">
              <a:spcBef>
                <a:spcPct val="50000"/>
              </a:spcBef>
            </a:pPr>
            <a:endParaRPr lang="en-GB" altLang="et-EE" sz="29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680" y="4653170"/>
            <a:ext cx="400526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6" y="431558"/>
            <a:ext cx="8676464" cy="4472975"/>
            <a:chOff x="55" y="-127"/>
            <a:chExt cx="5576" cy="3231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55" y="-127"/>
              <a:ext cx="5576" cy="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t-EE" sz="3600" b="1" dirty="0" smtClean="0">
                  <a:solidFill>
                    <a:srgbClr val="0070C0"/>
                  </a:solidFill>
                  <a:latin typeface="Verdana" pitchFamily="34" charset="0"/>
                </a:rPr>
                <a:t>GMO </a:t>
              </a:r>
              <a:r>
                <a:rPr lang="en-US" sz="3600" b="1" dirty="0" err="1" smtClean="0">
                  <a:solidFill>
                    <a:srgbClr val="0070C0"/>
                  </a:solidFill>
                  <a:latin typeface="Verdana" pitchFamily="34" charset="0"/>
                </a:rPr>
                <a:t>hirmud</a:t>
              </a:r>
              <a:r>
                <a:rPr lang="et-EE" sz="3600" b="1" dirty="0" smtClean="0">
                  <a:solidFill>
                    <a:srgbClr val="0070C0"/>
                  </a:solidFill>
                  <a:latin typeface="Verdana" pitchFamily="34" charset="0"/>
                </a:rPr>
                <a:t>. Non-GMO turundus</a:t>
              </a:r>
              <a:endParaRPr lang="en-US" sz="3600" dirty="0">
                <a:solidFill>
                  <a:srgbClr val="0070C0"/>
                </a:solidFill>
              </a:endParaRPr>
            </a:p>
            <a:p>
              <a:pPr eaLnBrk="0" hangingPunct="0"/>
              <a:endParaRPr lang="en-US" dirty="0">
                <a:latin typeface="Verdana" pitchFamily="34" charset="0"/>
              </a:endParaRPr>
            </a:p>
          </p:txBody>
        </p:sp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53" y="584"/>
              <a:ext cx="788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3" y="576"/>
              <a:ext cx="2000" cy="1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6" y="576"/>
              <a:ext cx="1605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" name="Picture 2" descr="Image result for gmo free sal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34558" y="3356990"/>
            <a:ext cx="3235469" cy="3235469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 flipH="1" flipV="1">
            <a:off x="5652150" y="4797190"/>
            <a:ext cx="1296180" cy="7541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652150" y="5695364"/>
            <a:ext cx="1296181" cy="8970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38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410" y="3933070"/>
            <a:ext cx="8048710" cy="1656230"/>
          </a:xfrm>
          <a:ln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t-EE" altLang="et-EE" sz="29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GMO</a:t>
            </a:r>
            <a:r>
              <a:rPr lang="et-EE" altLang="et-EE" sz="2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t-EE" altLang="et-EE" sz="29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PROBLEEMID</a:t>
            </a:r>
            <a:r>
              <a:rPr lang="et-EE" altLang="et-EE" sz="2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t-EE" altLang="et-EE" sz="2900" b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</a:t>
            </a:r>
            <a:r>
              <a:rPr lang="et-EE" altLang="et-EE" sz="2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t-EE" altLang="et-EE" sz="2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t-EE" altLang="et-EE" sz="29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MITMEKESISED</a:t>
            </a:r>
            <a:r>
              <a:rPr lang="et-EE" altLang="et-EE" sz="29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t-EE" altLang="et-EE" sz="29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 KEERULISED</a:t>
            </a:r>
            <a:endParaRPr lang="en-GB" altLang="et-EE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1520" y="1866436"/>
            <a:ext cx="6013440" cy="760400"/>
          </a:xfrm>
          <a:ln>
            <a:solidFill>
              <a:srgbClr val="33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StarSymbol" charset="0"/>
              <a:buNone/>
            </a:pPr>
            <a:r>
              <a:rPr lang="et-EE" altLang="et-EE" b="1"/>
              <a:t>GMO ON EDU ALUS</a:t>
            </a:r>
            <a:endParaRPr lang="en-GB" altLang="et-EE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520640" y="3041599"/>
            <a:ext cx="6013440" cy="52565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t-EE" altLang="et-EE" sz="2900" b="1">
                <a:solidFill>
                  <a:schemeClr val="bg1"/>
                </a:solidFill>
              </a:rPr>
              <a:t>GMO ON KÕIGE KURJA JUUR</a:t>
            </a:r>
            <a:endParaRPr lang="en-GB" altLang="et-EE" sz="2900" b="1">
              <a:solidFill>
                <a:schemeClr val="bg1"/>
              </a:solidFill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829440" y="1036909"/>
            <a:ext cx="7343060" cy="45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et-EE" altLang="et-EE" sz="2400" dirty="0"/>
              <a:t>Mustvalges Eestis/Euroopas ei saa GMO olla kasulik</a:t>
            </a:r>
            <a:endParaRPr lang="en-GB" altLang="et-EE" sz="2400" dirty="0"/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467430" y="5819460"/>
            <a:ext cx="8497180" cy="82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et-EE" altLang="et-EE" sz="2400" dirty="0" smtClean="0"/>
              <a:t>Iga GMO on oma kindlate omadustega ning kasulik talle sobivas looduskeskkonnas ja majandusruumis </a:t>
            </a:r>
            <a:endParaRPr lang="en-GB" altLang="et-EE" sz="2400" dirty="0"/>
          </a:p>
        </p:txBody>
      </p:sp>
    </p:spTree>
    <p:extLst>
      <p:ext uri="{BB962C8B-B14F-4D97-AF65-F5344CB8AC3E}">
        <p14:creationId xmlns:p14="http://schemas.microsoft.com/office/powerpoint/2010/main" val="804869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CAA6268-4E3A-4056-BAF3-0304997EB659}" type="slidenum">
              <a:rPr lang="en-GB" altLang="et-EE" smtClean="0"/>
              <a:pPr/>
              <a:t>2</a:t>
            </a:fld>
            <a:endParaRPr lang="en-GB" altLang="et-EE" smtClean="0"/>
          </a:p>
        </p:txBody>
      </p:sp>
      <p:sp>
        <p:nvSpPr>
          <p:cNvPr id="5124" name="Rectangle 2051"/>
          <p:cNvSpPr txBox="1">
            <a:spLocks noChangeArrowheads="1"/>
          </p:cNvSpPr>
          <p:nvPr/>
        </p:nvSpPr>
        <p:spPr bwMode="auto">
          <a:xfrm>
            <a:off x="395420" y="1700808"/>
            <a:ext cx="8748580" cy="424914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fi-FI" altLang="et-EE" sz="2400" b="1" dirty="0">
                <a:latin typeface="+mn-lt"/>
                <a:cs typeface="Arial" panose="020B0604020202020204" pitchFamily="34" charset="0"/>
              </a:rPr>
              <a:t>Geneetiliselt muundatud organismide keskkonda viimise </a:t>
            </a:r>
            <a:r>
              <a:rPr lang="fi-FI" altLang="et-EE" sz="2400" b="1" dirty="0" smtClean="0">
                <a:latin typeface="+mn-lt"/>
                <a:cs typeface="Arial" panose="020B0604020202020204" pitchFamily="34" charset="0"/>
              </a:rPr>
              <a:t>seadus</a:t>
            </a:r>
            <a:r>
              <a:rPr lang="et-EE" altLang="et-EE" sz="2400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t-EE" altLang="et-EE" sz="2400" b="1" dirty="0">
                <a:latin typeface="+mn-lt"/>
                <a:cs typeface="Arial" panose="020B0604020202020204" pitchFamily="34" charset="0"/>
              </a:rPr>
              <a:t>§ 2</a:t>
            </a:r>
            <a:endParaRPr lang="et-EE" altLang="et-EE" sz="24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t-EE" altLang="et-EE" sz="24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t-EE" altLang="et-EE" sz="2400" dirty="0" smtClean="0">
                <a:latin typeface="+mn-lt"/>
                <a:cs typeface="Arial" panose="020B0604020202020204" pitchFamily="34" charset="0"/>
              </a:rPr>
              <a:t>Geneetiliselt muundatud organism on organism, mille pärilikkustegureid on muudetud viisil, mis ei ole looduslikul teel võimalik.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t-EE" altLang="et-EE" sz="24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t-EE" altLang="et-EE" sz="2400" dirty="0">
                <a:solidFill>
                  <a:srgbClr val="0000CC"/>
                </a:solidFill>
                <a:cs typeface="Arial" panose="020B0604020202020204" pitchFamily="34" charset="0"/>
              </a:rPr>
              <a:t>Pärilikkustegurid – geenid </a:t>
            </a:r>
            <a:r>
              <a:rPr lang="et-EE" altLang="et-EE" sz="2400" dirty="0" smtClean="0">
                <a:solidFill>
                  <a:srgbClr val="0000CC"/>
                </a:solidFill>
                <a:cs typeface="Arial" panose="020B0604020202020204" pitchFamily="34" charset="0"/>
              </a:rPr>
              <a:t>– genoom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t-EE" altLang="et-EE" sz="2400" dirty="0">
              <a:solidFill>
                <a:srgbClr val="0000CC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t-EE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Genetilise muundamisega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viiakse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ühelt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organismilt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DNA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jupp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teise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organismi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t-EE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 sama või teise liigi)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genoomi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või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siis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modifitseeritakse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organismi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oma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genoomi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konkreetse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tunnuse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parendamiseks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või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eemaldamiseks</a:t>
            </a:r>
            <a:endParaRPr lang="en-US" sz="2400" dirty="0">
              <a:solidFill>
                <a:srgbClr val="0000CC"/>
              </a:solidFill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t-EE" altLang="et-EE" sz="2400" dirty="0" smtClean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t-EE" altLang="et-EE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Pealkiri 1"/>
          <p:cNvSpPr>
            <a:spLocks noGrp="1"/>
          </p:cNvSpPr>
          <p:nvPr>
            <p:ph type="title"/>
          </p:nvPr>
        </p:nvSpPr>
        <p:spPr>
          <a:xfrm>
            <a:off x="107380" y="274638"/>
            <a:ext cx="8579420" cy="1143000"/>
          </a:xfrm>
        </p:spPr>
        <p:txBody>
          <a:bodyPr/>
          <a:lstStyle/>
          <a:p>
            <a:r>
              <a:rPr lang="et-EE" dirty="0" smtClean="0"/>
              <a:t>Mis on geneetiline  muundamine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18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Genoom on igas rakus</a:t>
            </a:r>
            <a:endParaRPr lang="en-US" dirty="0"/>
          </a:p>
        </p:txBody>
      </p:sp>
      <p:pic>
        <p:nvPicPr>
          <p:cNvPr id="24578" name="Picture 2" descr="http://chemconnections.org/general/chem106/Tech%20Prep/DNA%20images/Plant%20D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272808" cy="4366522"/>
          </a:xfrm>
          <a:prstGeom prst="rect">
            <a:avLst/>
          </a:prstGeom>
          <a:noFill/>
        </p:spPr>
      </p:pic>
      <p:sp>
        <p:nvSpPr>
          <p:cNvPr id="5" name="Ristkülik 4"/>
          <p:cNvSpPr/>
          <p:nvPr/>
        </p:nvSpPr>
        <p:spPr>
          <a:xfrm>
            <a:off x="1115616" y="5877272"/>
            <a:ext cx="7416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http://chemconnections.org/general/chem106/Tech%20Prep/DNA-2016.html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23410" y="6154271"/>
            <a:ext cx="8209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smtClean="0"/>
              <a:t>Geenid tagavad tunnuste olemasolu ja avaldumise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409789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390" y="1412720"/>
            <a:ext cx="89646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0000CC"/>
                </a:solidFill>
              </a:rPr>
              <a:t>Transgeensed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organismid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– </a:t>
            </a:r>
            <a:r>
              <a:rPr lang="en-US" sz="2400" dirty="0" err="1" smtClean="0"/>
              <a:t>võõra</a:t>
            </a:r>
            <a:r>
              <a:rPr lang="en-US" sz="2400" dirty="0" smtClean="0"/>
              <a:t> </a:t>
            </a:r>
            <a:r>
              <a:rPr lang="en-US" sz="2400" dirty="0" err="1" smtClean="0"/>
              <a:t>liigi</a:t>
            </a:r>
            <a:r>
              <a:rPr lang="en-US" sz="2400" dirty="0" smtClean="0"/>
              <a:t> </a:t>
            </a:r>
            <a:r>
              <a:rPr lang="en-US" sz="2400" dirty="0" err="1" smtClean="0"/>
              <a:t>geenid</a:t>
            </a:r>
            <a:r>
              <a:rPr lang="et-EE" sz="2400" dirty="0" smtClean="0"/>
              <a:t>e</a:t>
            </a:r>
            <a:r>
              <a:rPr lang="en-US" sz="2400" dirty="0" smtClean="0"/>
              <a:t> vii</a:t>
            </a:r>
            <a:r>
              <a:rPr lang="et-EE" sz="2400" dirty="0" smtClean="0"/>
              <a:t>mine</a:t>
            </a:r>
            <a:r>
              <a:rPr lang="en-US" sz="2400" dirty="0" smtClean="0"/>
              <a:t> </a:t>
            </a:r>
            <a:r>
              <a:rPr lang="en-US" sz="2400" dirty="0" err="1" smtClean="0"/>
              <a:t>genoomi</a:t>
            </a:r>
            <a:endParaRPr lang="en-US" sz="2400" dirty="0" smtClean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t-EE" sz="2400" b="1" dirty="0" smtClean="0">
                <a:solidFill>
                  <a:srgbClr val="0000CC"/>
                </a:solidFill>
              </a:rPr>
              <a:t>Tsis</a:t>
            </a:r>
            <a:r>
              <a:rPr lang="en-US" sz="2400" b="1" dirty="0" err="1" smtClean="0">
                <a:solidFill>
                  <a:srgbClr val="0000CC"/>
                </a:solidFill>
              </a:rPr>
              <a:t>geensed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intrageensed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organismid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–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liigi</a:t>
            </a:r>
            <a:r>
              <a:rPr lang="en-US" sz="2400" dirty="0" smtClean="0"/>
              <a:t> </a:t>
            </a:r>
            <a:r>
              <a:rPr lang="en-US" sz="2400" dirty="0" err="1" smtClean="0"/>
              <a:t>geenide</a:t>
            </a:r>
            <a:r>
              <a:rPr lang="en-US" sz="2400" dirty="0" smtClean="0"/>
              <a:t> </a:t>
            </a:r>
            <a:r>
              <a:rPr lang="en-US" sz="2400" dirty="0" err="1" smtClean="0"/>
              <a:t>viimine</a:t>
            </a:r>
            <a:r>
              <a:rPr lang="en-US" sz="2400" dirty="0" smtClean="0"/>
              <a:t> </a:t>
            </a:r>
            <a:r>
              <a:rPr lang="en-US" sz="2400" dirty="0" err="1" smtClean="0"/>
              <a:t>genoomi</a:t>
            </a:r>
            <a:r>
              <a:rPr lang="en-US" sz="2400" dirty="0" smtClean="0"/>
              <a:t> 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b="1" dirty="0" err="1" smtClean="0">
                <a:solidFill>
                  <a:srgbClr val="0000CC"/>
                </a:solidFill>
              </a:rPr>
              <a:t>Subgeensed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organismid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dirty="0" smtClean="0"/>
              <a:t>– </a:t>
            </a:r>
            <a:r>
              <a:rPr lang="en-US" sz="2400" dirty="0" err="1" smtClean="0"/>
              <a:t>organismi</a:t>
            </a:r>
            <a:r>
              <a:rPr lang="en-US" sz="2400" dirty="0" smtClean="0"/>
              <a:t> </a:t>
            </a:r>
            <a:r>
              <a:rPr lang="en-US" sz="2400" dirty="0" err="1" smtClean="0"/>
              <a:t>enda</a:t>
            </a:r>
            <a:r>
              <a:rPr lang="en-US" sz="2400" dirty="0" smtClean="0"/>
              <a:t> </a:t>
            </a:r>
            <a:r>
              <a:rPr lang="en-US" sz="2400" dirty="0" err="1" smtClean="0"/>
              <a:t>geenide</a:t>
            </a:r>
            <a:r>
              <a:rPr lang="en-US" sz="2400" dirty="0" smtClean="0"/>
              <a:t> </a:t>
            </a:r>
            <a:r>
              <a:rPr lang="en-US" sz="2400" dirty="0" err="1" smtClean="0"/>
              <a:t>modifitseerimine</a:t>
            </a:r>
            <a:r>
              <a:rPr lang="en-US" sz="2400" dirty="0" smtClean="0"/>
              <a:t> (</a:t>
            </a:r>
            <a:r>
              <a:rPr lang="en-US" sz="2400" dirty="0" err="1" smtClean="0"/>
              <a:t>vaigistamine</a:t>
            </a:r>
            <a:r>
              <a:rPr lang="en-US" sz="2400" dirty="0" smtClean="0"/>
              <a:t>, </a:t>
            </a:r>
            <a:r>
              <a:rPr lang="en-US" sz="2400" dirty="0" err="1" smtClean="0"/>
              <a:t>ekspressiooni</a:t>
            </a:r>
            <a:r>
              <a:rPr lang="en-US" sz="2400" dirty="0" smtClean="0"/>
              <a:t> </a:t>
            </a:r>
            <a:r>
              <a:rPr lang="en-US" sz="2400" dirty="0" err="1" smtClean="0"/>
              <a:t>suurendamine</a:t>
            </a:r>
            <a:r>
              <a:rPr lang="en-US" sz="2400" dirty="0" smtClean="0"/>
              <a:t>, </a:t>
            </a:r>
            <a:r>
              <a:rPr lang="en-US" sz="2400" dirty="0" err="1" smtClean="0"/>
              <a:t>geeni</a:t>
            </a:r>
            <a:r>
              <a:rPr lang="en-US" sz="2400" dirty="0" smtClean="0"/>
              <a:t> </a:t>
            </a:r>
            <a:r>
              <a:rPr lang="en-US" sz="2400" dirty="0" err="1" smtClean="0"/>
              <a:t>korduste</a:t>
            </a:r>
            <a:r>
              <a:rPr lang="en-US" sz="2400" dirty="0" smtClean="0"/>
              <a:t> </a:t>
            </a:r>
            <a:r>
              <a:rPr lang="en-US" sz="2400" dirty="0" err="1" smtClean="0"/>
              <a:t>indutseerimine</a:t>
            </a:r>
            <a:r>
              <a:rPr lang="en-US" sz="2400" dirty="0" smtClean="0"/>
              <a:t>)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err="1" smtClean="0"/>
              <a:t>Eesmärk</a:t>
            </a:r>
            <a:r>
              <a:rPr lang="en-US" sz="2400" dirty="0" smtClean="0"/>
              <a:t>: </a:t>
            </a:r>
            <a:r>
              <a:rPr lang="en-US" sz="2400" dirty="0" err="1" smtClean="0"/>
              <a:t>soovitud</a:t>
            </a:r>
            <a:r>
              <a:rPr lang="en-US" sz="2400" dirty="0" smtClean="0"/>
              <a:t> </a:t>
            </a:r>
            <a:r>
              <a:rPr lang="en-US" sz="2400" dirty="0" err="1" smtClean="0"/>
              <a:t>tun</a:t>
            </a:r>
            <a:r>
              <a:rPr lang="et-EE" sz="2400" dirty="0" smtClean="0"/>
              <a:t>n</a:t>
            </a:r>
            <a:r>
              <a:rPr lang="en-US" sz="2400" dirty="0" smtClean="0"/>
              <a:t>use </a:t>
            </a:r>
            <a:r>
              <a:rPr lang="en-US" sz="2400" dirty="0" err="1" smtClean="0"/>
              <a:t>lisamine</a:t>
            </a:r>
            <a:r>
              <a:rPr lang="en-US" sz="2400" dirty="0" smtClean="0"/>
              <a:t> </a:t>
            </a:r>
            <a:r>
              <a:rPr lang="en-US" sz="2400" dirty="0" err="1" smtClean="0"/>
              <a:t>või</a:t>
            </a:r>
            <a:r>
              <a:rPr lang="en-US" sz="2400" dirty="0" smtClean="0"/>
              <a:t> </a:t>
            </a:r>
            <a:r>
              <a:rPr lang="en-US" sz="2400" dirty="0" err="1" smtClean="0"/>
              <a:t>võimendamine</a:t>
            </a:r>
            <a:r>
              <a:rPr lang="en-US" sz="2400" dirty="0" smtClean="0"/>
              <a:t>, </a:t>
            </a:r>
            <a:r>
              <a:rPr lang="en-US" sz="2400" dirty="0" err="1" smtClean="0"/>
              <a:t>huvipakkuva</a:t>
            </a:r>
            <a:r>
              <a:rPr lang="en-US" sz="2400" dirty="0" smtClean="0"/>
              <a:t> </a:t>
            </a:r>
            <a:r>
              <a:rPr lang="en-US" sz="2400" dirty="0" err="1" smtClean="0"/>
              <a:t>produkti</a:t>
            </a:r>
            <a:r>
              <a:rPr lang="en-US" sz="2400" dirty="0" smtClean="0"/>
              <a:t> </a:t>
            </a:r>
            <a:r>
              <a:rPr lang="en-US" sz="2400" dirty="0" err="1" smtClean="0"/>
              <a:t>tootmine</a:t>
            </a:r>
            <a:r>
              <a:rPr lang="en-US" sz="2400" dirty="0" smtClean="0"/>
              <a:t> </a:t>
            </a:r>
            <a:r>
              <a:rPr lang="en-US" sz="2400" dirty="0" err="1" smtClean="0"/>
              <a:t>või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organismide</a:t>
            </a:r>
            <a:r>
              <a:rPr lang="en-US" sz="2400" dirty="0" smtClean="0"/>
              <a:t> </a:t>
            </a:r>
            <a:r>
              <a:rPr lang="en-US" sz="2400" dirty="0" err="1" smtClean="0"/>
              <a:t>konstrueerimine</a:t>
            </a:r>
            <a:r>
              <a:rPr lang="en-US" sz="2400" dirty="0" smtClean="0"/>
              <a:t> </a:t>
            </a:r>
            <a:r>
              <a:rPr lang="en-US" sz="2400" dirty="0" err="1" smtClean="0"/>
              <a:t>bioloogiliste</a:t>
            </a:r>
            <a:r>
              <a:rPr lang="en-US" sz="2400" dirty="0" smtClean="0"/>
              <a:t> </a:t>
            </a:r>
            <a:r>
              <a:rPr lang="en-US" sz="2400" dirty="0" err="1" smtClean="0"/>
              <a:t>protsesside</a:t>
            </a:r>
            <a:r>
              <a:rPr lang="en-US" sz="2400" dirty="0" smtClean="0"/>
              <a:t> </a:t>
            </a:r>
            <a:r>
              <a:rPr lang="en-US" sz="2400" dirty="0" err="1" smtClean="0"/>
              <a:t>molekulaarseks</a:t>
            </a:r>
            <a:r>
              <a:rPr lang="en-US" sz="2400" dirty="0" smtClean="0"/>
              <a:t> </a:t>
            </a:r>
            <a:r>
              <a:rPr lang="en-US" sz="2400" dirty="0" err="1" smtClean="0"/>
              <a:t>uurimiseks</a:t>
            </a:r>
            <a:endParaRPr lang="en-US" sz="2400" dirty="0" smtClean="0"/>
          </a:p>
          <a:p>
            <a:pPr>
              <a:defRPr/>
            </a:pPr>
            <a:endParaRPr lang="en-US" sz="2400" dirty="0"/>
          </a:p>
          <a:p>
            <a:endParaRPr lang="en-US" sz="2400" dirty="0" smtClean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1038" y="332570"/>
            <a:ext cx="7772400" cy="76944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en-US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Mis</a:t>
            </a:r>
            <a:r>
              <a:rPr lang="en-US" alt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on GMO (</a:t>
            </a:r>
            <a:r>
              <a:rPr lang="en-US" altLang="en-US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terminoloogia</a:t>
            </a:r>
            <a:r>
              <a:rPr lang="en-US" alt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9309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Sordiaretus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67430" y="1772770"/>
            <a:ext cx="8229600" cy="4525963"/>
          </a:xfrm>
        </p:spPr>
        <p:txBody>
          <a:bodyPr>
            <a:noAutofit/>
          </a:bodyPr>
          <a:lstStyle/>
          <a:p>
            <a:r>
              <a:rPr lang="et-EE" sz="2400" dirty="0" smtClean="0"/>
              <a:t>Uue sordi saamine põhineb geneetilise varieeruvuse tekitamisel ning paremate geenikombinatsioonide ja valikul.</a:t>
            </a:r>
          </a:p>
          <a:p>
            <a:endParaRPr lang="et-EE" sz="2400" dirty="0"/>
          </a:p>
          <a:p>
            <a:r>
              <a:rPr lang="et-EE" sz="2400" dirty="0" smtClean="0"/>
              <a:t>Kombineeritakse terveid genoome, mitte üksikuid geene</a:t>
            </a:r>
          </a:p>
          <a:p>
            <a:endParaRPr lang="et-EE" sz="2400" dirty="0" smtClean="0"/>
          </a:p>
          <a:p>
            <a:r>
              <a:rPr lang="et-EE" sz="2400" b="1" dirty="0" smtClean="0"/>
              <a:t>Uue sordi saamiseks peab alati geene kombineerima</a:t>
            </a:r>
          </a:p>
          <a:p>
            <a:endParaRPr lang="et-EE" sz="2400" dirty="0" smtClean="0"/>
          </a:p>
          <a:p>
            <a:endParaRPr lang="et-EE" sz="2400" dirty="0" smtClean="0"/>
          </a:p>
          <a:p>
            <a:endParaRPr lang="et-EE" sz="2400" dirty="0" smtClean="0"/>
          </a:p>
          <a:p>
            <a:pPr>
              <a:buNone/>
            </a:pPr>
            <a:r>
              <a:rPr lang="et-EE" sz="2400" dirty="0" smtClean="0"/>
              <a:t>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5065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828800"/>
            <a:ext cx="67818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7380" y="188550"/>
            <a:ext cx="8929240" cy="704808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t-EE" alt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Klassikaline</a:t>
            </a:r>
            <a:r>
              <a:rPr lang="en-US" alt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4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sordiaretus</a:t>
            </a:r>
            <a:r>
              <a:rPr lang="en-US" alt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vs GMO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b="1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err="1" smtClean="0"/>
              <a:t>Geneetiline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modifitseerimine</a:t>
            </a:r>
            <a:r>
              <a:rPr lang="en-US" altLang="en-US" sz="2400" b="1" dirty="0" smtClean="0"/>
              <a:t> on </a:t>
            </a:r>
            <a:r>
              <a:rPr lang="en-US" altLang="en-US" sz="2400" b="1" dirty="0" err="1" smtClean="0"/>
              <a:t>sordi</a:t>
            </a:r>
            <a:r>
              <a:rPr lang="en-US" altLang="en-US" sz="2400" b="1" dirty="0" smtClean="0"/>
              <a:t>- ja </a:t>
            </a:r>
            <a:r>
              <a:rPr lang="en-US" altLang="en-US" sz="2400" b="1" dirty="0" err="1" smtClean="0"/>
              <a:t>tõuaretuse</a:t>
            </a:r>
            <a:r>
              <a:rPr lang="en-US" altLang="en-US" sz="2400" b="1" dirty="0" smtClean="0"/>
              <a:t> </a:t>
            </a:r>
            <a:r>
              <a:rPr lang="et-EE" altLang="en-US" sz="2400" b="1" dirty="0" smtClean="0"/>
              <a:t>osa</a:t>
            </a:r>
            <a:endParaRPr lang="en-US" altLang="en-US" sz="2400" b="1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b="1" dirty="0" smtClean="0"/>
          </a:p>
          <a:p>
            <a:pPr>
              <a:spcBef>
                <a:spcPct val="0"/>
              </a:spcBef>
              <a:buNone/>
              <a:defRPr/>
            </a:pPr>
            <a:r>
              <a:rPr lang="en-US" altLang="en-US" sz="2400" b="1" dirty="0" err="1" smtClean="0"/>
              <a:t>Kunstlik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valik</a:t>
            </a:r>
            <a:r>
              <a:rPr lang="en-US" altLang="en-US" sz="2400" dirty="0" smtClean="0"/>
              <a:t> </a:t>
            </a:r>
            <a:r>
              <a:rPr lang="en-US" altLang="en-US" sz="2400" b="1" dirty="0" err="1" smtClean="0"/>
              <a:t>ja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ristamised</a:t>
            </a:r>
            <a:r>
              <a:rPr lang="en-US" altLang="en-US" sz="2400" b="1" dirty="0" smtClean="0"/>
              <a:t> </a:t>
            </a:r>
            <a:r>
              <a:rPr lang="en-US" altLang="en-US" sz="2400" dirty="0" err="1" smtClean="0"/>
              <a:t>erinevatele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tunnustele</a:t>
            </a:r>
            <a:r>
              <a:rPr lang="en-US" altLang="en-US" sz="2400" dirty="0" smtClean="0"/>
              <a:t> on </a:t>
            </a:r>
            <a:r>
              <a:rPr lang="en-US" altLang="en-US" sz="2400" dirty="0" err="1" smtClean="0"/>
              <a:t>andnud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meile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enamuse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taimesordid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ja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loomatõud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tuhandete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aastate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jooksul</a:t>
            </a:r>
            <a:r>
              <a:rPr lang="en-US" altLang="en-US" sz="2400" dirty="0" smtClean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 err="1" smtClean="0"/>
              <a:t>Probleem</a:t>
            </a:r>
            <a:r>
              <a:rPr lang="en-US" altLang="en-US" sz="2400" dirty="0" smtClean="0"/>
              <a:t>: </a:t>
            </a:r>
            <a:r>
              <a:rPr lang="en-US" altLang="en-US" sz="2400" dirty="0" err="1" smtClean="0"/>
              <a:t>väga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aeganõudev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ebatäpne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valitakse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ainult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geene</a:t>
            </a:r>
            <a:r>
              <a:rPr lang="en-US" altLang="en-US" sz="2400" dirty="0" smtClean="0"/>
              <a:t>/</a:t>
            </a:r>
            <a:r>
              <a:rPr lang="en-US" altLang="en-US" sz="2400" dirty="0" err="1" smtClean="0"/>
              <a:t>alleele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tunnuste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alusel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mis</a:t>
            </a:r>
            <a:r>
              <a:rPr lang="en-US" altLang="en-US" sz="2400" dirty="0" smtClean="0"/>
              <a:t> on juba </a:t>
            </a:r>
            <a:r>
              <a:rPr lang="en-US" altLang="en-US" sz="2400" dirty="0" err="1" smtClean="0"/>
              <a:t>liigil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olemas</a:t>
            </a:r>
            <a:endParaRPr lang="en-US" altLang="en-US" sz="24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 smtClean="0"/>
          </a:p>
          <a:p>
            <a:pPr>
              <a:spcBef>
                <a:spcPct val="0"/>
              </a:spcBef>
              <a:buNone/>
              <a:defRPr/>
            </a:pPr>
            <a:r>
              <a:rPr lang="en-US" altLang="en-US" sz="2400" dirty="0" smtClean="0"/>
              <a:t> </a:t>
            </a:r>
            <a:r>
              <a:rPr lang="en-US" altLang="en-US" sz="2400" b="1" dirty="0" err="1" smtClean="0"/>
              <a:t>Täppisaretus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ehk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geneetiline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modifitseerimine</a:t>
            </a:r>
            <a:r>
              <a:rPr lang="en-US" altLang="en-US" sz="2400" dirty="0" smtClean="0"/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 err="1" smtClean="0"/>
              <a:t>Kiire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täpne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võimaldab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viia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sisse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geene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millised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liigil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puuduvad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ja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mis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loomulikul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teel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kandu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üle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kuid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annavad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uusi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tunnuseid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või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võimendavad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vanu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tunnuseid</a:t>
            </a:r>
            <a:endParaRPr lang="en-US" altLang="en-US" sz="24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128910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46882"/>
            <a:ext cx="8229600" cy="677862"/>
          </a:xfrm>
        </p:spPr>
        <p:txBody>
          <a:bodyPr>
            <a:normAutofit fontScale="90000"/>
          </a:bodyPr>
          <a:lstStyle/>
          <a:p>
            <a:r>
              <a:rPr lang="et-EE" altLang="et-EE" dirty="0" smtClean="0"/>
              <a:t>Transgeenne ja tsisgeenne</a:t>
            </a:r>
            <a:endParaRPr lang="en-US" altLang="et-EE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t-EE" altLang="et-EE" sz="2400" dirty="0" smtClean="0"/>
              <a:t>Kui biotehnoloogia meetoditega viia geen ühest õunast teise, on tulemuseks tsisgeenne taim, millele kehtivad geneetiliselt modifitseeritud taimede regulatsioonid.</a:t>
            </a:r>
            <a:endParaRPr lang="en-US" altLang="et-EE" sz="2400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5518150" y="63134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D826D24-8EE7-4AF1-9E93-85AEA2C1A49F}" type="slidenum">
              <a:rPr lang="et-EE" altLang="et-EE"/>
              <a:pPr/>
              <a:t>7</a:t>
            </a:fld>
            <a:endParaRPr lang="et-EE" altLang="et-EE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/>
          <a:srcRect t="12003" b="20270"/>
          <a:stretch>
            <a:fillRect/>
          </a:stretch>
        </p:blipFill>
        <p:spPr bwMode="auto">
          <a:xfrm>
            <a:off x="1979712" y="2420888"/>
            <a:ext cx="52578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 cstate="print"/>
          <a:srcRect t="11098" b="18625"/>
          <a:stretch>
            <a:fillRect/>
          </a:stretch>
        </p:blipFill>
        <p:spPr bwMode="auto">
          <a:xfrm>
            <a:off x="1979712" y="3717032"/>
            <a:ext cx="52562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4" cstate="print"/>
          <a:srcRect t="16190" b="16850"/>
          <a:stretch>
            <a:fillRect/>
          </a:stretch>
        </p:blipFill>
        <p:spPr bwMode="auto">
          <a:xfrm>
            <a:off x="1979712" y="5085184"/>
            <a:ext cx="525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7288213" y="3594100"/>
            <a:ext cx="1676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t-EE" altLang="et-EE" sz="1400" dirty="0"/>
              <a:t>S</a:t>
            </a:r>
            <a:r>
              <a:rPr lang="en-US" altLang="et-EE" sz="1400" dirty="0" err="1"/>
              <a:t>chouten</a:t>
            </a:r>
            <a:r>
              <a:rPr lang="et-EE" altLang="et-EE" sz="1400" dirty="0"/>
              <a:t> et al (2006) </a:t>
            </a:r>
            <a:r>
              <a:rPr lang="en-US" altLang="et-EE" sz="1400" dirty="0"/>
              <a:t>EMBO Rep. 7(8): 750–753.</a:t>
            </a:r>
            <a:endParaRPr lang="et-EE" altLang="et-EE" sz="1400" dirty="0"/>
          </a:p>
        </p:txBody>
      </p:sp>
    </p:spTree>
    <p:extLst>
      <p:ext uri="{BB962C8B-B14F-4D97-AF65-F5344CB8AC3E}">
        <p14:creationId xmlns:p14="http://schemas.microsoft.com/office/powerpoint/2010/main" val="1865467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GMO potentsiaali kasutamine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</p:spPr>
        <p:txBody>
          <a:bodyPr>
            <a:normAutofit/>
          </a:bodyPr>
          <a:lstStyle/>
          <a:p>
            <a:r>
              <a:rPr lang="et-EE" sz="2400" dirty="0" smtClean="0"/>
              <a:t>Geneetiline muundamine on MEETOD, millega saaks teha palju head</a:t>
            </a:r>
          </a:p>
          <a:p>
            <a:endParaRPr lang="et-EE" sz="2400" dirty="0" smtClean="0"/>
          </a:p>
          <a:p>
            <a:r>
              <a:rPr lang="et-EE" sz="2400" dirty="0" smtClean="0"/>
              <a:t>Kahjuks ei ole veel turule jõudnud tarbijale suunatud GMOd</a:t>
            </a:r>
          </a:p>
          <a:p>
            <a:endParaRPr lang="et-EE" sz="2400" dirty="0" smtClean="0"/>
          </a:p>
          <a:p>
            <a:r>
              <a:rPr lang="et-EE" altLang="et-EE" sz="2400" dirty="0" smtClean="0"/>
              <a:t>Uue GMO turuletoomine maksab regulatsioonide tõttu ligikaudu 100 miljonit USD</a:t>
            </a:r>
          </a:p>
          <a:p>
            <a:endParaRPr lang="et-EE" sz="2400" b="1" dirty="0" smtClean="0"/>
          </a:p>
          <a:p>
            <a:r>
              <a:rPr lang="et-EE" sz="2400" b="1" dirty="0" smtClean="0"/>
              <a:t>Üleliigsete regulatsioonide tõttu on GMO taimede turule toomine kättesaadav vaid suurfirmadele</a:t>
            </a:r>
          </a:p>
          <a:p>
            <a:pPr>
              <a:buNone/>
            </a:pPr>
            <a:endParaRPr lang="et-EE" sz="2400" dirty="0" smtClean="0"/>
          </a:p>
          <a:p>
            <a:endParaRPr lang="et-EE" sz="2400" dirty="0" smtClean="0"/>
          </a:p>
        </p:txBody>
      </p:sp>
    </p:spTree>
    <p:extLst>
      <p:ext uri="{BB962C8B-B14F-4D97-AF65-F5344CB8AC3E}">
        <p14:creationId xmlns:p14="http://schemas.microsoft.com/office/powerpoint/2010/main" val="1000910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426" y="332570"/>
            <a:ext cx="8857229" cy="970662"/>
          </a:xfrm>
        </p:spPr>
        <p:txBody>
          <a:bodyPr/>
          <a:lstStyle/>
          <a:p>
            <a:pPr algn="l"/>
            <a:r>
              <a:rPr lang="et-EE" altLang="et-EE" sz="3600" dirty="0" smtClean="0"/>
              <a:t>GMOde regulatoorsed nõuded muudavad protsessi kordades kallimaks </a:t>
            </a:r>
            <a:endParaRPr lang="en-US" altLang="et-EE" sz="3600" dirty="0"/>
          </a:p>
        </p:txBody>
      </p:sp>
      <p:grpSp>
        <p:nvGrpSpPr>
          <p:cNvPr id="138243" name="Group 3"/>
          <p:cNvGrpSpPr>
            <a:grpSpLocks/>
          </p:cNvGrpSpPr>
          <p:nvPr/>
        </p:nvGrpSpPr>
        <p:grpSpPr bwMode="auto">
          <a:xfrm>
            <a:off x="486720" y="5344403"/>
            <a:ext cx="8267665" cy="499343"/>
            <a:chOff x="298" y="3340"/>
            <a:chExt cx="5208" cy="314"/>
          </a:xfrm>
        </p:grpSpPr>
        <p:sp>
          <p:nvSpPr>
            <p:cNvPr id="138244" name="Line 4"/>
            <p:cNvSpPr>
              <a:spLocks noChangeShapeType="1"/>
            </p:cNvSpPr>
            <p:nvPr/>
          </p:nvSpPr>
          <p:spPr bwMode="auto">
            <a:xfrm>
              <a:off x="611" y="3383"/>
              <a:ext cx="4767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33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138245" name="Line 5"/>
            <p:cNvSpPr>
              <a:spLocks noChangeShapeType="1"/>
            </p:cNvSpPr>
            <p:nvPr/>
          </p:nvSpPr>
          <p:spPr bwMode="auto">
            <a:xfrm>
              <a:off x="605" y="3346"/>
              <a:ext cx="0" cy="79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33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138246" name="Text Box 6"/>
            <p:cNvSpPr txBox="1">
              <a:spLocks noChangeArrowheads="1"/>
            </p:cNvSpPr>
            <p:nvPr/>
          </p:nvSpPr>
          <p:spPr bwMode="auto">
            <a:xfrm>
              <a:off x="298" y="3426"/>
              <a:ext cx="509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>
              <a:spAutoFit/>
            </a:bodyPr>
            <a:lstStyle>
              <a:lvl1pPr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03238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08063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11300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16125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733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305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877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449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t-EE" sz="1600" b="1">
                  <a:latin typeface="Arial" charset="0"/>
                  <a:cs typeface="Arial" charset="0"/>
                </a:rPr>
                <a:t>Year 0</a:t>
              </a:r>
            </a:p>
          </p:txBody>
        </p:sp>
        <p:sp>
          <p:nvSpPr>
            <p:cNvPr id="138247" name="Text Box 7"/>
            <p:cNvSpPr txBox="1">
              <a:spLocks noChangeArrowheads="1"/>
            </p:cNvSpPr>
            <p:nvPr/>
          </p:nvSpPr>
          <p:spPr bwMode="auto">
            <a:xfrm>
              <a:off x="996" y="3435"/>
              <a:ext cx="200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>
              <a:spAutoFit/>
            </a:bodyPr>
            <a:lstStyle>
              <a:lvl1pPr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03238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08063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11300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16125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733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305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877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449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t-EE" sz="1600" b="1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38248" name="Line 8"/>
            <p:cNvSpPr>
              <a:spLocks noChangeShapeType="1"/>
            </p:cNvSpPr>
            <p:nvPr/>
          </p:nvSpPr>
          <p:spPr bwMode="auto">
            <a:xfrm>
              <a:off x="1092" y="3348"/>
              <a:ext cx="0" cy="79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33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138249" name="Line 9"/>
            <p:cNvSpPr>
              <a:spLocks noChangeShapeType="1"/>
            </p:cNvSpPr>
            <p:nvPr/>
          </p:nvSpPr>
          <p:spPr bwMode="auto">
            <a:xfrm>
              <a:off x="1566" y="3343"/>
              <a:ext cx="0" cy="79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33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138250" name="Text Box 10"/>
            <p:cNvSpPr txBox="1">
              <a:spLocks noChangeArrowheads="1"/>
            </p:cNvSpPr>
            <p:nvPr/>
          </p:nvSpPr>
          <p:spPr bwMode="auto">
            <a:xfrm>
              <a:off x="1466" y="3426"/>
              <a:ext cx="200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>
              <a:spAutoFit/>
            </a:bodyPr>
            <a:lstStyle>
              <a:lvl1pPr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03238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08063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11300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16125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733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305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877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449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t-EE" sz="1600" b="1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38251" name="Line 11"/>
            <p:cNvSpPr>
              <a:spLocks noChangeShapeType="1"/>
            </p:cNvSpPr>
            <p:nvPr/>
          </p:nvSpPr>
          <p:spPr bwMode="auto">
            <a:xfrm>
              <a:off x="2527" y="3343"/>
              <a:ext cx="0" cy="79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33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138252" name="Text Box 12"/>
            <p:cNvSpPr txBox="1">
              <a:spLocks noChangeArrowheads="1"/>
            </p:cNvSpPr>
            <p:nvPr/>
          </p:nvSpPr>
          <p:spPr bwMode="auto">
            <a:xfrm>
              <a:off x="2407" y="3420"/>
              <a:ext cx="200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>
              <a:spAutoFit/>
            </a:bodyPr>
            <a:lstStyle>
              <a:lvl1pPr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03238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08063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11300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16125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733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305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877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449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t-EE" sz="1600" b="1"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138253" name="Line 13"/>
            <p:cNvSpPr>
              <a:spLocks noChangeShapeType="1"/>
            </p:cNvSpPr>
            <p:nvPr/>
          </p:nvSpPr>
          <p:spPr bwMode="auto">
            <a:xfrm>
              <a:off x="3476" y="3343"/>
              <a:ext cx="0" cy="79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33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138254" name="Text Box 14"/>
            <p:cNvSpPr txBox="1">
              <a:spLocks noChangeArrowheads="1"/>
            </p:cNvSpPr>
            <p:nvPr/>
          </p:nvSpPr>
          <p:spPr bwMode="auto">
            <a:xfrm>
              <a:off x="3383" y="3420"/>
              <a:ext cx="200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>
              <a:spAutoFit/>
            </a:bodyPr>
            <a:lstStyle>
              <a:lvl1pPr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03238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08063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11300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16125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733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305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877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449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t-EE" sz="1600" b="1">
                  <a:latin typeface="Arial" charset="0"/>
                  <a:cs typeface="Arial" charset="0"/>
                </a:rPr>
                <a:t>6</a:t>
              </a:r>
            </a:p>
          </p:txBody>
        </p:sp>
        <p:sp>
          <p:nvSpPr>
            <p:cNvPr id="138255" name="Line 15"/>
            <p:cNvSpPr>
              <a:spLocks noChangeShapeType="1"/>
            </p:cNvSpPr>
            <p:nvPr/>
          </p:nvSpPr>
          <p:spPr bwMode="auto">
            <a:xfrm>
              <a:off x="4423" y="3343"/>
              <a:ext cx="0" cy="79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33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138256" name="Text Box 16"/>
            <p:cNvSpPr txBox="1">
              <a:spLocks noChangeArrowheads="1"/>
            </p:cNvSpPr>
            <p:nvPr/>
          </p:nvSpPr>
          <p:spPr bwMode="auto">
            <a:xfrm>
              <a:off x="4327" y="3420"/>
              <a:ext cx="200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>
              <a:spAutoFit/>
            </a:bodyPr>
            <a:lstStyle>
              <a:lvl1pPr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03238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08063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11300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16125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733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305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877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449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t-EE" sz="1600" b="1">
                  <a:latin typeface="Arial" charset="0"/>
                  <a:cs typeface="Arial" charset="0"/>
                </a:rPr>
                <a:t>8</a:t>
              </a:r>
            </a:p>
          </p:txBody>
        </p:sp>
        <p:sp>
          <p:nvSpPr>
            <p:cNvPr id="138257" name="Line 17"/>
            <p:cNvSpPr>
              <a:spLocks noChangeShapeType="1"/>
            </p:cNvSpPr>
            <p:nvPr/>
          </p:nvSpPr>
          <p:spPr bwMode="auto">
            <a:xfrm>
              <a:off x="4892" y="3343"/>
              <a:ext cx="0" cy="79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33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138258" name="Text Box 18"/>
            <p:cNvSpPr txBox="1">
              <a:spLocks noChangeArrowheads="1"/>
            </p:cNvSpPr>
            <p:nvPr/>
          </p:nvSpPr>
          <p:spPr bwMode="auto">
            <a:xfrm>
              <a:off x="4801" y="3420"/>
              <a:ext cx="200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>
              <a:spAutoFit/>
            </a:bodyPr>
            <a:lstStyle>
              <a:lvl1pPr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03238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08063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11300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16125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733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305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877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449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t-EE" sz="1600" b="1">
                  <a:latin typeface="Arial" charset="0"/>
                  <a:cs typeface="Arial" charset="0"/>
                </a:rPr>
                <a:t>9</a:t>
              </a:r>
            </a:p>
          </p:txBody>
        </p:sp>
        <p:sp>
          <p:nvSpPr>
            <p:cNvPr id="138259" name="Line 19"/>
            <p:cNvSpPr>
              <a:spLocks noChangeShapeType="1"/>
            </p:cNvSpPr>
            <p:nvPr/>
          </p:nvSpPr>
          <p:spPr bwMode="auto">
            <a:xfrm>
              <a:off x="2045" y="3340"/>
              <a:ext cx="0" cy="79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33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138260" name="Text Box 20"/>
            <p:cNvSpPr txBox="1">
              <a:spLocks noChangeArrowheads="1"/>
            </p:cNvSpPr>
            <p:nvPr/>
          </p:nvSpPr>
          <p:spPr bwMode="auto">
            <a:xfrm>
              <a:off x="1946" y="3423"/>
              <a:ext cx="200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>
              <a:spAutoFit/>
            </a:bodyPr>
            <a:lstStyle>
              <a:lvl1pPr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03238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08063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11300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16125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733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305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877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449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t-EE" sz="1600" b="1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138261" name="Line 21"/>
            <p:cNvSpPr>
              <a:spLocks noChangeShapeType="1"/>
            </p:cNvSpPr>
            <p:nvPr/>
          </p:nvSpPr>
          <p:spPr bwMode="auto">
            <a:xfrm>
              <a:off x="2996" y="3345"/>
              <a:ext cx="0" cy="79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33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138262" name="Text Box 22"/>
            <p:cNvSpPr txBox="1">
              <a:spLocks noChangeArrowheads="1"/>
            </p:cNvSpPr>
            <p:nvPr/>
          </p:nvSpPr>
          <p:spPr bwMode="auto">
            <a:xfrm>
              <a:off x="2905" y="3422"/>
              <a:ext cx="200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>
              <a:spAutoFit/>
            </a:bodyPr>
            <a:lstStyle>
              <a:lvl1pPr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03238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08063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11300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16125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733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305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877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449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t-EE" sz="1600" b="1"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138263" name="Line 23"/>
            <p:cNvSpPr>
              <a:spLocks noChangeShapeType="1"/>
            </p:cNvSpPr>
            <p:nvPr/>
          </p:nvSpPr>
          <p:spPr bwMode="auto">
            <a:xfrm>
              <a:off x="3945" y="3345"/>
              <a:ext cx="0" cy="79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33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138264" name="Text Box 24"/>
            <p:cNvSpPr txBox="1">
              <a:spLocks noChangeArrowheads="1"/>
            </p:cNvSpPr>
            <p:nvPr/>
          </p:nvSpPr>
          <p:spPr bwMode="auto">
            <a:xfrm>
              <a:off x="3853" y="3422"/>
              <a:ext cx="200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>
              <a:spAutoFit/>
            </a:bodyPr>
            <a:lstStyle>
              <a:lvl1pPr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03238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08063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11300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16125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733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305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877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449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t-EE" sz="1600" b="1">
                  <a:latin typeface="Arial" charset="0"/>
                  <a:cs typeface="Arial" charset="0"/>
                </a:rPr>
                <a:t>7</a:t>
              </a:r>
            </a:p>
          </p:txBody>
        </p:sp>
        <p:sp>
          <p:nvSpPr>
            <p:cNvPr id="138265" name="Line 25"/>
            <p:cNvSpPr>
              <a:spLocks noChangeShapeType="1"/>
            </p:cNvSpPr>
            <p:nvPr/>
          </p:nvSpPr>
          <p:spPr bwMode="auto">
            <a:xfrm>
              <a:off x="5374" y="3343"/>
              <a:ext cx="0" cy="79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33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138266" name="Text Box 26"/>
            <p:cNvSpPr txBox="1">
              <a:spLocks noChangeArrowheads="1"/>
            </p:cNvSpPr>
            <p:nvPr/>
          </p:nvSpPr>
          <p:spPr bwMode="auto">
            <a:xfrm>
              <a:off x="5234" y="3420"/>
              <a:ext cx="272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>
              <a:spAutoFit/>
            </a:bodyPr>
            <a:lstStyle>
              <a:lvl1pPr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03238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08063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11300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16125" defTabSz="10080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733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305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877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44925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t-EE" sz="1600" b="1">
                  <a:latin typeface="Arial" charset="0"/>
                  <a:cs typeface="Arial" charset="0"/>
                </a:rPr>
                <a:t>10</a:t>
              </a:r>
            </a:p>
          </p:txBody>
        </p:sp>
      </p:grpSp>
      <p:sp>
        <p:nvSpPr>
          <p:cNvPr id="138267" name="AutoShape 27"/>
          <p:cNvSpPr>
            <a:spLocks noChangeArrowheads="1"/>
          </p:cNvSpPr>
          <p:nvPr/>
        </p:nvSpPr>
        <p:spPr bwMode="auto">
          <a:xfrm>
            <a:off x="6518880" y="5908582"/>
            <a:ext cx="2118240" cy="360755"/>
          </a:xfrm>
          <a:prstGeom prst="chevron">
            <a:avLst>
              <a:gd name="adj" fmla="val 94781"/>
            </a:avLst>
          </a:prstGeom>
          <a:gradFill rotWithShape="1">
            <a:gsLst>
              <a:gs pos="0">
                <a:srgbClr val="003300">
                  <a:gamma/>
                  <a:shade val="46275"/>
                  <a:invGamma/>
                </a:srgbClr>
              </a:gs>
              <a:gs pos="50000">
                <a:srgbClr val="003300"/>
              </a:gs>
              <a:gs pos="100000">
                <a:srgbClr val="0033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endParaRPr lang="et-EE"/>
          </a:p>
        </p:txBody>
      </p:sp>
      <p:sp>
        <p:nvSpPr>
          <p:cNvPr id="138268" name="AutoShape 28"/>
          <p:cNvSpPr>
            <a:spLocks noChangeArrowheads="1"/>
          </p:cNvSpPr>
          <p:nvPr/>
        </p:nvSpPr>
        <p:spPr bwMode="auto">
          <a:xfrm>
            <a:off x="972000" y="5908582"/>
            <a:ext cx="2309760" cy="360755"/>
          </a:xfrm>
          <a:prstGeom prst="homePlate">
            <a:avLst>
              <a:gd name="adj" fmla="val 103351"/>
            </a:avLst>
          </a:prstGeom>
          <a:gradFill rotWithShape="1">
            <a:gsLst>
              <a:gs pos="0">
                <a:srgbClr val="00CC00">
                  <a:gamma/>
                  <a:shade val="46275"/>
                  <a:invGamma/>
                </a:srgbClr>
              </a:gs>
              <a:gs pos="50000">
                <a:srgbClr val="00CC00"/>
              </a:gs>
              <a:gs pos="100000">
                <a:srgbClr val="00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endParaRPr lang="et-EE"/>
          </a:p>
        </p:txBody>
      </p:sp>
      <p:sp>
        <p:nvSpPr>
          <p:cNvPr id="138269" name="Text Box 29"/>
          <p:cNvSpPr txBox="1">
            <a:spLocks noChangeArrowheads="1"/>
          </p:cNvSpPr>
          <p:nvPr/>
        </p:nvSpPr>
        <p:spPr bwMode="auto">
          <a:xfrm>
            <a:off x="753120" y="5813891"/>
            <a:ext cx="2302560" cy="30776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CC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3238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08063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113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t-EE" sz="1400" b="1">
                <a:solidFill>
                  <a:schemeClr val="bg1"/>
                </a:solidFill>
                <a:latin typeface="Arial" charset="0"/>
                <a:cs typeface="Arial" charset="0"/>
              </a:rPr>
              <a:t>Discovery</a:t>
            </a:r>
          </a:p>
        </p:txBody>
      </p:sp>
      <p:sp>
        <p:nvSpPr>
          <p:cNvPr id="138270" name="AutoShape 30"/>
          <p:cNvSpPr>
            <a:spLocks noChangeArrowheads="1"/>
          </p:cNvSpPr>
          <p:nvPr/>
        </p:nvSpPr>
        <p:spPr bwMode="auto">
          <a:xfrm>
            <a:off x="2665441" y="5908582"/>
            <a:ext cx="1717920" cy="360755"/>
          </a:xfrm>
          <a:prstGeom prst="chevron">
            <a:avLst>
              <a:gd name="adj" fmla="val 76869"/>
            </a:avLst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endParaRPr lang="et-EE"/>
          </a:p>
        </p:txBody>
      </p:sp>
      <p:sp>
        <p:nvSpPr>
          <p:cNvPr id="138271" name="AutoShape 31"/>
          <p:cNvSpPr>
            <a:spLocks noChangeArrowheads="1"/>
          </p:cNvSpPr>
          <p:nvPr/>
        </p:nvSpPr>
        <p:spPr bwMode="auto">
          <a:xfrm>
            <a:off x="3875040" y="5908582"/>
            <a:ext cx="1768320" cy="360755"/>
          </a:xfrm>
          <a:prstGeom prst="chevron">
            <a:avLst>
              <a:gd name="adj" fmla="val 79124"/>
            </a:avLst>
          </a:prstGeom>
          <a:gradFill rotWithShape="1">
            <a:gsLst>
              <a:gs pos="0">
                <a:srgbClr val="008000">
                  <a:gamma/>
                  <a:shade val="46275"/>
                  <a:invGamma/>
                </a:srgbClr>
              </a:gs>
              <a:gs pos="5000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endParaRPr lang="et-EE"/>
          </a:p>
        </p:txBody>
      </p:sp>
      <p:sp>
        <p:nvSpPr>
          <p:cNvPr id="138272" name="Text Box 32"/>
          <p:cNvSpPr txBox="1">
            <a:spLocks noChangeArrowheads="1"/>
          </p:cNvSpPr>
          <p:nvPr/>
        </p:nvSpPr>
        <p:spPr bwMode="auto">
          <a:xfrm>
            <a:off x="2691361" y="5816771"/>
            <a:ext cx="1867680" cy="3053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CC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3238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08063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113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t-EE" sz="1400" b="1">
                <a:solidFill>
                  <a:schemeClr val="bg1"/>
                </a:solidFill>
                <a:latin typeface="Arial" charset="0"/>
                <a:cs typeface="Arial" charset="0"/>
              </a:rPr>
              <a:t>Phase I</a:t>
            </a:r>
          </a:p>
        </p:txBody>
      </p:sp>
      <p:sp>
        <p:nvSpPr>
          <p:cNvPr id="138273" name="Text Box 33"/>
          <p:cNvSpPr txBox="1">
            <a:spLocks noChangeArrowheads="1"/>
          </p:cNvSpPr>
          <p:nvPr/>
        </p:nvSpPr>
        <p:spPr bwMode="auto">
          <a:xfrm>
            <a:off x="3857760" y="5818211"/>
            <a:ext cx="1905120" cy="3053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CC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3238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08063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113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t-EE" sz="1400" b="1">
                <a:solidFill>
                  <a:schemeClr val="bg1"/>
                </a:solidFill>
                <a:latin typeface="Arial" charset="0"/>
                <a:cs typeface="Arial" charset="0"/>
              </a:rPr>
              <a:t>Phase II</a:t>
            </a:r>
            <a:endParaRPr lang="en-US" altLang="et-EE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38274" name="AutoShape 34"/>
          <p:cNvSpPr>
            <a:spLocks noChangeArrowheads="1"/>
          </p:cNvSpPr>
          <p:nvPr/>
        </p:nvSpPr>
        <p:spPr bwMode="auto">
          <a:xfrm>
            <a:off x="5160960" y="5908582"/>
            <a:ext cx="1972800" cy="360755"/>
          </a:xfrm>
          <a:prstGeom prst="chevron">
            <a:avLst>
              <a:gd name="adj" fmla="val 88273"/>
            </a:avLst>
          </a:prstGeom>
          <a:gradFill rotWithShape="1">
            <a:gsLst>
              <a:gs pos="0">
                <a:srgbClr val="006600">
                  <a:gamma/>
                  <a:shade val="46275"/>
                  <a:invGamma/>
                </a:srgbClr>
              </a:gs>
              <a:gs pos="50000">
                <a:srgbClr val="006600"/>
              </a:gs>
              <a:gs pos="100000">
                <a:srgbClr val="0066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82945" tIns="41473" rIns="82945" bIns="41473" anchor="ctr">
            <a:spAutoFit/>
          </a:bodyPr>
          <a:lstStyle/>
          <a:p>
            <a:endParaRPr lang="et-EE"/>
          </a:p>
        </p:txBody>
      </p:sp>
      <p:sp>
        <p:nvSpPr>
          <p:cNvPr id="138275" name="Text Box 35"/>
          <p:cNvSpPr txBox="1">
            <a:spLocks noChangeArrowheads="1"/>
          </p:cNvSpPr>
          <p:nvPr/>
        </p:nvSpPr>
        <p:spPr bwMode="auto">
          <a:xfrm>
            <a:off x="5143680" y="5806690"/>
            <a:ext cx="2172960" cy="3053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CC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3238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08063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113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t-EE" sz="1400" b="1">
                <a:solidFill>
                  <a:schemeClr val="bg1"/>
                </a:solidFill>
                <a:latin typeface="Arial" charset="0"/>
                <a:cs typeface="Arial" charset="0"/>
              </a:rPr>
              <a:t>Phase III</a:t>
            </a:r>
            <a:endParaRPr lang="en-US" altLang="et-EE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38276" name="Text Box 36"/>
          <p:cNvSpPr txBox="1">
            <a:spLocks noChangeArrowheads="1"/>
          </p:cNvSpPr>
          <p:nvPr/>
        </p:nvSpPr>
        <p:spPr bwMode="auto">
          <a:xfrm>
            <a:off x="6681601" y="5821091"/>
            <a:ext cx="2003040" cy="3053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CC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3238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08063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113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t-EE" sz="1400" b="1">
                <a:solidFill>
                  <a:schemeClr val="bg1"/>
                </a:solidFill>
                <a:latin typeface="Arial" charset="0"/>
                <a:cs typeface="Arial" charset="0"/>
              </a:rPr>
              <a:t>Phase IV</a:t>
            </a:r>
            <a:endParaRPr lang="en-US" altLang="et-EE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38277" name="Text Box 37"/>
          <p:cNvSpPr txBox="1">
            <a:spLocks noChangeArrowheads="1"/>
          </p:cNvSpPr>
          <p:nvPr/>
        </p:nvSpPr>
        <p:spPr bwMode="auto">
          <a:xfrm>
            <a:off x="1121761" y="6050076"/>
            <a:ext cx="1529280" cy="3672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CC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3238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08063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113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t-EE" sz="1000">
                <a:solidFill>
                  <a:schemeClr val="bg1"/>
                </a:solidFill>
                <a:latin typeface="Arial" charset="0"/>
                <a:cs typeface="Arial" charset="0"/>
              </a:rPr>
              <a:t>Gene/trait identification</a:t>
            </a:r>
          </a:p>
          <a:p>
            <a:pPr algn="ctr" eaLnBrk="1" hangingPunct="1"/>
            <a:r>
              <a:rPr lang="en-US" altLang="et-EE" sz="800">
                <a:solidFill>
                  <a:schemeClr val="bg1"/>
                </a:solidFill>
                <a:latin typeface="Arial" charset="0"/>
                <a:cs typeface="Arial" charset="0"/>
              </a:rPr>
              <a:t>24-48 months</a:t>
            </a:r>
          </a:p>
        </p:txBody>
      </p:sp>
      <p:sp>
        <p:nvSpPr>
          <p:cNvPr id="138278" name="Text Box 38"/>
          <p:cNvSpPr txBox="1">
            <a:spLocks noChangeArrowheads="1"/>
          </p:cNvSpPr>
          <p:nvPr/>
        </p:nvSpPr>
        <p:spPr bwMode="auto">
          <a:xfrm>
            <a:off x="2832480" y="6052956"/>
            <a:ext cx="1519200" cy="3672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CC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3238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08063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113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t-EE" sz="1000">
                <a:solidFill>
                  <a:schemeClr val="bg1"/>
                </a:solidFill>
                <a:latin typeface="Arial" charset="0"/>
                <a:cs typeface="Arial" charset="0"/>
              </a:rPr>
              <a:t>Proof of concept</a:t>
            </a:r>
          </a:p>
          <a:p>
            <a:pPr algn="ctr" eaLnBrk="1" hangingPunct="1"/>
            <a:r>
              <a:rPr lang="en-US" altLang="et-EE" sz="800">
                <a:solidFill>
                  <a:schemeClr val="bg1"/>
                </a:solidFill>
                <a:latin typeface="Arial" charset="0"/>
                <a:cs typeface="Arial" charset="0"/>
              </a:rPr>
              <a:t>12-24 months</a:t>
            </a:r>
          </a:p>
        </p:txBody>
      </p:sp>
      <p:sp>
        <p:nvSpPr>
          <p:cNvPr id="138279" name="Text Box 39"/>
          <p:cNvSpPr txBox="1">
            <a:spLocks noChangeArrowheads="1"/>
          </p:cNvSpPr>
          <p:nvPr/>
        </p:nvSpPr>
        <p:spPr bwMode="auto">
          <a:xfrm>
            <a:off x="4020481" y="6052956"/>
            <a:ext cx="1651680" cy="3672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CC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3238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08063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113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t-EE" sz="1000">
                <a:solidFill>
                  <a:schemeClr val="bg1"/>
                </a:solidFill>
                <a:latin typeface="Arial" charset="0"/>
                <a:cs typeface="Arial" charset="0"/>
              </a:rPr>
              <a:t>Early development</a:t>
            </a:r>
          </a:p>
          <a:p>
            <a:pPr algn="ctr" eaLnBrk="1" hangingPunct="1"/>
            <a:r>
              <a:rPr lang="en-US" altLang="et-EE" sz="800">
                <a:solidFill>
                  <a:schemeClr val="bg1"/>
                </a:solidFill>
                <a:latin typeface="Arial" charset="0"/>
                <a:cs typeface="Arial" charset="0"/>
              </a:rPr>
              <a:t>12-24 months</a:t>
            </a:r>
          </a:p>
        </p:txBody>
      </p:sp>
      <p:sp>
        <p:nvSpPr>
          <p:cNvPr id="138280" name="Text Box 40"/>
          <p:cNvSpPr txBox="1">
            <a:spLocks noChangeArrowheads="1"/>
          </p:cNvSpPr>
          <p:nvPr/>
        </p:nvSpPr>
        <p:spPr bwMode="auto">
          <a:xfrm>
            <a:off x="5312160" y="6054396"/>
            <a:ext cx="1883520" cy="36723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CC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3238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08063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113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t-EE" sz="1000">
                <a:solidFill>
                  <a:schemeClr val="bg1"/>
                </a:solidFill>
                <a:latin typeface="Arial" charset="0"/>
                <a:cs typeface="Arial" charset="0"/>
              </a:rPr>
              <a:t>Advanced development</a:t>
            </a:r>
          </a:p>
          <a:p>
            <a:pPr algn="ctr" eaLnBrk="1" hangingPunct="1"/>
            <a:r>
              <a:rPr lang="en-US" altLang="et-EE" sz="800">
                <a:solidFill>
                  <a:schemeClr val="bg1"/>
                </a:solidFill>
                <a:latin typeface="Arial" charset="0"/>
                <a:cs typeface="Arial" charset="0"/>
              </a:rPr>
              <a:t>12-24 months</a:t>
            </a:r>
          </a:p>
        </p:txBody>
      </p:sp>
      <p:sp>
        <p:nvSpPr>
          <p:cNvPr id="138281" name="Text Box 41"/>
          <p:cNvSpPr txBox="1">
            <a:spLocks noChangeArrowheads="1"/>
          </p:cNvSpPr>
          <p:nvPr/>
        </p:nvSpPr>
        <p:spPr bwMode="auto">
          <a:xfrm>
            <a:off x="6912000" y="6050076"/>
            <a:ext cx="1736640" cy="3672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CC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3238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08063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113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t-EE" sz="1000">
                <a:solidFill>
                  <a:schemeClr val="bg1"/>
                </a:solidFill>
                <a:latin typeface="Arial" charset="0"/>
                <a:cs typeface="Arial" charset="0"/>
              </a:rPr>
              <a:t>Regulatory submission</a:t>
            </a:r>
          </a:p>
          <a:p>
            <a:pPr algn="ctr" eaLnBrk="1" hangingPunct="1"/>
            <a:r>
              <a:rPr lang="en-US" altLang="et-EE" sz="800">
                <a:solidFill>
                  <a:schemeClr val="bg1"/>
                </a:solidFill>
                <a:latin typeface="Arial" charset="0"/>
                <a:cs typeface="Arial" charset="0"/>
              </a:rPr>
              <a:t>12-36 months</a:t>
            </a:r>
          </a:p>
        </p:txBody>
      </p:sp>
      <p:sp>
        <p:nvSpPr>
          <p:cNvPr id="138282" name="Text Box 42"/>
          <p:cNvSpPr txBox="1">
            <a:spLocks noChangeArrowheads="1"/>
          </p:cNvSpPr>
          <p:nvPr/>
        </p:nvSpPr>
        <p:spPr bwMode="auto">
          <a:xfrm>
            <a:off x="1026720" y="4764020"/>
            <a:ext cx="1607040" cy="558779"/>
          </a:xfrm>
          <a:prstGeom prst="rect">
            <a:avLst/>
          </a:prstGeom>
          <a:gradFill rotWithShape="1">
            <a:gsLst>
              <a:gs pos="0">
                <a:srgbClr val="008000">
                  <a:gamma/>
                  <a:shade val="46275"/>
                  <a:invGamma/>
                </a:srgbClr>
              </a:gs>
              <a:gs pos="5000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1430" tIns="45715" rIns="91430" bIns="45715">
            <a:spAutoFit/>
          </a:bodyPr>
          <a:lstStyle>
            <a:lvl1pPr marL="127000" indent="-1270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3238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08063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113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t-EE" sz="1000">
                <a:solidFill>
                  <a:schemeClr val="bg1"/>
                </a:solidFill>
                <a:latin typeface="Arial" charset="0"/>
                <a:cs typeface="Arial" charset="0"/>
              </a:rPr>
              <a:t>High throughput screening</a:t>
            </a:r>
          </a:p>
          <a:p>
            <a:pPr eaLnBrk="1" hangingPunct="1">
              <a:buFontTx/>
              <a:buChar char="•"/>
            </a:pPr>
            <a:r>
              <a:rPr lang="en-US" altLang="et-EE" sz="1000">
                <a:solidFill>
                  <a:schemeClr val="bg1"/>
                </a:solidFill>
                <a:latin typeface="Arial" charset="0"/>
                <a:cs typeface="Arial" charset="0"/>
              </a:rPr>
              <a:t>Model crop testing</a:t>
            </a:r>
          </a:p>
        </p:txBody>
      </p:sp>
      <p:sp>
        <p:nvSpPr>
          <p:cNvPr id="138283" name="Text Box 43"/>
          <p:cNvSpPr txBox="1">
            <a:spLocks noChangeArrowheads="1"/>
          </p:cNvSpPr>
          <p:nvPr/>
        </p:nvSpPr>
        <p:spPr bwMode="auto">
          <a:xfrm>
            <a:off x="2514240" y="3961856"/>
            <a:ext cx="1579680" cy="864091"/>
          </a:xfrm>
          <a:prstGeom prst="rect">
            <a:avLst/>
          </a:prstGeom>
          <a:gradFill rotWithShape="1">
            <a:gsLst>
              <a:gs pos="0">
                <a:srgbClr val="008000">
                  <a:gamma/>
                  <a:shade val="46275"/>
                  <a:invGamma/>
                </a:srgbClr>
              </a:gs>
              <a:gs pos="5000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1430" tIns="45715" rIns="91430" bIns="45715">
            <a:spAutoFit/>
          </a:bodyPr>
          <a:lstStyle>
            <a:lvl1pPr marL="127000" indent="-1270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3238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08063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113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t-EE" sz="1000">
                <a:solidFill>
                  <a:schemeClr val="bg1"/>
                </a:solidFill>
                <a:latin typeface="Arial" charset="0"/>
                <a:cs typeface="Arial" charset="0"/>
              </a:rPr>
              <a:t>Gene optimization</a:t>
            </a:r>
          </a:p>
          <a:p>
            <a:pPr eaLnBrk="1" hangingPunct="1">
              <a:buFontTx/>
              <a:buChar char="•"/>
            </a:pPr>
            <a:r>
              <a:rPr lang="en-US" altLang="et-EE" sz="1000">
                <a:solidFill>
                  <a:schemeClr val="bg1"/>
                </a:solidFill>
                <a:latin typeface="Arial" charset="0"/>
                <a:cs typeface="Arial" charset="0"/>
              </a:rPr>
              <a:t>Crop transformation</a:t>
            </a:r>
          </a:p>
          <a:p>
            <a:pPr eaLnBrk="1" hangingPunct="1">
              <a:buFontTx/>
              <a:buChar char="•"/>
            </a:pPr>
            <a:r>
              <a:rPr lang="en-US" altLang="et-EE" sz="1000">
                <a:solidFill>
                  <a:schemeClr val="bg1"/>
                </a:solidFill>
                <a:latin typeface="Arial" charset="0"/>
                <a:cs typeface="Arial" charset="0"/>
              </a:rPr>
              <a:t>Bio-evaluation</a:t>
            </a:r>
          </a:p>
          <a:p>
            <a:pPr eaLnBrk="1" hangingPunct="1">
              <a:buFontTx/>
              <a:buChar char="•"/>
            </a:pPr>
            <a:r>
              <a:rPr lang="en-US" altLang="et-EE" sz="1000">
                <a:solidFill>
                  <a:schemeClr val="bg1"/>
                </a:solidFill>
                <a:latin typeface="Arial" charset="0"/>
                <a:cs typeface="Arial" charset="0"/>
              </a:rPr>
              <a:t>Greenhouse and field trials</a:t>
            </a:r>
          </a:p>
        </p:txBody>
      </p:sp>
      <p:sp>
        <p:nvSpPr>
          <p:cNvPr id="138284" name="Text Box 44"/>
          <p:cNvSpPr txBox="1">
            <a:spLocks noChangeArrowheads="1"/>
          </p:cNvSpPr>
          <p:nvPr/>
        </p:nvSpPr>
        <p:spPr bwMode="auto">
          <a:xfrm>
            <a:off x="3962880" y="3047360"/>
            <a:ext cx="1463040" cy="1016747"/>
          </a:xfrm>
          <a:prstGeom prst="rect">
            <a:avLst/>
          </a:prstGeom>
          <a:gradFill rotWithShape="1">
            <a:gsLst>
              <a:gs pos="0">
                <a:srgbClr val="008000">
                  <a:gamma/>
                  <a:shade val="46275"/>
                  <a:invGamma/>
                </a:srgbClr>
              </a:gs>
              <a:gs pos="5000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1430" tIns="45715" rIns="91430" bIns="45715">
            <a:spAutoFit/>
          </a:bodyPr>
          <a:lstStyle>
            <a:lvl1pPr marL="127000" indent="-1270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3238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08063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113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t-EE" sz="1000">
                <a:solidFill>
                  <a:schemeClr val="bg1"/>
                </a:solidFill>
                <a:latin typeface="Arial" charset="0"/>
                <a:cs typeface="Arial" charset="0"/>
              </a:rPr>
              <a:t>Trait development</a:t>
            </a:r>
          </a:p>
          <a:p>
            <a:pPr eaLnBrk="1" hangingPunct="1">
              <a:buFontTx/>
              <a:buChar char="•"/>
            </a:pPr>
            <a:r>
              <a:rPr lang="en-US" altLang="et-EE" sz="1000">
                <a:solidFill>
                  <a:schemeClr val="bg1"/>
                </a:solidFill>
                <a:latin typeface="Arial" charset="0"/>
                <a:cs typeface="Arial" charset="0"/>
              </a:rPr>
              <a:t>Bio-evaluation</a:t>
            </a:r>
          </a:p>
          <a:p>
            <a:pPr eaLnBrk="1" hangingPunct="1">
              <a:buFontTx/>
              <a:buChar char="•"/>
            </a:pPr>
            <a:r>
              <a:rPr lang="en-US" altLang="et-EE" sz="1000">
                <a:solidFill>
                  <a:schemeClr val="bg1"/>
                </a:solidFill>
                <a:latin typeface="Arial" charset="0"/>
                <a:cs typeface="Arial" charset="0"/>
              </a:rPr>
              <a:t>Field trials</a:t>
            </a:r>
          </a:p>
          <a:p>
            <a:pPr eaLnBrk="1" hangingPunct="1">
              <a:buFontTx/>
              <a:buChar char="•"/>
            </a:pPr>
            <a:r>
              <a:rPr lang="en-US" altLang="et-EE" sz="1000">
                <a:solidFill>
                  <a:schemeClr val="bg1"/>
                </a:solidFill>
                <a:latin typeface="Arial" charset="0"/>
                <a:cs typeface="Arial" charset="0"/>
              </a:rPr>
              <a:t>Pre-regulatory data</a:t>
            </a:r>
          </a:p>
          <a:p>
            <a:pPr eaLnBrk="1" hangingPunct="1">
              <a:buFontTx/>
              <a:buChar char="•"/>
            </a:pPr>
            <a:r>
              <a:rPr lang="en-US" altLang="et-EE" sz="1000">
                <a:solidFill>
                  <a:schemeClr val="bg1"/>
                </a:solidFill>
                <a:latin typeface="Arial" charset="0"/>
                <a:cs typeface="Arial" charset="0"/>
              </a:rPr>
              <a:t>Large scale transformation</a:t>
            </a:r>
          </a:p>
        </p:txBody>
      </p:sp>
      <p:sp>
        <p:nvSpPr>
          <p:cNvPr id="138285" name="Text Box 45"/>
          <p:cNvSpPr txBox="1">
            <a:spLocks noChangeArrowheads="1"/>
          </p:cNvSpPr>
          <p:nvPr/>
        </p:nvSpPr>
        <p:spPr bwMode="auto">
          <a:xfrm>
            <a:off x="5333760" y="2285520"/>
            <a:ext cx="1579680" cy="864091"/>
          </a:xfrm>
          <a:prstGeom prst="rect">
            <a:avLst/>
          </a:prstGeom>
          <a:gradFill rotWithShape="1">
            <a:gsLst>
              <a:gs pos="0">
                <a:srgbClr val="008000">
                  <a:gamma/>
                  <a:shade val="46275"/>
                  <a:invGamma/>
                </a:srgbClr>
              </a:gs>
              <a:gs pos="5000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1430" tIns="45715" rIns="91430" bIns="45715">
            <a:spAutoFit/>
          </a:bodyPr>
          <a:lstStyle>
            <a:lvl1pPr marL="127000" indent="-1270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3238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08063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113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t-EE" sz="1000">
                <a:solidFill>
                  <a:schemeClr val="bg1"/>
                </a:solidFill>
                <a:latin typeface="Arial" charset="0"/>
                <a:cs typeface="Arial" charset="0"/>
              </a:rPr>
              <a:t>Trait integration</a:t>
            </a:r>
          </a:p>
          <a:p>
            <a:pPr eaLnBrk="1" hangingPunct="1">
              <a:buFontTx/>
              <a:buChar char="•"/>
            </a:pPr>
            <a:r>
              <a:rPr lang="en-US" altLang="et-EE" sz="1000">
                <a:solidFill>
                  <a:schemeClr val="bg1"/>
                </a:solidFill>
                <a:latin typeface="Arial" charset="0"/>
                <a:cs typeface="Arial" charset="0"/>
              </a:rPr>
              <a:t>Field testing</a:t>
            </a:r>
          </a:p>
          <a:p>
            <a:pPr eaLnBrk="1" hangingPunct="1">
              <a:buFontTx/>
              <a:buChar char="•"/>
            </a:pPr>
            <a:r>
              <a:rPr lang="en-US" altLang="et-EE" sz="1000">
                <a:solidFill>
                  <a:schemeClr val="bg1"/>
                </a:solidFill>
                <a:latin typeface="Arial" charset="0"/>
                <a:cs typeface="Arial" charset="0"/>
              </a:rPr>
              <a:t>Agronomic evaluation</a:t>
            </a:r>
          </a:p>
          <a:p>
            <a:pPr eaLnBrk="1" hangingPunct="1">
              <a:buFontTx/>
              <a:buChar char="•"/>
            </a:pPr>
            <a:r>
              <a:rPr lang="en-US" altLang="et-EE" sz="1000">
                <a:solidFill>
                  <a:schemeClr val="bg1"/>
                </a:solidFill>
                <a:latin typeface="Arial" charset="0"/>
                <a:cs typeface="Arial" charset="0"/>
              </a:rPr>
              <a:t>Regulatory data generation</a:t>
            </a:r>
          </a:p>
        </p:txBody>
      </p:sp>
      <p:sp>
        <p:nvSpPr>
          <p:cNvPr id="138286" name="Text Box 46"/>
          <p:cNvSpPr txBox="1">
            <a:spLocks noChangeArrowheads="1"/>
          </p:cNvSpPr>
          <p:nvPr/>
        </p:nvSpPr>
        <p:spPr bwMode="auto">
          <a:xfrm>
            <a:off x="6858720" y="1981648"/>
            <a:ext cx="1607040" cy="406123"/>
          </a:xfrm>
          <a:prstGeom prst="rect">
            <a:avLst/>
          </a:prstGeom>
          <a:gradFill rotWithShape="1">
            <a:gsLst>
              <a:gs pos="0">
                <a:srgbClr val="008000">
                  <a:gamma/>
                  <a:shade val="46275"/>
                  <a:invGamma/>
                </a:srgbClr>
              </a:gs>
              <a:gs pos="5000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1430" tIns="45715" rIns="91430" bIns="45715">
            <a:spAutoFit/>
          </a:bodyPr>
          <a:lstStyle>
            <a:lvl1pPr marL="127000" indent="-1270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3238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08063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113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t-EE" sz="1000">
                <a:solidFill>
                  <a:schemeClr val="bg1"/>
                </a:solidFill>
                <a:latin typeface="Arial" charset="0"/>
                <a:cs typeface="Arial" charset="0"/>
              </a:rPr>
              <a:t>Regulatory submission</a:t>
            </a:r>
          </a:p>
          <a:p>
            <a:pPr eaLnBrk="1" hangingPunct="1">
              <a:buFontTx/>
              <a:buChar char="•"/>
            </a:pPr>
            <a:r>
              <a:rPr lang="en-US" altLang="et-EE" sz="1000">
                <a:solidFill>
                  <a:schemeClr val="bg1"/>
                </a:solidFill>
                <a:latin typeface="Arial" charset="0"/>
                <a:cs typeface="Arial" charset="0"/>
              </a:rPr>
              <a:t>Seed bulk-up</a:t>
            </a:r>
          </a:p>
        </p:txBody>
      </p:sp>
      <p:sp>
        <p:nvSpPr>
          <p:cNvPr id="138287" name="Line 47"/>
          <p:cNvSpPr>
            <a:spLocks noChangeShapeType="1"/>
          </p:cNvSpPr>
          <p:nvPr/>
        </p:nvSpPr>
        <p:spPr bwMode="auto">
          <a:xfrm rot="-5400000">
            <a:off x="-970045" y="3475806"/>
            <a:ext cx="3912891" cy="864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t-EE"/>
          </a:p>
        </p:txBody>
      </p:sp>
      <p:sp>
        <p:nvSpPr>
          <p:cNvPr id="138288" name="Text Box 48"/>
          <p:cNvSpPr txBox="1">
            <a:spLocks noChangeArrowheads="1"/>
          </p:cNvSpPr>
          <p:nvPr/>
        </p:nvSpPr>
        <p:spPr bwMode="auto">
          <a:xfrm>
            <a:off x="1372320" y="4190840"/>
            <a:ext cx="760320" cy="55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3238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08063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113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t-EE" sz="1600" b="1">
                <a:latin typeface="Arial" charset="0"/>
                <a:cs typeface="Arial" charset="0"/>
              </a:rPr>
              <a:t>$2-5M</a:t>
            </a:r>
          </a:p>
          <a:p>
            <a:pPr algn="ctr" eaLnBrk="1" hangingPunct="1"/>
            <a:r>
              <a:rPr lang="en-US" altLang="et-EE" sz="1400">
                <a:latin typeface="Arial" charset="0"/>
                <a:cs typeface="Arial" charset="0"/>
              </a:rPr>
              <a:t>(5%)</a:t>
            </a:r>
          </a:p>
        </p:txBody>
      </p:sp>
      <p:sp>
        <p:nvSpPr>
          <p:cNvPr id="138289" name="Text Box 49"/>
          <p:cNvSpPr txBox="1">
            <a:spLocks noChangeArrowheads="1"/>
          </p:cNvSpPr>
          <p:nvPr/>
        </p:nvSpPr>
        <p:spPr bwMode="auto">
          <a:xfrm>
            <a:off x="2895841" y="3429001"/>
            <a:ext cx="872640" cy="54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3238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08063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113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t-EE" sz="1600" b="1">
                <a:latin typeface="Arial" charset="0"/>
                <a:cs typeface="Arial" charset="0"/>
              </a:rPr>
              <a:t>$5-10M</a:t>
            </a:r>
          </a:p>
          <a:p>
            <a:pPr algn="ctr" eaLnBrk="1" hangingPunct="1"/>
            <a:r>
              <a:rPr lang="en-US" altLang="et-EE" sz="1400">
                <a:latin typeface="Arial" charset="0"/>
                <a:cs typeface="Arial" charset="0"/>
              </a:rPr>
              <a:t>(25%)</a:t>
            </a:r>
          </a:p>
        </p:txBody>
      </p:sp>
      <p:sp>
        <p:nvSpPr>
          <p:cNvPr id="138290" name="Text Box 50"/>
          <p:cNvSpPr txBox="1">
            <a:spLocks noChangeArrowheads="1"/>
          </p:cNvSpPr>
          <p:nvPr/>
        </p:nvSpPr>
        <p:spPr bwMode="auto">
          <a:xfrm>
            <a:off x="4190400" y="2514504"/>
            <a:ext cx="986400" cy="54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3238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08063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113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t-EE" sz="1600" b="1">
                <a:latin typeface="Arial" charset="0"/>
                <a:cs typeface="Arial" charset="0"/>
              </a:rPr>
              <a:t>$10-15M</a:t>
            </a:r>
          </a:p>
          <a:p>
            <a:pPr algn="ctr" eaLnBrk="1" hangingPunct="1"/>
            <a:r>
              <a:rPr lang="en-US" altLang="et-EE" sz="1400">
                <a:latin typeface="Arial" charset="0"/>
                <a:cs typeface="Arial" charset="0"/>
              </a:rPr>
              <a:t>(50%)</a:t>
            </a:r>
          </a:p>
        </p:txBody>
      </p:sp>
      <p:sp>
        <p:nvSpPr>
          <p:cNvPr id="138291" name="Text Box 51"/>
          <p:cNvSpPr txBox="1">
            <a:spLocks noChangeArrowheads="1"/>
          </p:cNvSpPr>
          <p:nvPr/>
        </p:nvSpPr>
        <p:spPr bwMode="auto">
          <a:xfrm>
            <a:off x="5639040" y="1752665"/>
            <a:ext cx="984960" cy="54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3238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08063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113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t-EE" sz="1600" b="1">
                <a:latin typeface="Arial" charset="0"/>
                <a:cs typeface="Arial" charset="0"/>
              </a:rPr>
              <a:t>$15-30M</a:t>
            </a:r>
          </a:p>
          <a:p>
            <a:pPr algn="ctr" eaLnBrk="1" hangingPunct="1"/>
            <a:r>
              <a:rPr lang="en-US" altLang="et-EE" sz="1400">
                <a:latin typeface="Arial" charset="0"/>
                <a:cs typeface="Arial" charset="0"/>
              </a:rPr>
              <a:t>(75%)</a:t>
            </a:r>
          </a:p>
        </p:txBody>
      </p:sp>
      <p:sp>
        <p:nvSpPr>
          <p:cNvPr id="138292" name="Text Box 52"/>
          <p:cNvSpPr txBox="1">
            <a:spLocks noChangeArrowheads="1"/>
          </p:cNvSpPr>
          <p:nvPr/>
        </p:nvSpPr>
        <p:spPr bwMode="auto">
          <a:xfrm>
            <a:off x="7162560" y="1447353"/>
            <a:ext cx="986400" cy="55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3238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08063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113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t-EE" sz="1600" b="1">
                <a:latin typeface="Arial" charset="0"/>
                <a:cs typeface="Arial" charset="0"/>
              </a:rPr>
              <a:t>$20-40M</a:t>
            </a:r>
          </a:p>
          <a:p>
            <a:pPr algn="ctr" eaLnBrk="1" hangingPunct="1"/>
            <a:r>
              <a:rPr lang="en-US" altLang="et-EE" sz="1400">
                <a:latin typeface="Arial" charset="0"/>
                <a:cs typeface="Arial" charset="0"/>
              </a:rPr>
              <a:t>(90%)</a:t>
            </a:r>
          </a:p>
        </p:txBody>
      </p:sp>
      <p:sp>
        <p:nvSpPr>
          <p:cNvPr id="138293" name="Text Box 53"/>
          <p:cNvSpPr txBox="1">
            <a:spLocks noChangeArrowheads="1"/>
          </p:cNvSpPr>
          <p:nvPr/>
        </p:nvSpPr>
        <p:spPr bwMode="auto">
          <a:xfrm>
            <a:off x="1219681" y="1676337"/>
            <a:ext cx="2806560" cy="977863"/>
          </a:xfrm>
          <a:prstGeom prst="rect">
            <a:avLst/>
          </a:prstGeom>
          <a:gradFill rotWithShape="1">
            <a:gsLst>
              <a:gs pos="0">
                <a:srgbClr val="6EA2E8">
                  <a:gamma/>
                  <a:shade val="46275"/>
                  <a:invGamma/>
                </a:srgbClr>
              </a:gs>
              <a:gs pos="100000">
                <a:srgbClr val="6EA2E8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30" tIns="45715" rIns="91430" bIns="45715">
            <a:spAutoFit/>
          </a:bodyPr>
          <a:lstStyle>
            <a:lvl1pPr marL="190500" indent="-1905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3238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08063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113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15000"/>
              </a:spcBef>
            </a:pPr>
            <a:r>
              <a:rPr lang="en-US" altLang="et-EE" sz="1800" b="1" u="sng">
                <a:solidFill>
                  <a:schemeClr val="bg1"/>
                </a:solidFill>
                <a:latin typeface="Arial" charset="0"/>
                <a:cs typeface="Arial" charset="0"/>
              </a:rPr>
              <a:t>On Average:</a:t>
            </a:r>
          </a:p>
          <a:p>
            <a:pPr eaLnBrk="1" hangingPunct="1">
              <a:lnSpc>
                <a:spcPct val="105000"/>
              </a:lnSpc>
              <a:spcBef>
                <a:spcPct val="15000"/>
              </a:spcBef>
            </a:pPr>
            <a:r>
              <a:rPr lang="en-US" altLang="et-EE" sz="1600" b="1">
                <a:solidFill>
                  <a:schemeClr val="bg1"/>
                </a:solidFill>
                <a:latin typeface="Arial" charset="0"/>
                <a:cs typeface="Arial" charset="0"/>
              </a:rPr>
              <a:t>Time to market,  8-10 years</a:t>
            </a:r>
          </a:p>
          <a:p>
            <a:pPr eaLnBrk="1" hangingPunct="1">
              <a:lnSpc>
                <a:spcPct val="105000"/>
              </a:lnSpc>
              <a:spcBef>
                <a:spcPct val="15000"/>
              </a:spcBef>
            </a:pPr>
            <a:r>
              <a:rPr lang="en-US" altLang="et-EE" sz="1600" b="1">
                <a:solidFill>
                  <a:schemeClr val="bg1"/>
                </a:solidFill>
                <a:latin typeface="Arial" charset="0"/>
                <a:cs typeface="Arial" charset="0"/>
              </a:rPr>
              <a:t>Total expense,    $50-100M</a:t>
            </a:r>
          </a:p>
        </p:txBody>
      </p:sp>
      <p:sp>
        <p:nvSpPr>
          <p:cNvPr id="138294" name="Text Box 54"/>
          <p:cNvSpPr txBox="1">
            <a:spLocks noChangeArrowheads="1"/>
          </p:cNvSpPr>
          <p:nvPr/>
        </p:nvSpPr>
        <p:spPr bwMode="auto">
          <a:xfrm rot="-5400000">
            <a:off x="-565322" y="3038032"/>
            <a:ext cx="2317203" cy="61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3238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08063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113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t-EE" sz="1800" b="1">
                <a:latin typeface="Arial" charset="0"/>
                <a:cs typeface="Arial" charset="0"/>
              </a:rPr>
              <a:t>Spending</a:t>
            </a:r>
          </a:p>
          <a:p>
            <a:pPr algn="ctr" eaLnBrk="1" hangingPunct="1"/>
            <a:r>
              <a:rPr lang="en-US" altLang="et-EE" sz="1600">
                <a:latin typeface="Arial" charset="0"/>
                <a:cs typeface="Arial" charset="0"/>
              </a:rPr>
              <a:t>(Probability of Success)</a:t>
            </a:r>
          </a:p>
        </p:txBody>
      </p:sp>
      <p:sp>
        <p:nvSpPr>
          <p:cNvPr id="138295" name="Text Box 55"/>
          <p:cNvSpPr txBox="1">
            <a:spLocks noChangeArrowheads="1"/>
          </p:cNvSpPr>
          <p:nvPr/>
        </p:nvSpPr>
        <p:spPr bwMode="auto">
          <a:xfrm>
            <a:off x="1242720" y="6552688"/>
            <a:ext cx="7901280" cy="24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03238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08063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113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t-EE" sz="1000" b="1">
                <a:solidFill>
                  <a:schemeClr val="bg1"/>
                </a:solidFill>
                <a:latin typeface="Arial" charset="0"/>
                <a:cs typeface="Arial" charset="0"/>
              </a:rPr>
              <a:t>* Numbers (time duration, spending, and probability of success) are all estimates.  The actual for individual projects could vary.</a:t>
            </a:r>
          </a:p>
        </p:txBody>
      </p:sp>
      <p:sp>
        <p:nvSpPr>
          <p:cNvPr id="138296" name="Line 56"/>
          <p:cNvSpPr>
            <a:spLocks noChangeShapeType="1"/>
          </p:cNvSpPr>
          <p:nvPr/>
        </p:nvSpPr>
        <p:spPr bwMode="auto">
          <a:xfrm rot="-5400000">
            <a:off x="4787999" y="1613370"/>
            <a:ext cx="25923" cy="762048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5369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FDD01339-22E9-4935-86D6-39616434681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5E672C2A-59D0-4FC4-BC40-CC324DD4D5A4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92EFA9A6-6145-4A0B-8D05-A16B9E369A60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D10AA664-7D41-4D5E-851E-22255204B02D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8C227B17-B6F3-4918-88EB-A44BBBE7C237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BADF89A1-E99D-432B-A85F-3BA6E075580E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04239868-53A4-42F8-BD7F-2D0F1D72099B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35864D7C-A32D-4F92-97EB-4555DA13707E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1976</TotalTime>
  <Words>892</Words>
  <Application>Microsoft Office PowerPoint</Application>
  <PresentationFormat>Ekraaniseanss (4:3)</PresentationFormat>
  <Paragraphs>158</Paragraphs>
  <Slides>19</Slides>
  <Notes>5</Notes>
  <HiddenSlides>0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19</vt:i4>
      </vt:variant>
    </vt:vector>
  </HeadingPairs>
  <TitlesOfParts>
    <vt:vector size="26" baseType="lpstr">
      <vt:lpstr>Arial</vt:lpstr>
      <vt:lpstr>Calibri</vt:lpstr>
      <vt:lpstr>Humnst777 BT</vt:lpstr>
      <vt:lpstr>StarSymbol</vt:lpstr>
      <vt:lpstr>Times New Roman</vt:lpstr>
      <vt:lpstr>Verdana</vt:lpstr>
      <vt:lpstr>Default Design</vt:lpstr>
      <vt:lpstr>PowerPointi esitlus</vt:lpstr>
      <vt:lpstr>Mis on geneetiline  muundamine</vt:lpstr>
      <vt:lpstr>Genoom on igas rakus</vt:lpstr>
      <vt:lpstr>PowerPointi esitlus</vt:lpstr>
      <vt:lpstr>Sordiaretus</vt:lpstr>
      <vt:lpstr>PowerPointi esitlus</vt:lpstr>
      <vt:lpstr>Transgeenne ja tsisgeenne</vt:lpstr>
      <vt:lpstr>GMO potentsiaali kasutamine</vt:lpstr>
      <vt:lpstr>GMOde regulatoorsed nõuded muudavad protsessi kordades kallimaks </vt:lpstr>
      <vt:lpstr>GMO kultuuride kasvupind maailmas, milj ha</vt:lpstr>
      <vt:lpstr>GMO kultuuride kasvupind tunnuste kaupa, milj ha</vt:lpstr>
      <vt:lpstr>GMO kasvupinnad eri kultuuridel, milj ha</vt:lpstr>
      <vt:lpstr>GMO osatähtsus erinevatel kultuuridel </vt:lpstr>
      <vt:lpstr>Euroopas turule lubatud GMO-d (ei sisalda kasvatamist)</vt:lpstr>
      <vt:lpstr>Mais MON 810 lubatud Euroopas kasvatada </vt:lpstr>
      <vt:lpstr>Kartul Amflora lubatud Euroopas  kasvatada 2010-2012</vt:lpstr>
      <vt:lpstr>GMO poolt ja vastu</vt:lpstr>
      <vt:lpstr>PowerPointi esitlus</vt:lpstr>
      <vt:lpstr>GMO PROBLEEMID ON  MITMEKESISED JA KEERULISED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Nordic Festival 2011</dc:title>
  <dc:creator>Triinu</dc:creator>
  <cp:lastModifiedBy>Jaanika Lokk</cp:lastModifiedBy>
  <cp:revision>185</cp:revision>
  <dcterms:created xsi:type="dcterms:W3CDTF">2013-06-19T10:16:02Z</dcterms:created>
  <dcterms:modified xsi:type="dcterms:W3CDTF">2017-12-05T06:47:59Z</dcterms:modified>
</cp:coreProperties>
</file>