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4" r:id="rId9"/>
    <p:sldId id="25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AA80-58DA-4D1D-8E61-74FC0AF2B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756357"/>
            <a:ext cx="10572000" cy="3663842"/>
          </a:xfrm>
        </p:spPr>
        <p:txBody>
          <a:bodyPr/>
          <a:lstStyle/>
          <a:p>
            <a:r>
              <a:rPr lang="et-EE" dirty="0"/>
              <a:t>Eesti illegaalse kanepituru uuring ja elanikele sobiliku reguleerimisviisi põhipunktid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D5FA2-8D93-4518-8D8B-F71ABBC76C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Oskar – Aleksander Lesment, November 2019 Tallinn</a:t>
            </a:r>
          </a:p>
        </p:txBody>
      </p:sp>
    </p:spTree>
    <p:extLst>
      <p:ext uri="{BB962C8B-B14F-4D97-AF65-F5344CB8AC3E}">
        <p14:creationId xmlns:p14="http://schemas.microsoft.com/office/powerpoint/2010/main" val="262022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ECC9-0E31-4102-9C27-148C1070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Ettepanekud lõpetuseks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27E87-5AA3-49D4-9CA9-CAE985665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Me saame kõik aru, et see istung on pigem formaalsus ning tulemus on pigem ette äraotsustatud. </a:t>
            </a:r>
          </a:p>
          <a:p>
            <a:pPr lvl="1"/>
            <a:r>
              <a:rPr lang="et-EE" dirty="0"/>
              <a:t>Ent kindlasti on Teie seas inimesi, kes mõistavad, et tänase olukorra jätkumine ei ole Eesti huvides</a:t>
            </a:r>
          </a:p>
          <a:p>
            <a:pPr lvl="1"/>
            <a:endParaRPr lang="et-EE" dirty="0"/>
          </a:p>
          <a:p>
            <a:r>
              <a:rPr lang="et-EE" dirty="0"/>
              <a:t>Kutsun üles Riigikogu liikmeid korraldama ühist ametlikku reisi Kanadasse, kus on leitud toimivad lahendused kanepituru reguleerimiseks. </a:t>
            </a:r>
          </a:p>
          <a:p>
            <a:pPr lvl="1"/>
            <a:r>
              <a:rPr lang="et-EE" dirty="0"/>
              <a:t>Usun, et Kanada ametnikud ja poliitikud on valmis tutvustama Kanada kogemust ja rääkima kuidas on kanepipoliitika reform Kanadat mõjutanud. </a:t>
            </a:r>
          </a:p>
        </p:txBody>
      </p:sp>
    </p:spTree>
    <p:extLst>
      <p:ext uri="{BB962C8B-B14F-4D97-AF65-F5344CB8AC3E}">
        <p14:creationId xmlns:p14="http://schemas.microsoft.com/office/powerpoint/2010/main" val="523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209F-A157-4810-B709-C8B0A383F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9625" y="2944019"/>
            <a:ext cx="10572750" cy="969962"/>
          </a:xfrm>
        </p:spPr>
        <p:txBody>
          <a:bodyPr/>
          <a:lstStyle/>
          <a:p>
            <a:pPr algn="ctr"/>
            <a:r>
              <a:rPr lang="et-EE" dirty="0"/>
              <a:t>AITÄH</a:t>
            </a:r>
          </a:p>
        </p:txBody>
      </p:sp>
    </p:spTree>
    <p:extLst>
      <p:ext uri="{BB962C8B-B14F-4D97-AF65-F5344CB8AC3E}">
        <p14:creationId xmlns:p14="http://schemas.microsoft.com/office/powerpoint/2010/main" val="360003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827B-3327-46CC-810C-EC863CEE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Uuringu struktuur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3DF63-4972-4C85-8536-DF5310EE244C}"/>
              </a:ext>
            </a:extLst>
          </p:cNvPr>
          <p:cNvSpPr txBox="1"/>
          <p:nvPr/>
        </p:nvSpPr>
        <p:spPr>
          <a:xfrm>
            <a:off x="4504262" y="1982422"/>
            <a:ext cx="3183474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/>
              <a:t>Küsitlused</a:t>
            </a:r>
            <a:endParaRPr lang="et-E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6F3C4-1961-436C-BE2F-197F1DD7DFB4}"/>
              </a:ext>
            </a:extLst>
          </p:cNvPr>
          <p:cNvSpPr txBox="1"/>
          <p:nvPr/>
        </p:nvSpPr>
        <p:spPr>
          <a:xfrm>
            <a:off x="406396" y="3065400"/>
            <a:ext cx="501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Küsimustik: Palun rääkige oma kanepitarvitamisest</a:t>
            </a:r>
            <a:endParaRPr lang="et-E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41B1D-A8A7-4CB2-9406-45A5EB97ABF6}"/>
              </a:ext>
            </a:extLst>
          </p:cNvPr>
          <p:cNvSpPr txBox="1"/>
          <p:nvPr/>
        </p:nvSpPr>
        <p:spPr>
          <a:xfrm>
            <a:off x="6773339" y="3008872"/>
            <a:ext cx="5012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2400" dirty="0"/>
              <a:t>Küsimustik kanepituru reguleerimise vastuvõetavatest vormidest</a:t>
            </a:r>
            <a:endParaRPr lang="et-EE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BFD5C1-9BAB-4F8F-A0B5-776F09C345B2}"/>
              </a:ext>
            </a:extLst>
          </p:cNvPr>
          <p:cNvCxnSpPr>
            <a:cxnSpLocks/>
            <a:stCxn id="4" idx="1"/>
            <a:endCxn id="5" idx="0"/>
          </p:cNvCxnSpPr>
          <p:nvPr/>
        </p:nvCxnSpPr>
        <p:spPr>
          <a:xfrm flipH="1">
            <a:off x="2912530" y="2213255"/>
            <a:ext cx="1591732" cy="852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F3E5F7-A1A9-481A-B375-CA8B42773933}"/>
              </a:ext>
            </a:extLst>
          </p:cNvPr>
          <p:cNvCxnSpPr>
            <a:cxnSpLocks/>
            <a:stCxn id="4" idx="3"/>
            <a:endCxn id="6" idx="0"/>
          </p:cNvCxnSpPr>
          <p:nvPr/>
        </p:nvCxnSpPr>
        <p:spPr>
          <a:xfrm>
            <a:off x="7687736" y="2213255"/>
            <a:ext cx="1591737" cy="79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349B1E-C6C9-4183-9CAC-EE9E08AB4A6D}"/>
              </a:ext>
            </a:extLst>
          </p:cNvPr>
          <p:cNvSpPr txBox="1"/>
          <p:nvPr/>
        </p:nvSpPr>
        <p:spPr>
          <a:xfrm>
            <a:off x="491062" y="4331279"/>
            <a:ext cx="501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/>
              <a:t>Vastanuid: ~2200</a:t>
            </a:r>
            <a:endParaRPr lang="et-E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4FDEB9-6513-46F5-A068-0AC2208D2EF1}"/>
              </a:ext>
            </a:extLst>
          </p:cNvPr>
          <p:cNvSpPr txBox="1"/>
          <p:nvPr/>
        </p:nvSpPr>
        <p:spPr>
          <a:xfrm>
            <a:off x="6688672" y="4331279"/>
            <a:ext cx="501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/>
              <a:t>Vastanuid: ~2200</a:t>
            </a:r>
            <a:endParaRPr lang="et-E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8DC95B-C362-46D2-AE8A-76C4DE55B651}"/>
              </a:ext>
            </a:extLst>
          </p:cNvPr>
          <p:cNvSpPr txBox="1"/>
          <p:nvPr/>
        </p:nvSpPr>
        <p:spPr>
          <a:xfrm>
            <a:off x="5063065" y="5949147"/>
            <a:ext cx="2065868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dirty="0"/>
              <a:t>Ülevaade</a:t>
            </a:r>
            <a:endParaRPr lang="et-EE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87A1CE-0BE7-46CB-BCFF-B214EB6FF9E7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2997196" y="4792944"/>
            <a:ext cx="3098803" cy="115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990CAB-17FB-4258-84AF-6332D65182FE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6095999" y="4792944"/>
            <a:ext cx="3098807" cy="115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7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69DA-3D6A-4B19-BAC6-99FF53B7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33" y="420859"/>
            <a:ext cx="10571998" cy="970450"/>
          </a:xfrm>
        </p:spPr>
        <p:txBody>
          <a:bodyPr/>
          <a:lstStyle/>
          <a:p>
            <a:r>
              <a:rPr lang="et-EE" dirty="0"/>
              <a:t>Kes on Eesti kanepitarvitajad?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77DDAF-8E77-4938-A62A-BC21BB81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3" y="2031522"/>
            <a:ext cx="5258232" cy="4601455"/>
          </a:xfrm>
        </p:spPr>
        <p:txBody>
          <a:bodyPr/>
          <a:lstStyle/>
          <a:p>
            <a:r>
              <a:rPr lang="et-EE" dirty="0"/>
              <a:t>Enamuses täiskasvanud ja harilikud inimesed, kes...</a:t>
            </a:r>
          </a:p>
          <a:p>
            <a:pPr lvl="1"/>
            <a:r>
              <a:rPr lang="et-EE" dirty="0"/>
              <a:t>...käivad tööl</a:t>
            </a:r>
          </a:p>
          <a:p>
            <a:pPr lvl="1"/>
            <a:r>
              <a:rPr lang="et-EE" dirty="0"/>
              <a:t>...on omandanud hariduse, sh kõrghariduse</a:t>
            </a:r>
          </a:p>
          <a:p>
            <a:pPr lvl="1"/>
            <a:r>
              <a:rPr lang="et-EE" dirty="0"/>
              <a:t>Enamik on püsisuhtes. Paljudel on peres lapsed</a:t>
            </a:r>
          </a:p>
          <a:p>
            <a:pPr lvl="1"/>
            <a:r>
              <a:rPr lang="et-EE" dirty="0"/>
              <a:t>...pole Politseile kunagi kanepiga vahele jäänud</a:t>
            </a:r>
          </a:p>
          <a:p>
            <a:pPr lvl="1"/>
            <a:endParaRPr lang="et-EE" dirty="0"/>
          </a:p>
          <a:p>
            <a:r>
              <a:rPr lang="et-EE" dirty="0"/>
              <a:t>Puutume nendega kokku iga päev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AB7F08-559A-4736-9229-84A4B326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05" y="2283675"/>
            <a:ext cx="6698327" cy="41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B62D4-5523-4FAC-A1E6-9DE691A86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80" y="2062469"/>
            <a:ext cx="6639852" cy="441069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5AF947-DF6F-42F8-A447-14BBDC2FB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68" y="1917401"/>
            <a:ext cx="5614213" cy="49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B048EEA-060A-4673-A92C-639209F2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26" y="1917402"/>
            <a:ext cx="5364895" cy="494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137E03-E96B-4D3F-8026-06A0C9D64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284" y="1915739"/>
            <a:ext cx="4960903" cy="49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C26C17-8DC6-4EB5-8591-98B3718356F0}"/>
              </a:ext>
            </a:extLst>
          </p:cNvPr>
          <p:cNvSpPr txBox="1">
            <a:spLocks/>
          </p:cNvSpPr>
          <p:nvPr/>
        </p:nvSpPr>
        <p:spPr>
          <a:xfrm>
            <a:off x="181898" y="213874"/>
            <a:ext cx="11884916" cy="8964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Vaid veerand neist proovis kanepit täisealisena</a:t>
            </a:r>
          </a:p>
          <a:p>
            <a:pPr lvl="1"/>
            <a:r>
              <a:rPr lang="et-EE" dirty="0"/>
              <a:t>Vaatamata sellele, et vanemaid proovijaid on juurde tulnud, on esmaproovimiste vanus aja jooksul siiski langenud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05273D-AC65-48BB-BD93-EF95008A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53" y="1530994"/>
            <a:ext cx="7966206" cy="49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6888-9A7A-4A05-9045-E8073452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 palju raha saab organiseeritud kuritegevus kanepist?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5ECC0B-AA76-4270-9E43-919A212A5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40294"/>
              </p:ext>
            </p:extLst>
          </p:nvPr>
        </p:nvGraphicFramePr>
        <p:xfrm>
          <a:off x="248408" y="2373601"/>
          <a:ext cx="4492925" cy="3909612"/>
        </p:xfrm>
        <a:graphic>
          <a:graphicData uri="http://schemas.openxmlformats.org/drawingml/2006/table">
            <a:tbl>
              <a:tblPr/>
              <a:tblGrid>
                <a:gridCol w="3268841">
                  <a:extLst>
                    <a:ext uri="{9D8B030D-6E8A-4147-A177-3AD203B41FA5}">
                      <a16:colId xmlns:a16="http://schemas.microsoft.com/office/drawing/2014/main" val="1703730428"/>
                    </a:ext>
                  </a:extLst>
                </a:gridCol>
                <a:gridCol w="1224084">
                  <a:extLst>
                    <a:ext uri="{9D8B030D-6E8A-4147-A177-3AD203B41FA5}">
                      <a16:colId xmlns:a16="http://schemas.microsoft.com/office/drawing/2014/main" val="2412563623"/>
                    </a:ext>
                  </a:extLst>
                </a:gridCol>
              </a:tblGrid>
              <a:tr h="222527">
                <a:tc>
                  <a:txBody>
                    <a:bodyPr/>
                    <a:lstStyle/>
                    <a:p>
                      <a:pPr rtl="0" fontAlgn="b"/>
                      <a:r>
                        <a:rPr lang="et-EE" sz="1200">
                          <a:effectLst/>
                        </a:rPr>
                        <a:t>Vastajate arv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t-EE" sz="1200">
                          <a:effectLst/>
                        </a:rPr>
                        <a:t>2192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274988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pPr rtl="0" fontAlgn="b"/>
                      <a:r>
                        <a:rPr lang="et-EE" sz="1200">
                          <a:effectLst/>
                        </a:rPr>
                        <a:t>Vastanute kuine kanepitarbimine [grammid]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t-EE" sz="1200" dirty="0">
                          <a:effectLst/>
                        </a:rPr>
                        <a:t>16,519.72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10539"/>
                  </a:ext>
                </a:extLst>
              </a:tr>
              <a:tr h="222527">
                <a:tc>
                  <a:txBody>
                    <a:bodyPr/>
                    <a:lstStyle/>
                    <a:p>
                      <a:pPr rtl="0" fontAlgn="b"/>
                      <a:r>
                        <a:rPr lang="et-EE" sz="1200" dirty="0">
                          <a:effectLst/>
                        </a:rPr>
                        <a:t>Vastajate poolt m</a:t>
                      </a:r>
                      <a:r>
                        <a:rPr lang="fi-FI" sz="1200" dirty="0">
                          <a:effectLst/>
                        </a:rPr>
                        <a:t>ustale turule viidud kanepi raha</a:t>
                      </a:r>
                      <a:r>
                        <a:rPr lang="et-EE" sz="1200" dirty="0">
                          <a:effectLst/>
                        </a:rPr>
                        <a:t> aastas</a:t>
                      </a:r>
                      <a:endParaRPr lang="fi-FI" sz="1200" dirty="0">
                        <a:effectLst/>
                      </a:endParaRP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t-EE" sz="1200" dirty="0">
                          <a:effectLst/>
                        </a:rPr>
                        <a:t>€3,964,733.71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989608"/>
                  </a:ext>
                </a:extLst>
              </a:tr>
              <a:tr h="276473">
                <a:tc gridSpan="2">
                  <a:txBody>
                    <a:bodyPr/>
                    <a:lstStyle/>
                    <a:p>
                      <a:pPr rtl="0" fontAlgn="b"/>
                      <a:endParaRPr lang="et-EE" sz="1600">
                        <a:effectLst/>
                      </a:endParaRP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t-EE" sz="1600">
                        <a:effectLst/>
                      </a:endParaRP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41473"/>
                  </a:ext>
                </a:extLst>
              </a:tr>
              <a:tr h="22252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t-EE" sz="1200" b="1" dirty="0">
                          <a:effectLst/>
                        </a:rPr>
                        <a:t>Riigimonopoli regulatsiooni mudeli potentsiaalne kasum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t-EE" sz="1200" b="1" dirty="0">
                        <a:effectLst/>
                      </a:endParaRP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749477"/>
                  </a:ext>
                </a:extLst>
              </a:tr>
              <a:tr h="27647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t-EE" sz="1600" dirty="0">
                          <a:effectLst/>
                        </a:rPr>
                        <a:t>ARVUTAMISE TINGIMUSED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t-EE" sz="1600">
                        <a:effectLst/>
                      </a:endParaRP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78121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pPr rtl="0" fontAlgn="b"/>
                      <a:r>
                        <a:rPr lang="fi-FI" sz="1200">
                          <a:effectLst/>
                        </a:rPr>
                        <a:t>1) Kanepigrammi omahind (kasvatamine) [€/gramm]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t-EE" sz="1200">
                          <a:effectLst/>
                        </a:rPr>
                        <a:t>€1.00</a:t>
                      </a:r>
                    </a:p>
                  </a:txBody>
                  <a:tcPr marL="25287" marR="25287" marT="16858" marB="168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816890"/>
                  </a:ext>
                </a:extLst>
              </a:tr>
              <a:tr h="222527">
                <a:tc>
                  <a:txBody>
                    <a:bodyPr/>
                    <a:lstStyle/>
                    <a:p>
                      <a:pPr rtl="0" fontAlgn="b"/>
                      <a:r>
                        <a:rPr lang="et-EE" sz="1200">
                          <a:effectLst/>
                        </a:rPr>
                        <a:t>2) Tooteühiku (grammi) lõpphind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t-EE" sz="1200" dirty="0">
                          <a:effectLst/>
                        </a:rPr>
                        <a:t>€20.00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823758"/>
                  </a:ext>
                </a:extLst>
              </a:tr>
              <a:tr h="336362">
                <a:tc gridSpan="2">
                  <a:txBody>
                    <a:bodyPr/>
                    <a:lstStyle/>
                    <a:p>
                      <a:pPr rtl="0" fontAlgn="b"/>
                      <a:endParaRPr lang="et-EE" sz="1600">
                        <a:effectLst/>
                      </a:endParaRP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t-EE" sz="1600">
                        <a:effectLst/>
                      </a:endParaRP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304943"/>
                  </a:ext>
                </a:extLst>
              </a:tr>
              <a:tr h="27201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t-EE" sz="1200" b="1" dirty="0">
                          <a:effectLst/>
                        </a:rPr>
                        <a:t>ARVUTAMISE</a:t>
                      </a:r>
                      <a:r>
                        <a:rPr lang="et-EE" sz="1400" b="1" dirty="0">
                          <a:effectLst/>
                        </a:rPr>
                        <a:t> </a:t>
                      </a:r>
                      <a:r>
                        <a:rPr lang="et-EE" sz="1200" b="1" dirty="0">
                          <a:effectLst/>
                        </a:rPr>
                        <a:t>TULEMUSED</a:t>
                      </a:r>
                      <a:endParaRPr lang="et-EE" sz="1400" b="1" dirty="0">
                        <a:effectLst/>
                      </a:endParaRP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t-EE" sz="1400" b="1" dirty="0">
                        <a:effectLst/>
                      </a:endParaRP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606314"/>
                  </a:ext>
                </a:extLst>
              </a:tr>
              <a:tr h="222527">
                <a:tc>
                  <a:txBody>
                    <a:bodyPr/>
                    <a:lstStyle/>
                    <a:p>
                      <a:pPr rtl="0" fontAlgn="b"/>
                      <a:r>
                        <a:rPr lang="fi-FI" sz="1200" dirty="0">
                          <a:effectLst/>
                        </a:rPr>
                        <a:t>Vastajate mustale turule viidud raha</a:t>
                      </a:r>
                      <a:r>
                        <a:rPr lang="et-EE" sz="1200" dirty="0">
                          <a:effectLst/>
                        </a:rPr>
                        <a:t> aastas</a:t>
                      </a:r>
                      <a:endParaRPr lang="fi-FI" sz="1200" dirty="0">
                        <a:effectLst/>
                      </a:endParaRP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t-EE" sz="1200" b="0">
                          <a:solidFill>
                            <a:srgbClr val="000000"/>
                          </a:solidFill>
                          <a:effectLst/>
                          <a:latin typeface="Inconsolata"/>
                        </a:rPr>
                        <a:t>€3,964,733.71</a:t>
                      </a:r>
                      <a:endParaRPr lang="et-EE" sz="1200" b="0" dirty="0">
                        <a:solidFill>
                          <a:srgbClr val="000000"/>
                        </a:solidFill>
                        <a:effectLst/>
                        <a:latin typeface="Inconsolata"/>
                      </a:endParaRP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874504"/>
                  </a:ext>
                </a:extLst>
              </a:tr>
              <a:tr h="222527">
                <a:tc>
                  <a:txBody>
                    <a:bodyPr/>
                    <a:lstStyle/>
                    <a:p>
                      <a:pPr rtl="0" fontAlgn="b"/>
                      <a:r>
                        <a:rPr lang="et-EE" sz="1200" dirty="0">
                          <a:effectLst/>
                        </a:rPr>
                        <a:t>Omahind aastas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t-EE" sz="1200">
                          <a:effectLst/>
                        </a:rPr>
                        <a:t>€198,236.69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794729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pPr rtl="0" fontAlgn="b"/>
                      <a:r>
                        <a:rPr lang="et-EE" sz="1200" i="1" u="sng" dirty="0">
                          <a:effectLst/>
                        </a:rPr>
                        <a:t>Potentsiaalne aasta kasum riigimonopoli mudelis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t-EE" sz="1200" i="1" u="sng" dirty="0">
                          <a:effectLst/>
                        </a:rPr>
                        <a:t>€3,766,497.03</a:t>
                      </a:r>
                    </a:p>
                  </a:txBody>
                  <a:tcPr marL="25287" marR="25287" marT="16858" marB="1685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845142"/>
                  </a:ext>
                </a:extLst>
              </a:tr>
            </a:tbl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3A0EC00B-19D3-4083-8BBA-547BB3F5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21" y="2373601"/>
            <a:ext cx="6434666" cy="322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799074-7F79-49DE-B022-8A2D3A16A495}"/>
              </a:ext>
            </a:extLst>
          </p:cNvPr>
          <p:cNvSpPr txBox="1"/>
          <p:nvPr/>
        </p:nvSpPr>
        <p:spPr>
          <a:xfrm>
            <a:off x="5354053" y="5895474"/>
            <a:ext cx="61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/>
              <a:t>Kanepitarvitajaid on Eestis kümneid tuhandeid</a:t>
            </a:r>
          </a:p>
        </p:txBody>
      </p:sp>
    </p:spTree>
    <p:extLst>
      <p:ext uri="{BB962C8B-B14F-4D97-AF65-F5344CB8AC3E}">
        <p14:creationId xmlns:p14="http://schemas.microsoft.com/office/powerpoint/2010/main" val="42760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2073-7EFB-4403-87D7-F37BE9B9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Meil on kaks valikut: status quo ehk keeluga jätkamine või reguleerimine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2337D-ECF5-45DE-AECD-6C1B507D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3" y="2271273"/>
            <a:ext cx="7394560" cy="4374456"/>
          </a:xfrm>
        </p:spPr>
        <p:txBody>
          <a:bodyPr/>
          <a:lstStyle/>
          <a:p>
            <a:r>
              <a:rPr lang="et-EE" dirty="0"/>
              <a:t>Need kes ei poolda reguleerimist pooldavad seda, et </a:t>
            </a:r>
          </a:p>
          <a:p>
            <a:pPr lvl="1"/>
            <a:r>
              <a:rPr lang="et-EE" dirty="0"/>
              <a:t>Kahjutuid tarvitajaid võidakse vangistada, kui neil on üle 7,5g kanepit</a:t>
            </a:r>
          </a:p>
          <a:p>
            <a:pPr lvl="1"/>
            <a:r>
              <a:rPr lang="et-EE" dirty="0"/>
              <a:t>Tarvitajad võivad saada trahvi probleemivaba tarvitamise eest</a:t>
            </a:r>
          </a:p>
          <a:p>
            <a:pPr lvl="1"/>
            <a:r>
              <a:rPr lang="et-EE" dirty="0"/>
              <a:t>Edaspidigi karistataks ca 3000 inimest aastas kanepi eest </a:t>
            </a:r>
          </a:p>
          <a:p>
            <a:pPr lvl="2"/>
            <a:r>
              <a:rPr lang="et-EE" dirty="0"/>
              <a:t>Ehk maksimaalselt ~12% tarvitajatest</a:t>
            </a:r>
          </a:p>
          <a:p>
            <a:pPr lvl="1"/>
            <a:r>
              <a:rPr lang="et-EE" dirty="0"/>
              <a:t>Kulutatakse miljoneid maksumaksja raha karistamisele ja menetlemisele</a:t>
            </a:r>
          </a:p>
          <a:p>
            <a:pPr lvl="1"/>
            <a:r>
              <a:rPr lang="et-EE" dirty="0"/>
              <a:t>Rikutakse tarvitajate, enamjaolt noorte inimeste, elud</a:t>
            </a:r>
          </a:p>
          <a:p>
            <a:pPr lvl="1"/>
            <a:r>
              <a:rPr lang="et-EE" dirty="0"/>
              <a:t>Kriminaalid saavad 150 – 170 miljonit eurot kanepi hõlptulu aastas</a:t>
            </a:r>
          </a:p>
          <a:p>
            <a:pPr marL="514350" lvl="1" indent="0">
              <a:buNone/>
            </a:pPr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6DB8C-134A-47B8-9114-09A6C002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728" y="1943100"/>
            <a:ext cx="3628450" cy="49149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F46219-6F13-4AB9-8802-DFC3477EBE07}"/>
              </a:ext>
            </a:extLst>
          </p:cNvPr>
          <p:cNvSpPr txBox="1">
            <a:spLocks/>
          </p:cNvSpPr>
          <p:nvPr/>
        </p:nvSpPr>
        <p:spPr>
          <a:xfrm>
            <a:off x="647701" y="2271273"/>
            <a:ext cx="6855716" cy="39335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Kus on mõõdetav ühiskonnale tekitatud kahju?</a:t>
            </a:r>
          </a:p>
          <a:p>
            <a:pPr lvl="1"/>
            <a:r>
              <a:rPr lang="et-EE" dirty="0"/>
              <a:t>Tervisekahjude statistikat kogutakse aastast 1997</a:t>
            </a:r>
          </a:p>
          <a:p>
            <a:pPr lvl="1"/>
            <a:r>
              <a:rPr lang="et-EE" dirty="0"/>
              <a:t>Keskmiselt pöördub kanepiga seoses arsti poole 102 inimest aastas</a:t>
            </a:r>
          </a:p>
          <a:p>
            <a:pPr lvl="1"/>
            <a:r>
              <a:rPr lang="et-EE" dirty="0"/>
              <a:t>Maksimaalne pöördumiste arv senini oli 217</a:t>
            </a:r>
          </a:p>
          <a:p>
            <a:pPr lvl="1"/>
            <a:endParaRPr lang="et-EE" dirty="0"/>
          </a:p>
          <a:p>
            <a:r>
              <a:rPr lang="et-EE" dirty="0"/>
              <a:t>Kus on andmed, mis tõestavad, et keelustamine on tõhus kahjude vähendamise viis?</a:t>
            </a:r>
          </a:p>
        </p:txBody>
      </p:sp>
      <p:sp>
        <p:nvSpPr>
          <p:cNvPr id="7" name="Action Button: Help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8BF0634-0517-4636-B987-3C03F04B2539}"/>
              </a:ext>
            </a:extLst>
          </p:cNvPr>
          <p:cNvSpPr/>
          <p:nvPr/>
        </p:nvSpPr>
        <p:spPr>
          <a:xfrm>
            <a:off x="10711542" y="2105841"/>
            <a:ext cx="832757" cy="79849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29959-A7AA-455A-BAC1-B0EF874F18AB}"/>
              </a:ext>
            </a:extLst>
          </p:cNvPr>
          <p:cNvSpPr txBox="1"/>
          <p:nvPr/>
        </p:nvSpPr>
        <p:spPr>
          <a:xfrm>
            <a:off x="1569231" y="3996836"/>
            <a:ext cx="4927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Miks? Kuna see hoiab ära ühiskonnale tekitatava kahju?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791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CEC3-6822-42AA-AC0C-99ECAADC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Sobilik reguleerimisviis?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6A38A-3055-4D47-AA17-385591DE8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497" y="6049344"/>
            <a:ext cx="9337004" cy="6181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t-EE" sz="2400" i="1" dirty="0"/>
              <a:t>*PS! Vaid ~5% vastajatest pooldasid kanepi täielikku keelamist</a:t>
            </a:r>
            <a:r>
              <a:rPr lang="et-EE" sz="2400" dirty="0"/>
              <a:t/>
            </a:r>
            <a:br>
              <a:rPr lang="et-EE" sz="2400" dirty="0"/>
            </a:br>
            <a:endParaRPr lang="et-EE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CDAA8E-66E7-4992-BAAB-9C2CA3259377}"/>
              </a:ext>
            </a:extLst>
          </p:cNvPr>
          <p:cNvSpPr txBox="1">
            <a:spLocks/>
          </p:cNvSpPr>
          <p:nvPr/>
        </p:nvSpPr>
        <p:spPr>
          <a:xfrm>
            <a:off x="1998401" y="3429000"/>
            <a:ext cx="10554574" cy="84588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b="1" u="sng" dirty="0"/>
              <a:t>ALKOHOLIREGULATSIOONIST OLULISELT KARMIM!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86B0D9-AE6A-413E-9C50-388DB2BA175A}"/>
              </a:ext>
            </a:extLst>
          </p:cNvPr>
          <p:cNvSpPr txBox="1">
            <a:spLocks/>
          </p:cNvSpPr>
          <p:nvPr/>
        </p:nvSpPr>
        <p:spPr>
          <a:xfrm>
            <a:off x="886261" y="2402616"/>
            <a:ext cx="3223159" cy="323851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t-EE" sz="19900" dirty="0"/>
              <a:t>§</a:t>
            </a:r>
            <a:r>
              <a:rPr lang="et-EE" sz="4000" dirty="0"/>
              <a:t/>
            </a:r>
            <a:br>
              <a:rPr lang="et-EE" sz="4000" dirty="0"/>
            </a:b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20369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30D4-8880-4519-A0F0-8C42FADF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u="sng" dirty="0"/>
              <a:t>ALKOHOLIREGULATSIOONIST OLULISELT KARMIM!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13CF1-0991-42A0-B306-E884A064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4114"/>
            <a:ext cx="4185425" cy="4963886"/>
          </a:xfrm>
        </p:spPr>
        <p:txBody>
          <a:bodyPr/>
          <a:lstStyle/>
          <a:p>
            <a:r>
              <a:rPr lang="et-EE" dirty="0"/>
              <a:t>Enamus vastajaid leidis, et kanepi tarvitamise võiks lubada alates 21 ea</a:t>
            </a:r>
          </a:p>
          <a:p>
            <a:r>
              <a:rPr lang="et-EE" dirty="0"/>
              <a:t>Enamus vastajaid pooldab privaatset kanepitarvitamist</a:t>
            </a:r>
          </a:p>
          <a:p>
            <a:r>
              <a:rPr lang="et-EE" dirty="0"/>
              <a:t>Enamus vastajatest soovib keelata alkoholimüügi kanepi tarvitamise kohtades</a:t>
            </a:r>
          </a:p>
          <a:p>
            <a:r>
              <a:rPr lang="et-EE" dirty="0"/>
              <a:t>Kanepireklaam peaks olema keelatud</a:t>
            </a:r>
          </a:p>
          <a:p>
            <a:r>
              <a:rPr lang="et-EE" dirty="0"/>
              <a:t>Enamus vastajaid nõustub oma kanepioste ID kaardiga registreerima</a:t>
            </a:r>
          </a:p>
          <a:p>
            <a:endParaRPr lang="et-E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687D01-E6D5-425E-A887-E60EB308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25" y="1894114"/>
            <a:ext cx="8006575" cy="49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DB1BFBB-462A-416A-BA36-F5284074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94" y="1894114"/>
            <a:ext cx="8028214" cy="49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54A16B9-4107-429F-BB68-58612024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86" y="1893515"/>
            <a:ext cx="8058916" cy="493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875F44C1-4C39-44BE-B16C-B8B6527CA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22" y="1894114"/>
            <a:ext cx="8030693" cy="49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D86D347E-810C-4E28-B232-959432CD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6" y="1893515"/>
            <a:ext cx="8051155" cy="49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6D52-E692-4431-BD68-D17CF2C0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Miks Kanada seadustas kanepitarvitamise?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8D541-7D81-48D4-B8DF-957D4C81D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7" y="2375703"/>
            <a:ext cx="11901044" cy="3641275"/>
          </a:xfrm>
        </p:spPr>
        <p:txBody>
          <a:bodyPr>
            <a:normAutofit fontScale="92500" lnSpcReduction="10000"/>
          </a:bodyPr>
          <a:lstStyle/>
          <a:p>
            <a:r>
              <a:rPr lang="et-EE" dirty="0"/>
              <a:t>Kuna Kanada Sõltuvuse ja Vaimse Tervise Keskus (Centre for Addiction and Mental Health) vaatas üle teadaolevad andmed kanepi ja reguleerimismudelite kohta ning leidis, et...</a:t>
            </a:r>
          </a:p>
          <a:p>
            <a:pPr lvl="1"/>
            <a:r>
              <a:rPr lang="et-EE" dirty="0"/>
              <a:t>„... seadustamine on vajalik, ent mitte piisav, meede selleks, et vähendada kanepi tarvitamisest tulevaid tervise ja ühiskonnakahjusid“</a:t>
            </a:r>
          </a:p>
          <a:p>
            <a:r>
              <a:rPr lang="et-EE" dirty="0"/>
              <a:t>Soovitatud meetmed</a:t>
            </a:r>
          </a:p>
          <a:p>
            <a:pPr lvl="1"/>
            <a:r>
              <a:rPr lang="et-EE" dirty="0"/>
              <a:t>Karmid karistused kanepi ostmise eest alaealistele</a:t>
            </a:r>
          </a:p>
          <a:p>
            <a:pPr lvl="1"/>
            <a:r>
              <a:rPr lang="et-EE" dirty="0"/>
              <a:t>Kanepi ostu ja tarvitamise vanusepiirang</a:t>
            </a:r>
          </a:p>
          <a:p>
            <a:pPr lvl="1"/>
            <a:r>
              <a:rPr lang="et-EE" dirty="0"/>
              <a:t>Müügiaegade ja müügikohtade arvukuse piirang</a:t>
            </a:r>
          </a:p>
          <a:p>
            <a:pPr lvl="1"/>
            <a:r>
              <a:rPr lang="et-EE" dirty="0"/>
              <a:t>Kanepireklaami keeld</a:t>
            </a:r>
          </a:p>
          <a:p>
            <a:pPr lvl="1"/>
            <a:r>
              <a:rPr lang="et-EE" dirty="0"/>
              <a:t>Ennetuse ja tugiprogrammide parem kättesaadavus</a:t>
            </a:r>
          </a:p>
          <a:p>
            <a:pPr lvl="1"/>
            <a:r>
              <a:rPr lang="et-EE" dirty="0"/>
              <a:t>Investeerimine teadlikkuse tõstmisesse ja kahjude vähendamisesse</a:t>
            </a:r>
          </a:p>
          <a:p>
            <a:pPr lvl="1"/>
            <a:endParaRPr lang="et-E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355735-A248-42B1-AB57-55E18FAAB07C}"/>
              </a:ext>
            </a:extLst>
          </p:cNvPr>
          <p:cNvSpPr txBox="1">
            <a:spLocks/>
          </p:cNvSpPr>
          <p:nvPr/>
        </p:nvSpPr>
        <p:spPr>
          <a:xfrm>
            <a:off x="910125" y="2680503"/>
            <a:ext cx="5185873" cy="36387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Keelamisest tekkinud olukord</a:t>
            </a:r>
          </a:p>
          <a:p>
            <a:pPr lvl="1"/>
            <a:r>
              <a:rPr lang="et-EE" dirty="0"/>
              <a:t>Keeld kehtib 58 aastat</a:t>
            </a:r>
          </a:p>
          <a:p>
            <a:pPr lvl="1"/>
            <a:r>
              <a:rPr lang="et-EE" dirty="0"/>
              <a:t>15% ühiskonnast raporteeris kanepitarvitamist</a:t>
            </a:r>
          </a:p>
          <a:p>
            <a:pPr lvl="1"/>
            <a:r>
              <a:rPr lang="et-EE" dirty="0"/>
              <a:t>Illegaalse kanepi turg ulatus 5,1 miljardi USA dollarini, raha läks kuritegevusele (~90% kanepit osteti mustalt turult)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7833169-6E5C-43EB-85D2-6C0A7030BD84}"/>
              </a:ext>
            </a:extLst>
          </p:cNvPr>
          <p:cNvSpPr txBox="1">
            <a:spLocks/>
          </p:cNvSpPr>
          <p:nvPr/>
        </p:nvSpPr>
        <p:spPr>
          <a:xfrm>
            <a:off x="6303184" y="3429000"/>
            <a:ext cx="5194583" cy="363876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1 aasta peale kanepi seadustamist</a:t>
            </a:r>
          </a:p>
          <a:p>
            <a:pPr lvl="1"/>
            <a:r>
              <a:rPr lang="et-EE" dirty="0"/>
              <a:t>15-24 aastaste seas ei ole kanepi tarvitamine suurenenud</a:t>
            </a:r>
          </a:p>
          <a:p>
            <a:pPr lvl="1"/>
            <a:r>
              <a:rPr lang="et-EE" dirty="0"/>
              <a:t>17% ühiskonnast raporteeris kanepitarvitamist</a:t>
            </a:r>
          </a:p>
          <a:p>
            <a:pPr lvl="2"/>
            <a:r>
              <a:rPr lang="et-EE" dirty="0"/>
              <a:t>Ent väidetakse, et see on sama tarvitamise number, mis oli enne seadustamist</a:t>
            </a:r>
          </a:p>
          <a:p>
            <a:pPr lvl="1"/>
            <a:r>
              <a:rPr lang="et-EE" dirty="0"/>
              <a:t>Kanepitarvitaja keskmine vanus tõuseb </a:t>
            </a:r>
          </a:p>
          <a:p>
            <a:pPr lvl="1"/>
            <a:r>
              <a:rPr lang="et-EE" dirty="0"/>
              <a:t>Seaduslikule kanepile kulutati hinnanguliselt 1,6 miljardit st. kriminaalid ei saanud 1.6 miljardit</a:t>
            </a:r>
          </a:p>
          <a:p>
            <a:pPr lvl="1"/>
            <a:endParaRPr lang="et-E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22D9AB-0656-44B1-98CE-B548EDDFECCB}"/>
              </a:ext>
            </a:extLst>
          </p:cNvPr>
          <p:cNvSpPr txBox="1">
            <a:spLocks/>
          </p:cNvSpPr>
          <p:nvPr/>
        </p:nvSpPr>
        <p:spPr>
          <a:xfrm>
            <a:off x="5362196" y="2070903"/>
            <a:ext cx="1467605" cy="6096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dirty="0"/>
              <a:t>Tulemused</a:t>
            </a:r>
          </a:p>
        </p:txBody>
      </p:sp>
    </p:spTree>
    <p:extLst>
      <p:ext uri="{BB962C8B-B14F-4D97-AF65-F5344CB8AC3E}">
        <p14:creationId xmlns:p14="http://schemas.microsoft.com/office/powerpoint/2010/main" val="10565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315</TotalTime>
  <Words>627</Words>
  <Application>Microsoft Office PowerPoint</Application>
  <PresentationFormat>Laiekraan</PresentationFormat>
  <Paragraphs>94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5" baseType="lpstr">
      <vt:lpstr>Century Gothic</vt:lpstr>
      <vt:lpstr>Inconsolata</vt:lpstr>
      <vt:lpstr>Wingdings 2</vt:lpstr>
      <vt:lpstr>Quotable</vt:lpstr>
      <vt:lpstr>Eesti illegaalse kanepituru uuring ja elanikele sobiliku reguleerimisviisi põhipunktid</vt:lpstr>
      <vt:lpstr>Uuringu struktuur</vt:lpstr>
      <vt:lpstr>Kes on Eesti kanepitarvitajad?</vt:lpstr>
      <vt:lpstr>PowerPointi esitlus</vt:lpstr>
      <vt:lpstr>Kui palju raha saab organiseeritud kuritegevus kanepist?</vt:lpstr>
      <vt:lpstr>Meil on kaks valikut: status quo ehk keeluga jätkamine või reguleerimine</vt:lpstr>
      <vt:lpstr>Sobilik reguleerimisviis?</vt:lpstr>
      <vt:lpstr>ALKOHOLIREGULATSIOONIST OLULISELT KARMIM!</vt:lpstr>
      <vt:lpstr>Miks Kanada seadustas kanepitarvitamise?</vt:lpstr>
      <vt:lpstr>Ettepanekud lõpetuseks</vt:lpstr>
      <vt:lpstr>AITÄH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illegaalse kanepituru uuring ja elanikele sobiliku reguleerimisviisi põhipunktid</dc:title>
  <dc:creator>Oskar</dc:creator>
  <cp:lastModifiedBy>kasutaja</cp:lastModifiedBy>
  <cp:revision>32</cp:revision>
  <dcterms:created xsi:type="dcterms:W3CDTF">2019-11-11T06:57:52Z</dcterms:created>
  <dcterms:modified xsi:type="dcterms:W3CDTF">2019-11-29T10:36:44Z</dcterms:modified>
</cp:coreProperties>
</file>