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9" r:id="rId4"/>
    <p:sldId id="260" r:id="rId5"/>
    <p:sldId id="265" r:id="rId6"/>
    <p:sldId id="261" r:id="rId7"/>
    <p:sldId id="262" r:id="rId8"/>
    <p:sldId id="264" r:id="rId9"/>
    <p:sldId id="258" r:id="rId10"/>
    <p:sldId id="266" r:id="rId11"/>
    <p:sldId id="267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80" autoAdjust="0"/>
    <p:restoredTop sz="94660"/>
  </p:normalViewPr>
  <p:slideViewPr>
    <p:cSldViewPr snapToGrid="0">
      <p:cViewPr varScale="1">
        <p:scale>
          <a:sx n="73" d="100"/>
          <a:sy n="73" d="100"/>
        </p:scale>
        <p:origin x="4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-3175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5760" y="0"/>
                </a:moveTo>
                <a:lnTo>
                  <a:pt x="0" y="0"/>
                </a:lnTo>
                <a:lnTo>
                  <a:pt x="0" y="3090"/>
                </a:lnTo>
                <a:lnTo>
                  <a:pt x="943" y="3090"/>
                </a:lnTo>
                <a:lnTo>
                  <a:pt x="1123" y="3270"/>
                </a:lnTo>
                <a:lnTo>
                  <a:pt x="1123" y="3270"/>
                </a:lnTo>
                <a:lnTo>
                  <a:pt x="1127" y="3272"/>
                </a:lnTo>
                <a:lnTo>
                  <a:pt x="1133" y="3275"/>
                </a:lnTo>
                <a:lnTo>
                  <a:pt x="1139" y="3278"/>
                </a:lnTo>
                <a:lnTo>
                  <a:pt x="1144" y="3278"/>
                </a:lnTo>
                <a:lnTo>
                  <a:pt x="1150" y="3278"/>
                </a:lnTo>
                <a:lnTo>
                  <a:pt x="1155" y="3275"/>
                </a:lnTo>
                <a:lnTo>
                  <a:pt x="1161" y="3272"/>
                </a:lnTo>
                <a:lnTo>
                  <a:pt x="1165" y="3270"/>
                </a:lnTo>
                <a:lnTo>
                  <a:pt x="1345" y="3090"/>
                </a:lnTo>
                <a:lnTo>
                  <a:pt x="5760" y="3090"/>
                </a:lnTo>
                <a:lnTo>
                  <a:pt x="5760" y="0"/>
                </a:lnTo>
                <a:close/>
              </a:path>
            </a:pathLst>
          </a:custGeom>
          <a:ln/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0001" y="1449147"/>
            <a:ext cx="10572000" cy="2971051"/>
          </a:xfrm>
        </p:spPr>
        <p:txBody>
          <a:bodyPr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10001" y="5280847"/>
            <a:ext cx="10572000" cy="434974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B9EBBA-996F-894A-B54A-D6246ED52CEA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800600"/>
            <a:ext cx="10561418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Picture Placeholder 14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0" y="0"/>
            <a:ext cx="12192000" cy="4800600"/>
          </a:xfrm>
          <a:custGeom>
            <a:avLst/>
            <a:gdLst/>
            <a:ahLst/>
            <a:cxnLst/>
            <a:rect l="0" t="0" r="r" b="b"/>
            <a:pathLst>
              <a:path w="5760" h="3289">
                <a:moveTo>
                  <a:pt x="5760" y="0"/>
                </a:moveTo>
                <a:lnTo>
                  <a:pt x="0" y="0"/>
                </a:lnTo>
                <a:lnTo>
                  <a:pt x="0" y="3100"/>
                </a:lnTo>
                <a:lnTo>
                  <a:pt x="943" y="3100"/>
                </a:lnTo>
                <a:lnTo>
                  <a:pt x="1123" y="3281"/>
                </a:lnTo>
                <a:lnTo>
                  <a:pt x="1123" y="3281"/>
                </a:lnTo>
                <a:lnTo>
                  <a:pt x="1127" y="3283"/>
                </a:lnTo>
                <a:lnTo>
                  <a:pt x="1133" y="3286"/>
                </a:lnTo>
                <a:lnTo>
                  <a:pt x="1139" y="3289"/>
                </a:lnTo>
                <a:lnTo>
                  <a:pt x="1144" y="3289"/>
                </a:lnTo>
                <a:lnTo>
                  <a:pt x="1150" y="3289"/>
                </a:lnTo>
                <a:lnTo>
                  <a:pt x="1155" y="3286"/>
                </a:lnTo>
                <a:lnTo>
                  <a:pt x="1161" y="3283"/>
                </a:lnTo>
                <a:lnTo>
                  <a:pt x="1165" y="3281"/>
                </a:lnTo>
                <a:lnTo>
                  <a:pt x="1345" y="3100"/>
                </a:lnTo>
                <a:lnTo>
                  <a:pt x="5760" y="3100"/>
                </a:lnTo>
                <a:lnTo>
                  <a:pt x="5760" y="0"/>
                </a:lnTo>
                <a:close/>
              </a:path>
            </a:pathLst>
          </a:custGeom>
          <a:noFill/>
          <a:ln>
            <a:solidFill>
              <a:schemeClr val="tx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marL="0" indent="0" algn="ctr">
              <a:buFontTx/>
              <a:buNone/>
              <a:defRPr sz="16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0000" y="5367338"/>
            <a:ext cx="10561418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C79C5D-2A6F-F04D-97DA-BEF2467B64E4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>
            <a:spLocks noChangeAspect="1"/>
          </p:cNvSpPr>
          <p:nvPr/>
        </p:nvSpPr>
        <p:spPr bwMode="auto">
          <a:xfrm>
            <a:off x="631697" y="1081456"/>
            <a:ext cx="6332416" cy="3239188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0985" y="1238502"/>
            <a:ext cx="5893840" cy="2645912"/>
          </a:xfrm>
        </p:spPr>
        <p:txBody>
          <a:bodyPr anchor="b"/>
          <a:lstStyle>
            <a:lvl1pPr algn="l">
              <a:defRPr sz="42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3190" y="4443680"/>
            <a:ext cx="5891636" cy="713241"/>
          </a:xfrm>
        </p:spPr>
        <p:txBody>
          <a:bodyPr anchor="t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7574642" y="1081456"/>
            <a:ext cx="3810001" cy="407546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6"/>
          <p:cNvSpPr>
            <a:spLocks noChangeAspect="1"/>
          </p:cNvSpPr>
          <p:nvPr/>
        </p:nvSpPr>
        <p:spPr bwMode="auto">
          <a:xfrm>
            <a:off x="1140884" y="2286585"/>
            <a:ext cx="4895115" cy="2503972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Title 1"/>
          <p:cNvSpPr>
            <a:spLocks noGrp="1"/>
          </p:cNvSpPr>
          <p:nvPr>
            <p:ph type="title"/>
          </p:nvPr>
        </p:nvSpPr>
        <p:spPr>
          <a:xfrm>
            <a:off x="1357089" y="2435957"/>
            <a:ext cx="4382521" cy="2007789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6156000" y="2286000"/>
            <a:ext cx="4880300" cy="2295525"/>
          </a:xfrm>
        </p:spPr>
        <p:txBody>
          <a:bodyPr anchor="t"/>
          <a:lstStyle>
            <a:lvl1pPr marL="0" indent="0">
              <a:buFontTx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F54567-0DE4-3F47-BF90-CB84690072F9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C52C72-DE31-F449-A4ED-4C594FD91407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7669651" y="446089"/>
            <a:ext cx="4522349" cy="5414962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83540" y="586171"/>
            <a:ext cx="2494791" cy="51347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10001" y="446089"/>
            <a:ext cx="6611540" cy="5414962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62726E-379B-B349-9EED-81ED093FA806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18712" y="2222287"/>
            <a:ext cx="10554574" cy="363651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A1323-8D79-1946-B0D7-40001CF92E9D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7"/>
          <p:cNvSpPr/>
          <p:nvPr/>
        </p:nvSpPr>
        <p:spPr bwMode="auto">
          <a:xfrm>
            <a:off x="0" y="1"/>
            <a:ext cx="12192000" cy="5203825"/>
          </a:xfrm>
          <a:custGeom>
            <a:avLst/>
            <a:gdLst/>
            <a:ahLst/>
            <a:cxnLst/>
            <a:rect l="0" t="0" r="r" b="b"/>
            <a:pathLst>
              <a:path w="5760" h="3278">
                <a:moveTo>
                  <a:pt x="0" y="0"/>
                </a:moveTo>
                <a:lnTo>
                  <a:pt x="5760" y="0"/>
                </a:lnTo>
                <a:lnTo>
                  <a:pt x="5760" y="3090"/>
                </a:lnTo>
                <a:lnTo>
                  <a:pt x="4817" y="3090"/>
                </a:lnTo>
                <a:lnTo>
                  <a:pt x="4637" y="3270"/>
                </a:lnTo>
                <a:lnTo>
                  <a:pt x="4637" y="3270"/>
                </a:lnTo>
                <a:lnTo>
                  <a:pt x="4633" y="3272"/>
                </a:lnTo>
                <a:lnTo>
                  <a:pt x="4627" y="3275"/>
                </a:lnTo>
                <a:lnTo>
                  <a:pt x="4621" y="3278"/>
                </a:lnTo>
                <a:lnTo>
                  <a:pt x="4616" y="3278"/>
                </a:lnTo>
                <a:lnTo>
                  <a:pt x="4610" y="3278"/>
                </a:lnTo>
                <a:lnTo>
                  <a:pt x="4605" y="3275"/>
                </a:lnTo>
                <a:lnTo>
                  <a:pt x="4599" y="3272"/>
                </a:lnTo>
                <a:lnTo>
                  <a:pt x="4595" y="3270"/>
                </a:lnTo>
                <a:lnTo>
                  <a:pt x="4415" y="3090"/>
                </a:lnTo>
                <a:lnTo>
                  <a:pt x="0" y="309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000" y="2951396"/>
            <a:ext cx="10561418" cy="1468800"/>
          </a:xfrm>
        </p:spPr>
        <p:txBody>
          <a:bodyPr anchor="b"/>
          <a:lstStyle>
            <a:lvl1pPr algn="r">
              <a:defRPr sz="4800" b="1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5281201"/>
            <a:ext cx="10561418" cy="433955"/>
          </a:xfrm>
        </p:spPr>
        <p:txBody>
          <a:bodyPr anchor="t">
            <a:no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A1846-DA80-1C48-A609-854EA85C59AD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18712" y="2222287"/>
            <a:ext cx="5185873" cy="36387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7415" y="2222287"/>
            <a:ext cx="5194583" cy="363876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302355-E14B-8545-A8F8-0FE83CC9D524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4728" y="2174875"/>
            <a:ext cx="5189857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4729" y="2751138"/>
            <a:ext cx="5189856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7415" y="2174875"/>
            <a:ext cx="5194583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7415" y="2751138"/>
            <a:ext cx="5194583" cy="3109913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640F58-564D-2B4F-AE67-E407BA4FCF45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6"/>
          <p:cNvSpPr/>
          <p:nvPr/>
        </p:nvSpPr>
        <p:spPr bwMode="auto">
          <a:xfrm>
            <a:off x="0" y="0"/>
            <a:ext cx="12192000" cy="2185988"/>
          </a:xfrm>
          <a:custGeom>
            <a:avLst/>
            <a:gdLst/>
            <a:ahLst/>
            <a:cxnLst/>
            <a:rect l="0" t="0" r="r" b="b"/>
            <a:pathLst>
              <a:path w="5760" h="1377">
                <a:moveTo>
                  <a:pt x="5760" y="0"/>
                </a:moveTo>
                <a:lnTo>
                  <a:pt x="0" y="0"/>
                </a:lnTo>
                <a:lnTo>
                  <a:pt x="0" y="1189"/>
                </a:lnTo>
                <a:lnTo>
                  <a:pt x="943" y="1189"/>
                </a:lnTo>
                <a:lnTo>
                  <a:pt x="1123" y="1369"/>
                </a:lnTo>
                <a:lnTo>
                  <a:pt x="1123" y="1369"/>
                </a:lnTo>
                <a:lnTo>
                  <a:pt x="1127" y="1371"/>
                </a:lnTo>
                <a:lnTo>
                  <a:pt x="1133" y="1374"/>
                </a:lnTo>
                <a:lnTo>
                  <a:pt x="1139" y="1377"/>
                </a:lnTo>
                <a:lnTo>
                  <a:pt x="1144" y="1377"/>
                </a:lnTo>
                <a:lnTo>
                  <a:pt x="1150" y="1377"/>
                </a:lnTo>
                <a:lnTo>
                  <a:pt x="1155" y="1374"/>
                </a:lnTo>
                <a:lnTo>
                  <a:pt x="1161" y="1371"/>
                </a:lnTo>
                <a:lnTo>
                  <a:pt x="1165" y="1369"/>
                </a:lnTo>
                <a:lnTo>
                  <a:pt x="1345" y="1189"/>
                </a:lnTo>
                <a:lnTo>
                  <a:pt x="5760" y="1189"/>
                </a:lnTo>
                <a:lnTo>
                  <a:pt x="576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3A34C8-038E-2045-AF43-DF7DBB8E0E9E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18C68F-D26B-8F47-958C-23B49CF8A634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6"/>
          <p:cNvSpPr>
            <a:spLocks noChangeAspect="1"/>
          </p:cNvSpPr>
          <p:nvPr/>
        </p:nvSpPr>
        <p:spPr bwMode="auto">
          <a:xfrm>
            <a:off x="1073151" y="446087"/>
            <a:ext cx="3547533" cy="1814651"/>
          </a:xfrm>
          <a:custGeom>
            <a:avLst/>
            <a:gdLst/>
            <a:ahLst/>
            <a:cxnLst/>
            <a:rect l="0" t="0" r="r" b="b"/>
            <a:pathLst>
              <a:path w="3384" h="2308">
                <a:moveTo>
                  <a:pt x="3340" y="0"/>
                </a:moveTo>
                <a:lnTo>
                  <a:pt x="44" y="0"/>
                </a:lnTo>
                <a:lnTo>
                  <a:pt x="44" y="0"/>
                </a:lnTo>
                <a:lnTo>
                  <a:pt x="34" y="0"/>
                </a:lnTo>
                <a:lnTo>
                  <a:pt x="26" y="4"/>
                </a:lnTo>
                <a:lnTo>
                  <a:pt x="20" y="8"/>
                </a:lnTo>
                <a:lnTo>
                  <a:pt x="12" y="12"/>
                </a:lnTo>
                <a:lnTo>
                  <a:pt x="8" y="20"/>
                </a:lnTo>
                <a:lnTo>
                  <a:pt x="4" y="26"/>
                </a:lnTo>
                <a:lnTo>
                  <a:pt x="0" y="34"/>
                </a:lnTo>
                <a:lnTo>
                  <a:pt x="0" y="44"/>
                </a:lnTo>
                <a:lnTo>
                  <a:pt x="0" y="2076"/>
                </a:lnTo>
                <a:lnTo>
                  <a:pt x="0" y="2076"/>
                </a:lnTo>
                <a:lnTo>
                  <a:pt x="0" y="2086"/>
                </a:lnTo>
                <a:lnTo>
                  <a:pt x="4" y="2094"/>
                </a:lnTo>
                <a:lnTo>
                  <a:pt x="8" y="2100"/>
                </a:lnTo>
                <a:lnTo>
                  <a:pt x="12" y="2108"/>
                </a:lnTo>
                <a:lnTo>
                  <a:pt x="20" y="2112"/>
                </a:lnTo>
                <a:lnTo>
                  <a:pt x="26" y="2116"/>
                </a:lnTo>
                <a:lnTo>
                  <a:pt x="34" y="2120"/>
                </a:lnTo>
                <a:lnTo>
                  <a:pt x="44" y="2120"/>
                </a:lnTo>
                <a:lnTo>
                  <a:pt x="474" y="2120"/>
                </a:lnTo>
                <a:lnTo>
                  <a:pt x="650" y="2296"/>
                </a:lnTo>
                <a:lnTo>
                  <a:pt x="650" y="2296"/>
                </a:lnTo>
                <a:lnTo>
                  <a:pt x="656" y="2300"/>
                </a:lnTo>
                <a:lnTo>
                  <a:pt x="664" y="2304"/>
                </a:lnTo>
                <a:lnTo>
                  <a:pt x="672" y="2308"/>
                </a:lnTo>
                <a:lnTo>
                  <a:pt x="680" y="2308"/>
                </a:lnTo>
                <a:lnTo>
                  <a:pt x="688" y="2308"/>
                </a:lnTo>
                <a:lnTo>
                  <a:pt x="696" y="2304"/>
                </a:lnTo>
                <a:lnTo>
                  <a:pt x="704" y="2300"/>
                </a:lnTo>
                <a:lnTo>
                  <a:pt x="710" y="2296"/>
                </a:lnTo>
                <a:lnTo>
                  <a:pt x="886" y="2120"/>
                </a:lnTo>
                <a:lnTo>
                  <a:pt x="3340" y="2120"/>
                </a:lnTo>
                <a:lnTo>
                  <a:pt x="3340" y="2120"/>
                </a:lnTo>
                <a:lnTo>
                  <a:pt x="3350" y="2120"/>
                </a:lnTo>
                <a:lnTo>
                  <a:pt x="3358" y="2116"/>
                </a:lnTo>
                <a:lnTo>
                  <a:pt x="3364" y="2112"/>
                </a:lnTo>
                <a:lnTo>
                  <a:pt x="3372" y="2108"/>
                </a:lnTo>
                <a:lnTo>
                  <a:pt x="3376" y="2100"/>
                </a:lnTo>
                <a:lnTo>
                  <a:pt x="3380" y="2094"/>
                </a:lnTo>
                <a:lnTo>
                  <a:pt x="3384" y="2086"/>
                </a:lnTo>
                <a:lnTo>
                  <a:pt x="3384" y="2076"/>
                </a:lnTo>
                <a:lnTo>
                  <a:pt x="3384" y="44"/>
                </a:lnTo>
                <a:lnTo>
                  <a:pt x="3384" y="44"/>
                </a:lnTo>
                <a:lnTo>
                  <a:pt x="3384" y="34"/>
                </a:lnTo>
                <a:lnTo>
                  <a:pt x="3380" y="26"/>
                </a:lnTo>
                <a:lnTo>
                  <a:pt x="3376" y="20"/>
                </a:lnTo>
                <a:lnTo>
                  <a:pt x="3372" y="12"/>
                </a:lnTo>
                <a:lnTo>
                  <a:pt x="3364" y="8"/>
                </a:lnTo>
                <a:lnTo>
                  <a:pt x="3358" y="4"/>
                </a:lnTo>
                <a:lnTo>
                  <a:pt x="3350" y="0"/>
                </a:lnTo>
                <a:lnTo>
                  <a:pt x="3340" y="0"/>
                </a:lnTo>
                <a:lnTo>
                  <a:pt x="3340" y="0"/>
                </a:lnTo>
                <a:close/>
              </a:path>
            </a:pathLst>
          </a:custGeom>
          <a:ln/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3151" y="446088"/>
            <a:ext cx="3547533" cy="1618396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446088"/>
            <a:ext cx="6252633" cy="541496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3151" y="2260738"/>
            <a:ext cx="3547533" cy="360031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DF5E60-9974-AC48-9591-99C2BB44B7CF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4728" y="727522"/>
            <a:ext cx="4852988" cy="1617163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9" name="Picture Placeholder 11"/>
          <p:cNvSpPr>
            <a:spLocks noGrp="1" noChangeAspect="1"/>
          </p:cNvSpPr>
          <p:nvPr>
            <p:ph type="pic" sz="quarter" idx="13"/>
          </p:nvPr>
        </p:nvSpPr>
        <p:spPr bwMode="auto">
          <a:xfrm>
            <a:off x="6098117" y="0"/>
            <a:ext cx="6093883" cy="6858000"/>
          </a:xfrm>
          <a:custGeom>
            <a:avLst/>
            <a:gdLst/>
            <a:ahLst/>
            <a:cxnLst/>
            <a:rect l="0" t="0" r="r" b="b"/>
            <a:pathLst>
              <a:path w="2879" h="4320">
                <a:moveTo>
                  <a:pt x="183" y="0"/>
                </a:moveTo>
                <a:lnTo>
                  <a:pt x="183" y="1197"/>
                </a:lnTo>
                <a:lnTo>
                  <a:pt x="8" y="1372"/>
                </a:lnTo>
                <a:lnTo>
                  <a:pt x="8" y="1372"/>
                </a:lnTo>
                <a:lnTo>
                  <a:pt x="6" y="1376"/>
                </a:lnTo>
                <a:lnTo>
                  <a:pt x="3" y="1382"/>
                </a:lnTo>
                <a:lnTo>
                  <a:pt x="0" y="1387"/>
                </a:lnTo>
                <a:lnTo>
                  <a:pt x="0" y="1393"/>
                </a:lnTo>
                <a:lnTo>
                  <a:pt x="0" y="1399"/>
                </a:lnTo>
                <a:lnTo>
                  <a:pt x="3" y="1404"/>
                </a:lnTo>
                <a:lnTo>
                  <a:pt x="6" y="1410"/>
                </a:lnTo>
                <a:lnTo>
                  <a:pt x="8" y="1414"/>
                </a:lnTo>
                <a:lnTo>
                  <a:pt x="183" y="1589"/>
                </a:lnTo>
                <a:lnTo>
                  <a:pt x="183" y="4320"/>
                </a:lnTo>
                <a:lnTo>
                  <a:pt x="2879" y="4320"/>
                </a:lnTo>
                <a:lnTo>
                  <a:pt x="2879" y="0"/>
                </a:lnTo>
                <a:lnTo>
                  <a:pt x="183" y="0"/>
                </a:lnTo>
                <a:close/>
              </a:path>
            </a:pathLst>
          </a:custGeom>
          <a:noFill/>
          <a:ln w="9525">
            <a:solidFill>
              <a:schemeClr val="tx2"/>
            </a:solidFill>
            <a:round/>
            <a:headEnd/>
            <a:tailEnd/>
          </a:ln>
          <a:effectLst/>
        </p:spPr>
        <p:txBody>
          <a:bodyPr wrap="square" numCol="1" anchor="t" anchorCtr="0" compatLnSpc="1">
            <a:prstTxWarp prst="textNoShape">
              <a:avLst/>
            </a:prstTxWarp>
            <a:normAutofit/>
          </a:bodyPr>
          <a:lstStyle>
            <a:lvl1pPr algn="ctr">
              <a:buFontTx/>
              <a:buNone/>
              <a:defRPr sz="14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14728" y="2344684"/>
            <a:ext cx="4852988" cy="3516365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885810" y="6041362"/>
            <a:ext cx="976879" cy="365125"/>
          </a:xfrm>
        </p:spPr>
        <p:txBody>
          <a:bodyPr/>
          <a:lstStyle/>
          <a:p>
            <a:fld id="{18C79C5D-2A6F-F04D-97DA-BEF2467B64E4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0396" y="6041362"/>
            <a:ext cx="3295413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4862689" y="5915888"/>
            <a:ext cx="1062155" cy="490599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10000" y="447188"/>
            <a:ext cx="10571998" cy="970450"/>
          </a:xfrm>
          <a:prstGeom prst="rect">
            <a:avLst/>
          </a:prstGeom>
          <a:effectLst>
            <a:outerShdw blurRad="50800" dir="14400000">
              <a:srgbClr val="000000">
                <a:alpha val="60000"/>
              </a:srgbClr>
            </a:outerShdw>
          </a:effectLst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000" y="2184401"/>
            <a:ext cx="10563285" cy="3674397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1514" y="6041362"/>
            <a:ext cx="864432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334626" y="6041362"/>
            <a:ext cx="1343706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09B482E8-6E0E-1B4F-B1FD-C69DB9E858D9}" type="datetimeFigureOut">
              <a:rPr lang="en-US" dirty="0"/>
              <a:pPr/>
              <a:t>11/29/2019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331" y="5915888"/>
            <a:ext cx="1062155" cy="490599"/>
          </a:xfrm>
          <a:prstGeom prst="rect">
            <a:avLst/>
          </a:prstGeom>
        </p:spPr>
        <p:txBody>
          <a:bodyPr vert="horz" lIns="91440" tIns="45720" rIns="91440" bIns="10800" rtlCol="0" anchor="b"/>
          <a:lstStyle>
            <a:lvl1pPr algn="r">
              <a:defRPr sz="20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3" r:id="rId9"/>
    <p:sldLayoutId id="2147483657" r:id="rId10"/>
    <p:sldLayoutId id="2147483666" r:id="rId11"/>
    <p:sldLayoutId id="2147483661" r:id="rId12"/>
    <p:sldLayoutId id="2147483658" r:id="rId13"/>
    <p:sldLayoutId id="2147483659" r:id="rId14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000" b="1" kern="1200">
          <a:solidFill>
            <a:srgbClr val="FEFEFE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4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36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Font typeface="Wingdings 2" charset="2"/>
        <a:buChar char=""/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6AA80-58DA-4D1D-8E61-74FC0AF2BDC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0001" y="756357"/>
            <a:ext cx="10572000" cy="3663842"/>
          </a:xfrm>
        </p:spPr>
        <p:txBody>
          <a:bodyPr/>
          <a:lstStyle/>
          <a:p>
            <a:r>
              <a:rPr lang="et-EE" dirty="0"/>
              <a:t>Eesti illegaalse kanepituru uuring ja elanikele sobiliku reguleerimisviisi põhipunktid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74D5FA2-8D93-4518-8D8B-F71ABBC76C9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t-EE" dirty="0"/>
              <a:t>Oskar – Aleksander Lesment, November 2019 Tallinn</a:t>
            </a:r>
          </a:p>
        </p:txBody>
      </p:sp>
    </p:spTree>
    <p:extLst>
      <p:ext uri="{BB962C8B-B14F-4D97-AF65-F5344CB8AC3E}">
        <p14:creationId xmlns:p14="http://schemas.microsoft.com/office/powerpoint/2010/main" val="26202243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C3ECC9-0E31-4102-9C27-148C107058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Ettepanekud lõpetuseks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527E87-5AA3-49D4-9CA9-CAE9856650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t-EE" dirty="0"/>
              <a:t>Me saame kõik aru, et see istung on pigem formaalsus ning tulemus on pigem ette äraotsustatud. </a:t>
            </a:r>
          </a:p>
          <a:p>
            <a:pPr lvl="1"/>
            <a:r>
              <a:rPr lang="et-EE" dirty="0"/>
              <a:t>Ent kindlasti on Teie seas inimesi, kes mõistavad, et tänase olukorra jätkumine ei ole Eesti huvides</a:t>
            </a:r>
          </a:p>
          <a:p>
            <a:pPr lvl="1"/>
            <a:endParaRPr lang="et-EE" dirty="0"/>
          </a:p>
          <a:p>
            <a:r>
              <a:rPr lang="et-EE" dirty="0"/>
              <a:t>Kutsun üles Riigikogu liikmeid korraldama ühist ametlikku reisi Kanadasse, kus on leitud toimivad lahendused kanepituru reguleerimiseks. </a:t>
            </a:r>
          </a:p>
          <a:p>
            <a:pPr lvl="1"/>
            <a:r>
              <a:rPr lang="et-EE" dirty="0"/>
              <a:t>Usun, et Kanada ametnikud ja poliitikud on valmis tutvustama Kanada kogemust ja rääkima kuidas on kanepipoliitika reform Kanadat mõjutanud. </a:t>
            </a:r>
          </a:p>
        </p:txBody>
      </p:sp>
    </p:spTree>
    <p:extLst>
      <p:ext uri="{BB962C8B-B14F-4D97-AF65-F5344CB8AC3E}">
        <p14:creationId xmlns:p14="http://schemas.microsoft.com/office/powerpoint/2010/main" val="52373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CE209F-A157-4810-B709-C8B0A383FC6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09625" y="2944019"/>
            <a:ext cx="10572750" cy="969962"/>
          </a:xfrm>
        </p:spPr>
        <p:txBody>
          <a:bodyPr/>
          <a:lstStyle/>
          <a:p>
            <a:pPr algn="ctr"/>
            <a:r>
              <a:rPr lang="et-EE" dirty="0"/>
              <a:t>AITÄH</a:t>
            </a:r>
          </a:p>
        </p:txBody>
      </p:sp>
    </p:spTree>
    <p:extLst>
      <p:ext uri="{BB962C8B-B14F-4D97-AF65-F5344CB8AC3E}">
        <p14:creationId xmlns:p14="http://schemas.microsoft.com/office/powerpoint/2010/main" val="3600036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9E827B-3327-46CC-810C-EC863CEE29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Uuringu struktuur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8C3DF63-4972-4C85-8536-DF5310EE244C}"/>
              </a:ext>
            </a:extLst>
          </p:cNvPr>
          <p:cNvSpPr txBox="1"/>
          <p:nvPr/>
        </p:nvSpPr>
        <p:spPr>
          <a:xfrm>
            <a:off x="4504262" y="1982422"/>
            <a:ext cx="3183474" cy="461665"/>
          </a:xfrm>
          <a:prstGeom prst="rect">
            <a:avLst/>
          </a:prstGeom>
          <a:noFill/>
          <a:ln w="63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t-EE" sz="2400" dirty="0"/>
              <a:t>Küsitlused</a:t>
            </a:r>
            <a:endParaRPr lang="et-EE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376F3C4-1961-436C-BE2F-197F1DD7DFB4}"/>
              </a:ext>
            </a:extLst>
          </p:cNvPr>
          <p:cNvSpPr txBox="1"/>
          <p:nvPr/>
        </p:nvSpPr>
        <p:spPr>
          <a:xfrm>
            <a:off x="406396" y="3065400"/>
            <a:ext cx="50122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sz="2400" dirty="0"/>
              <a:t>Küsimustik: Palun rääkige oma kanepitarvitamisest</a:t>
            </a:r>
            <a:endParaRPr lang="et-EE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441B1D-A8A7-4CB2-9406-45A5EB97ABF6}"/>
              </a:ext>
            </a:extLst>
          </p:cNvPr>
          <p:cNvSpPr txBox="1"/>
          <p:nvPr/>
        </p:nvSpPr>
        <p:spPr>
          <a:xfrm>
            <a:off x="6773339" y="3008872"/>
            <a:ext cx="50122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t-EE" sz="2400" dirty="0"/>
              <a:t>Küsimustik kanepituru reguleerimise vastuvõetavatest vormidest</a:t>
            </a:r>
            <a:endParaRPr lang="et-EE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19BFD5C1-9BAB-4F8F-A0B5-776F09C345B2}"/>
              </a:ext>
            </a:extLst>
          </p:cNvPr>
          <p:cNvCxnSpPr>
            <a:cxnSpLocks/>
            <a:stCxn id="4" idx="1"/>
            <a:endCxn id="5" idx="0"/>
          </p:cNvCxnSpPr>
          <p:nvPr/>
        </p:nvCxnSpPr>
        <p:spPr>
          <a:xfrm flipH="1">
            <a:off x="2912530" y="2213255"/>
            <a:ext cx="1591732" cy="8521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5AF3E5F7-A1A9-481A-B375-CA8B42773933}"/>
              </a:ext>
            </a:extLst>
          </p:cNvPr>
          <p:cNvCxnSpPr>
            <a:cxnSpLocks/>
            <a:stCxn id="4" idx="3"/>
            <a:endCxn id="6" idx="0"/>
          </p:cNvCxnSpPr>
          <p:nvPr/>
        </p:nvCxnSpPr>
        <p:spPr>
          <a:xfrm>
            <a:off x="7687736" y="2213255"/>
            <a:ext cx="1591737" cy="79561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>
            <a:extLst>
              <a:ext uri="{FF2B5EF4-FFF2-40B4-BE49-F238E27FC236}">
                <a16:creationId xmlns:a16="http://schemas.microsoft.com/office/drawing/2014/main" id="{BE349B1E-C6C9-4183-9CAC-EE9E08AB4A6D}"/>
              </a:ext>
            </a:extLst>
          </p:cNvPr>
          <p:cNvSpPr txBox="1"/>
          <p:nvPr/>
        </p:nvSpPr>
        <p:spPr>
          <a:xfrm>
            <a:off x="491062" y="4331279"/>
            <a:ext cx="5012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400" dirty="0"/>
              <a:t>Vastanuid: ~2200</a:t>
            </a:r>
            <a:endParaRPr lang="et-EE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94FDEB9-6513-46F5-A068-0AC2208D2EF1}"/>
              </a:ext>
            </a:extLst>
          </p:cNvPr>
          <p:cNvSpPr txBox="1"/>
          <p:nvPr/>
        </p:nvSpPr>
        <p:spPr>
          <a:xfrm>
            <a:off x="6688672" y="4331279"/>
            <a:ext cx="50122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sz="2400" dirty="0"/>
              <a:t>Vastanuid: ~2200</a:t>
            </a:r>
            <a:endParaRPr lang="et-EE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078DC95B-C362-46D2-AE8A-76C4DE55B651}"/>
              </a:ext>
            </a:extLst>
          </p:cNvPr>
          <p:cNvSpPr txBox="1"/>
          <p:nvPr/>
        </p:nvSpPr>
        <p:spPr>
          <a:xfrm>
            <a:off x="5063065" y="5949147"/>
            <a:ext cx="2065868" cy="461665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t-EE" sz="2400" dirty="0"/>
              <a:t>Ülevaade</a:t>
            </a:r>
            <a:endParaRPr lang="et-EE" dirty="0"/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5687A1CE-0BE7-46CB-BCFF-B214EB6FF9E7}"/>
              </a:ext>
            </a:extLst>
          </p:cNvPr>
          <p:cNvCxnSpPr>
            <a:cxnSpLocks/>
            <a:stCxn id="21" idx="2"/>
            <a:endCxn id="23" idx="0"/>
          </p:cNvCxnSpPr>
          <p:nvPr/>
        </p:nvCxnSpPr>
        <p:spPr>
          <a:xfrm>
            <a:off x="2997196" y="4792944"/>
            <a:ext cx="3098803" cy="1156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31990CAB-17FB-4258-84AF-6332D65182FE}"/>
              </a:ext>
            </a:extLst>
          </p:cNvPr>
          <p:cNvCxnSpPr>
            <a:cxnSpLocks/>
            <a:stCxn id="22" idx="2"/>
            <a:endCxn id="23" idx="0"/>
          </p:cNvCxnSpPr>
          <p:nvPr/>
        </p:nvCxnSpPr>
        <p:spPr>
          <a:xfrm flipH="1">
            <a:off x="6095999" y="4792944"/>
            <a:ext cx="3098807" cy="11562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676740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2C69DA-3D6A-4B19-BAC6-99FF53B76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2233" y="420859"/>
            <a:ext cx="10571998" cy="970450"/>
          </a:xfrm>
        </p:spPr>
        <p:txBody>
          <a:bodyPr/>
          <a:lstStyle/>
          <a:p>
            <a:r>
              <a:rPr lang="et-EE" dirty="0"/>
              <a:t>Kes on Eesti kanepitarvitajad?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2F77DDAF-8E77-4938-A62A-BC21BB815D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7973" y="2031522"/>
            <a:ext cx="5258232" cy="4601455"/>
          </a:xfrm>
        </p:spPr>
        <p:txBody>
          <a:bodyPr/>
          <a:lstStyle/>
          <a:p>
            <a:r>
              <a:rPr lang="et-EE" dirty="0"/>
              <a:t>Enamuses täiskasvanud ja harilikud inimesed, kes...</a:t>
            </a:r>
          </a:p>
          <a:p>
            <a:pPr lvl="1"/>
            <a:r>
              <a:rPr lang="et-EE" dirty="0"/>
              <a:t>...käivad tööl</a:t>
            </a:r>
          </a:p>
          <a:p>
            <a:pPr lvl="1"/>
            <a:r>
              <a:rPr lang="et-EE" dirty="0"/>
              <a:t>...on omandanud hariduse, sh kõrghariduse</a:t>
            </a:r>
          </a:p>
          <a:p>
            <a:pPr lvl="1"/>
            <a:r>
              <a:rPr lang="et-EE" dirty="0"/>
              <a:t>Enamik on püsisuhtes. Paljudel on peres lapsed</a:t>
            </a:r>
          </a:p>
          <a:p>
            <a:pPr lvl="1"/>
            <a:r>
              <a:rPr lang="et-EE" dirty="0"/>
              <a:t>...pole Politseile kunagi kanepiga vahele jäänud</a:t>
            </a:r>
          </a:p>
          <a:p>
            <a:pPr lvl="1"/>
            <a:endParaRPr lang="et-EE" dirty="0"/>
          </a:p>
          <a:p>
            <a:r>
              <a:rPr lang="et-EE" dirty="0"/>
              <a:t>Puutume nendega kokku iga päev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18AB7F08-559A-4736-9229-84A4B326E8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6205" y="2283675"/>
            <a:ext cx="6698327" cy="418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30B62D4-5523-4FAC-A1E6-9DE691A86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14680" y="2062469"/>
            <a:ext cx="6639852" cy="441069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095AF947-DF6F-42F8-A447-14BBDC2FB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5868" y="1917401"/>
            <a:ext cx="5614213" cy="4940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5B048EEA-060A-4673-A92C-639209F2CF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526" y="1917402"/>
            <a:ext cx="5364895" cy="49405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137E03-E96B-4D3F-8026-06A0C9D64C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71284" y="1915739"/>
            <a:ext cx="4960903" cy="49405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38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5DC26C17-8DC6-4EB5-8591-98B3718356F0}"/>
              </a:ext>
            </a:extLst>
          </p:cNvPr>
          <p:cNvSpPr txBox="1">
            <a:spLocks/>
          </p:cNvSpPr>
          <p:nvPr/>
        </p:nvSpPr>
        <p:spPr>
          <a:xfrm>
            <a:off x="181898" y="213874"/>
            <a:ext cx="11884916" cy="896469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dirty="0"/>
              <a:t>Vaid veerand neist proovis kanepit täisealisena</a:t>
            </a:r>
          </a:p>
          <a:p>
            <a:pPr lvl="1"/>
            <a:r>
              <a:rPr lang="et-EE" dirty="0"/>
              <a:t>Vaatamata sellele, et vanemaid proovijaid on juurde tulnud, on esmaproovimiste vanus aja jooksul siiski langenud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B405273D-AC65-48BB-BD93-EF95008A4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1253" y="1530994"/>
            <a:ext cx="7966206" cy="493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6751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B66888-9A7A-4A05-9045-E8073452D1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Kui palju raha saab organiseeritud kuritegevus kanepist?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945ECC0B-AA76-4270-9E43-919A212A55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3540294"/>
              </p:ext>
            </p:extLst>
          </p:nvPr>
        </p:nvGraphicFramePr>
        <p:xfrm>
          <a:off x="248408" y="2373601"/>
          <a:ext cx="4492925" cy="3909612"/>
        </p:xfrm>
        <a:graphic>
          <a:graphicData uri="http://schemas.openxmlformats.org/drawingml/2006/table">
            <a:tbl>
              <a:tblPr/>
              <a:tblGrid>
                <a:gridCol w="3268841">
                  <a:extLst>
                    <a:ext uri="{9D8B030D-6E8A-4147-A177-3AD203B41FA5}">
                      <a16:colId xmlns:a16="http://schemas.microsoft.com/office/drawing/2014/main" val="1703730428"/>
                    </a:ext>
                  </a:extLst>
                </a:gridCol>
                <a:gridCol w="1224084">
                  <a:extLst>
                    <a:ext uri="{9D8B030D-6E8A-4147-A177-3AD203B41FA5}">
                      <a16:colId xmlns:a16="http://schemas.microsoft.com/office/drawing/2014/main" val="2412563623"/>
                    </a:ext>
                  </a:extLst>
                </a:gridCol>
              </a:tblGrid>
              <a:tr h="222527">
                <a:tc>
                  <a:txBody>
                    <a:bodyPr/>
                    <a:lstStyle/>
                    <a:p>
                      <a:pPr rtl="0" fontAlgn="b"/>
                      <a:r>
                        <a:rPr lang="et-EE" sz="1200">
                          <a:effectLst/>
                        </a:rPr>
                        <a:t>Vastajate arv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t-EE" sz="1200">
                          <a:effectLst/>
                        </a:rPr>
                        <a:t>2192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41274988"/>
                  </a:ext>
                </a:extLst>
              </a:tr>
              <a:tr h="411337">
                <a:tc>
                  <a:txBody>
                    <a:bodyPr/>
                    <a:lstStyle/>
                    <a:p>
                      <a:pPr rtl="0" fontAlgn="b"/>
                      <a:r>
                        <a:rPr lang="et-EE" sz="1200">
                          <a:effectLst/>
                        </a:rPr>
                        <a:t>Vastanute kuine kanepitarbimine [grammid]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t-EE" sz="1200" dirty="0">
                          <a:effectLst/>
                        </a:rPr>
                        <a:t>16,519.72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3410539"/>
                  </a:ext>
                </a:extLst>
              </a:tr>
              <a:tr h="222527">
                <a:tc>
                  <a:txBody>
                    <a:bodyPr/>
                    <a:lstStyle/>
                    <a:p>
                      <a:pPr rtl="0" fontAlgn="b"/>
                      <a:r>
                        <a:rPr lang="et-EE" sz="1200" dirty="0">
                          <a:effectLst/>
                        </a:rPr>
                        <a:t>Vastajate poolt m</a:t>
                      </a:r>
                      <a:r>
                        <a:rPr lang="fi-FI" sz="1200" dirty="0">
                          <a:effectLst/>
                        </a:rPr>
                        <a:t>ustale turule viidud kanepi raha</a:t>
                      </a:r>
                      <a:r>
                        <a:rPr lang="et-EE" sz="1200" dirty="0">
                          <a:effectLst/>
                        </a:rPr>
                        <a:t> aastas</a:t>
                      </a:r>
                      <a:endParaRPr lang="fi-FI" sz="1200" dirty="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t-EE" sz="1200" dirty="0">
                          <a:effectLst/>
                        </a:rPr>
                        <a:t>€3,964,733.71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28989608"/>
                  </a:ext>
                </a:extLst>
              </a:tr>
              <a:tr h="276473">
                <a:tc gridSpan="2">
                  <a:txBody>
                    <a:bodyPr/>
                    <a:lstStyle/>
                    <a:p>
                      <a:pPr rtl="0" fontAlgn="b"/>
                      <a:endParaRPr lang="et-EE" sz="160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b"/>
                      <a:endParaRPr lang="et-EE" sz="160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26241473"/>
                  </a:ext>
                </a:extLst>
              </a:tr>
              <a:tr h="222527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t-EE" sz="1200" b="1" dirty="0">
                          <a:effectLst/>
                        </a:rPr>
                        <a:t>Riigimonopoli regulatsiooni mudeli potentsiaalne kasum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t-EE" sz="1200" b="1" dirty="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09749477"/>
                  </a:ext>
                </a:extLst>
              </a:tr>
              <a:tr h="276473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t-EE" sz="1600" dirty="0">
                          <a:effectLst/>
                        </a:rPr>
                        <a:t>ARVUTAMISE TINGIMUSED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b"/>
                      <a:endParaRPr lang="et-EE" sz="160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25578121"/>
                  </a:ext>
                </a:extLst>
              </a:tr>
              <a:tr h="411337">
                <a:tc>
                  <a:txBody>
                    <a:bodyPr/>
                    <a:lstStyle/>
                    <a:p>
                      <a:pPr rtl="0" fontAlgn="b"/>
                      <a:r>
                        <a:rPr lang="fi-FI" sz="1200">
                          <a:effectLst/>
                        </a:rPr>
                        <a:t>1) Kanepigrammi omahind (kasvatamine) [€/gramm]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ctr"/>
                      <a:r>
                        <a:rPr lang="et-EE" sz="1200">
                          <a:effectLst/>
                        </a:rPr>
                        <a:t>€1.00</a:t>
                      </a:r>
                    </a:p>
                  </a:txBody>
                  <a:tcPr marL="25287" marR="25287" marT="16858" marB="16858" anchor="ctr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91816890"/>
                  </a:ext>
                </a:extLst>
              </a:tr>
              <a:tr h="222527">
                <a:tc>
                  <a:txBody>
                    <a:bodyPr/>
                    <a:lstStyle/>
                    <a:p>
                      <a:pPr rtl="0" fontAlgn="b"/>
                      <a:r>
                        <a:rPr lang="et-EE" sz="1200">
                          <a:effectLst/>
                        </a:rPr>
                        <a:t>2) Tooteühiku (grammi) lõpphind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t-EE" sz="1200" dirty="0">
                          <a:effectLst/>
                        </a:rPr>
                        <a:t>€20.00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38823758"/>
                  </a:ext>
                </a:extLst>
              </a:tr>
              <a:tr h="336362">
                <a:tc gridSpan="2">
                  <a:txBody>
                    <a:bodyPr/>
                    <a:lstStyle/>
                    <a:p>
                      <a:pPr rtl="0" fontAlgn="b"/>
                      <a:endParaRPr lang="et-EE" sz="160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0" fontAlgn="b"/>
                      <a:endParaRPr lang="et-EE" sz="160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09304943"/>
                  </a:ext>
                </a:extLst>
              </a:tr>
              <a:tr h="272016">
                <a:tc gridSpan="2">
                  <a:txBody>
                    <a:bodyPr/>
                    <a:lstStyle/>
                    <a:p>
                      <a:pPr algn="ctr" rtl="0" fontAlgn="b"/>
                      <a:r>
                        <a:rPr lang="et-EE" sz="1200" b="1" dirty="0">
                          <a:effectLst/>
                        </a:rPr>
                        <a:t>ARVUTAMISE</a:t>
                      </a:r>
                      <a:r>
                        <a:rPr lang="et-EE" sz="1400" b="1" dirty="0">
                          <a:effectLst/>
                        </a:rPr>
                        <a:t> </a:t>
                      </a:r>
                      <a:r>
                        <a:rPr lang="et-EE" sz="1200" b="1" dirty="0">
                          <a:effectLst/>
                        </a:rPr>
                        <a:t>TULEMUSED</a:t>
                      </a:r>
                      <a:endParaRPr lang="et-EE" sz="1400" b="1" dirty="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 rtl="0" fontAlgn="b"/>
                      <a:endParaRPr lang="et-EE" sz="1400" b="1" dirty="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66606314"/>
                  </a:ext>
                </a:extLst>
              </a:tr>
              <a:tr h="222527">
                <a:tc>
                  <a:txBody>
                    <a:bodyPr/>
                    <a:lstStyle/>
                    <a:p>
                      <a:pPr rtl="0" fontAlgn="b"/>
                      <a:r>
                        <a:rPr lang="fi-FI" sz="1200" dirty="0">
                          <a:effectLst/>
                        </a:rPr>
                        <a:t>Vastajate mustale turule viidud raha</a:t>
                      </a:r>
                      <a:r>
                        <a:rPr lang="et-EE" sz="1200" dirty="0">
                          <a:effectLst/>
                        </a:rPr>
                        <a:t> aastas</a:t>
                      </a:r>
                      <a:endParaRPr lang="fi-FI" sz="1200" dirty="0">
                        <a:effectLst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t-EE" sz="1200" b="0">
                          <a:solidFill>
                            <a:srgbClr val="000000"/>
                          </a:solidFill>
                          <a:effectLst/>
                          <a:latin typeface="Inconsolata"/>
                        </a:rPr>
                        <a:t>€3,964,733.71</a:t>
                      </a:r>
                      <a:endParaRPr lang="et-EE" sz="1200" b="0" dirty="0">
                        <a:solidFill>
                          <a:srgbClr val="000000"/>
                        </a:solidFill>
                        <a:effectLst/>
                        <a:latin typeface="Inconsolata"/>
                      </a:endParaRP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6874504"/>
                  </a:ext>
                </a:extLst>
              </a:tr>
              <a:tr h="222527">
                <a:tc>
                  <a:txBody>
                    <a:bodyPr/>
                    <a:lstStyle/>
                    <a:p>
                      <a:pPr rtl="0" fontAlgn="b"/>
                      <a:r>
                        <a:rPr lang="et-EE" sz="1200" dirty="0">
                          <a:effectLst/>
                        </a:rPr>
                        <a:t>Omahind aastas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t-EE" sz="1200">
                          <a:effectLst/>
                        </a:rPr>
                        <a:t>€198,236.69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15794729"/>
                  </a:ext>
                </a:extLst>
              </a:tr>
              <a:tr h="411337">
                <a:tc>
                  <a:txBody>
                    <a:bodyPr/>
                    <a:lstStyle/>
                    <a:p>
                      <a:pPr rtl="0" fontAlgn="b"/>
                      <a:r>
                        <a:rPr lang="et-EE" sz="1200" i="1" u="sng" dirty="0">
                          <a:effectLst/>
                        </a:rPr>
                        <a:t>Potentsiaalne aasta kasum riigimonopoli mudelis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et-EE" sz="1200" i="1" u="sng" dirty="0">
                          <a:effectLst/>
                        </a:rPr>
                        <a:t>€3,766,497.03</a:t>
                      </a:r>
                    </a:p>
                  </a:txBody>
                  <a:tcPr marL="25287" marR="25287" marT="16858" marB="16858" anchor="b">
                    <a:lnL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CCCCCC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418845142"/>
                  </a:ext>
                </a:extLst>
              </a:tr>
            </a:tbl>
          </a:graphicData>
        </a:graphic>
      </p:graphicFrame>
      <p:pic>
        <p:nvPicPr>
          <p:cNvPr id="6146" name="Picture 2">
            <a:extLst>
              <a:ext uri="{FF2B5EF4-FFF2-40B4-BE49-F238E27FC236}">
                <a16:creationId xmlns:a16="http://schemas.microsoft.com/office/drawing/2014/main" id="{3A0EC00B-19D3-4083-8BBA-547BB3F5E7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0421" y="2373601"/>
            <a:ext cx="6434666" cy="32257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F799074-7F79-49DE-B022-8A2D3A16A495}"/>
              </a:ext>
            </a:extLst>
          </p:cNvPr>
          <p:cNvSpPr txBox="1"/>
          <p:nvPr/>
        </p:nvSpPr>
        <p:spPr>
          <a:xfrm>
            <a:off x="5354053" y="5895474"/>
            <a:ext cx="61361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t-EE" dirty="0"/>
              <a:t>Kanepitarvitajaid on Eestis kümneid tuhandeid</a:t>
            </a:r>
          </a:p>
        </p:txBody>
      </p:sp>
    </p:spTree>
    <p:extLst>
      <p:ext uri="{BB962C8B-B14F-4D97-AF65-F5344CB8AC3E}">
        <p14:creationId xmlns:p14="http://schemas.microsoft.com/office/powerpoint/2010/main" val="4276026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A2073-7EFB-4403-87D7-F37BE9B91A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Meil on kaks valikut: status quo ehk keeluga jätkamine või reguleerimine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2337D-ECF5-45DE-AECD-6C1B507D4F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0883" y="2271273"/>
            <a:ext cx="7394560" cy="4374456"/>
          </a:xfrm>
        </p:spPr>
        <p:txBody>
          <a:bodyPr/>
          <a:lstStyle/>
          <a:p>
            <a:r>
              <a:rPr lang="et-EE" dirty="0"/>
              <a:t>Need kes ei poolda reguleerimist pooldavad seda, et </a:t>
            </a:r>
          </a:p>
          <a:p>
            <a:pPr lvl="1"/>
            <a:r>
              <a:rPr lang="et-EE" dirty="0"/>
              <a:t>Kahjutuid tarvitajaid võidakse vangistada, kui neil on üle 7,5g kanepit</a:t>
            </a:r>
          </a:p>
          <a:p>
            <a:pPr lvl="1"/>
            <a:r>
              <a:rPr lang="et-EE" dirty="0"/>
              <a:t>Tarvitajad võivad saada trahvi probleemivaba tarvitamise eest</a:t>
            </a:r>
          </a:p>
          <a:p>
            <a:pPr lvl="1"/>
            <a:r>
              <a:rPr lang="et-EE" dirty="0"/>
              <a:t>Edaspidigi karistataks ca 3000 inimest aastas kanepi eest </a:t>
            </a:r>
          </a:p>
          <a:p>
            <a:pPr lvl="2"/>
            <a:r>
              <a:rPr lang="et-EE" dirty="0"/>
              <a:t>Ehk maksimaalselt ~12% tarvitajatest</a:t>
            </a:r>
          </a:p>
          <a:p>
            <a:pPr lvl="1"/>
            <a:r>
              <a:rPr lang="et-EE" dirty="0"/>
              <a:t>Kulutatakse miljoneid maksumaksja raha karistamisele ja menetlemisele</a:t>
            </a:r>
          </a:p>
          <a:p>
            <a:pPr lvl="1"/>
            <a:r>
              <a:rPr lang="et-EE" dirty="0"/>
              <a:t>Rikutakse tarvitajate, enamjaolt noorte inimeste, elud</a:t>
            </a:r>
          </a:p>
          <a:p>
            <a:pPr lvl="1"/>
            <a:r>
              <a:rPr lang="et-EE" dirty="0"/>
              <a:t>Kriminaalid saavad 150 – 170 miljonit eurot kanepi hõlptulu aastas</a:t>
            </a:r>
          </a:p>
          <a:p>
            <a:pPr marL="514350" lvl="1" indent="0">
              <a:buNone/>
            </a:pPr>
            <a:endParaRPr lang="et-E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16DB8C-134A-47B8-9114-09A6C0022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93728" y="1943100"/>
            <a:ext cx="3628450" cy="4914900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6F46219-6F13-4AB9-8802-DFC3477EBE07}"/>
              </a:ext>
            </a:extLst>
          </p:cNvPr>
          <p:cNvSpPr txBox="1">
            <a:spLocks/>
          </p:cNvSpPr>
          <p:nvPr/>
        </p:nvSpPr>
        <p:spPr>
          <a:xfrm>
            <a:off x="647701" y="2271273"/>
            <a:ext cx="6855716" cy="3933584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dirty="0"/>
              <a:t>Kus on mõõdetav ühiskonnale tekitatud kahju?</a:t>
            </a:r>
          </a:p>
          <a:p>
            <a:pPr lvl="1"/>
            <a:r>
              <a:rPr lang="et-EE" dirty="0"/>
              <a:t>Tervisekahjude statistikat kogutakse aastast 1997</a:t>
            </a:r>
          </a:p>
          <a:p>
            <a:pPr lvl="1"/>
            <a:r>
              <a:rPr lang="et-EE" dirty="0"/>
              <a:t>Keskmiselt pöördub kanepiga seoses arsti poole 102 inimest aastas</a:t>
            </a:r>
          </a:p>
          <a:p>
            <a:pPr lvl="1"/>
            <a:r>
              <a:rPr lang="et-EE" dirty="0"/>
              <a:t>Maksimaalne pöördumiste arv senini oli 217</a:t>
            </a:r>
          </a:p>
          <a:p>
            <a:pPr lvl="1"/>
            <a:endParaRPr lang="et-EE" dirty="0"/>
          </a:p>
          <a:p>
            <a:r>
              <a:rPr lang="et-EE" dirty="0"/>
              <a:t>Kus on andmed, mis tõestavad, et keelustamine on tõhus kahjude vähendamise viis?</a:t>
            </a:r>
          </a:p>
        </p:txBody>
      </p:sp>
      <p:sp>
        <p:nvSpPr>
          <p:cNvPr id="7" name="Action Button: Help 6">
            <a:hlinkClick r:id="" action="ppaction://noaction" highlightClick="1"/>
            <a:extLst>
              <a:ext uri="{FF2B5EF4-FFF2-40B4-BE49-F238E27FC236}">
                <a16:creationId xmlns:a16="http://schemas.microsoft.com/office/drawing/2014/main" id="{58BF0634-0517-4636-B987-3C03F04B2539}"/>
              </a:ext>
            </a:extLst>
          </p:cNvPr>
          <p:cNvSpPr/>
          <p:nvPr/>
        </p:nvSpPr>
        <p:spPr>
          <a:xfrm>
            <a:off x="10711542" y="2105841"/>
            <a:ext cx="832757" cy="798498"/>
          </a:xfrm>
          <a:prstGeom prst="actionButtonHelp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t-EE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ED729959-A7AA-455A-BAC1-B0EF874F18AB}"/>
              </a:ext>
            </a:extLst>
          </p:cNvPr>
          <p:cNvSpPr txBox="1"/>
          <p:nvPr/>
        </p:nvSpPr>
        <p:spPr>
          <a:xfrm>
            <a:off x="1569231" y="3996836"/>
            <a:ext cx="49270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t-EE" dirty="0"/>
              <a:t>Miks? Kuna see hoiab ära ühiskonnale tekitatava kahju?</a:t>
            </a:r>
          </a:p>
          <a:p>
            <a:endParaRPr lang="et-EE" dirty="0"/>
          </a:p>
        </p:txBody>
      </p:sp>
    </p:spTree>
    <p:extLst>
      <p:ext uri="{BB962C8B-B14F-4D97-AF65-F5344CB8AC3E}">
        <p14:creationId xmlns:p14="http://schemas.microsoft.com/office/powerpoint/2010/main" val="4079138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 animBg="1"/>
      <p:bldP spid="8" grpId="0"/>
      <p:bldP spid="8" grpId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4CEC3-6822-42AA-AC0C-99ECAADC97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Sobilik reguleerimisviis?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86A38A-3055-4D47-AA17-385591DE81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27497" y="6049344"/>
            <a:ext cx="9337004" cy="618170"/>
          </a:xfrm>
        </p:spPr>
        <p:txBody>
          <a:bodyPr>
            <a:normAutofit fontScale="85000" lnSpcReduction="20000"/>
          </a:bodyPr>
          <a:lstStyle/>
          <a:p>
            <a:pPr marL="0" indent="0" algn="ctr">
              <a:buNone/>
            </a:pPr>
            <a:r>
              <a:rPr lang="et-EE" sz="2400" i="1" dirty="0"/>
              <a:t>*PS! Vaid ~5% vastajatest pooldasid kanepi täielikku keelamist</a:t>
            </a:r>
            <a:r>
              <a:rPr lang="et-EE" sz="2400" dirty="0"/>
              <a:t/>
            </a:r>
            <a:br>
              <a:rPr lang="et-EE" sz="2400" dirty="0"/>
            </a:br>
            <a:endParaRPr lang="et-EE" sz="2400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A9CDAA8E-66E7-4992-BAAB-9C2CA3259377}"/>
              </a:ext>
            </a:extLst>
          </p:cNvPr>
          <p:cNvSpPr txBox="1">
            <a:spLocks/>
          </p:cNvSpPr>
          <p:nvPr/>
        </p:nvSpPr>
        <p:spPr>
          <a:xfrm>
            <a:off x="1998401" y="3429000"/>
            <a:ext cx="10554574" cy="845882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t-EE" b="1" u="sng" dirty="0"/>
              <a:t>ALKOHOLIREGULATSIOONIST OLULISELT KARMIM!</a:t>
            </a: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E86B0D9-AE6A-413E-9C50-388DB2BA175A}"/>
              </a:ext>
            </a:extLst>
          </p:cNvPr>
          <p:cNvSpPr txBox="1">
            <a:spLocks/>
          </p:cNvSpPr>
          <p:nvPr/>
        </p:nvSpPr>
        <p:spPr>
          <a:xfrm>
            <a:off x="886261" y="2402616"/>
            <a:ext cx="3223159" cy="3238514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Wingdings 2" charset="2"/>
              <a:buNone/>
            </a:pPr>
            <a:r>
              <a:rPr lang="et-EE" sz="19900" dirty="0"/>
              <a:t>§</a:t>
            </a:r>
            <a:r>
              <a:rPr lang="et-EE" sz="4000" dirty="0"/>
              <a:t/>
            </a:r>
            <a:br>
              <a:rPr lang="et-EE" sz="4000" dirty="0"/>
            </a:br>
            <a:endParaRPr lang="et-EE" sz="4000" dirty="0"/>
          </a:p>
        </p:txBody>
      </p:sp>
    </p:spTree>
    <p:extLst>
      <p:ext uri="{BB962C8B-B14F-4D97-AF65-F5344CB8AC3E}">
        <p14:creationId xmlns:p14="http://schemas.microsoft.com/office/powerpoint/2010/main" val="20369990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A630D4-8880-4519-A0F0-8C42FADFF5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u="sng" dirty="0"/>
              <a:t>ALKOHOLIREGULATSIOONIST OLULISELT KARMIM!</a:t>
            </a:r>
            <a:endParaRPr lang="et-EE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813CF1-0991-42A0-B306-E884A06419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94114"/>
            <a:ext cx="4185425" cy="4963886"/>
          </a:xfrm>
        </p:spPr>
        <p:txBody>
          <a:bodyPr/>
          <a:lstStyle/>
          <a:p>
            <a:r>
              <a:rPr lang="et-EE" dirty="0"/>
              <a:t>Enamus vastajaid leidis, et kanepi tarvitamise võiks lubada alates 21 ea</a:t>
            </a:r>
          </a:p>
          <a:p>
            <a:r>
              <a:rPr lang="et-EE" dirty="0"/>
              <a:t>Enamus vastajaid pooldab privaatset kanepitarvitamist</a:t>
            </a:r>
          </a:p>
          <a:p>
            <a:r>
              <a:rPr lang="et-EE" dirty="0"/>
              <a:t>Enamus vastajatest soovib keelata alkoholimüügi kanepi tarvitamise kohtades</a:t>
            </a:r>
          </a:p>
          <a:p>
            <a:r>
              <a:rPr lang="et-EE" dirty="0"/>
              <a:t>Kanepireklaam peaks olema keelatud</a:t>
            </a:r>
          </a:p>
          <a:p>
            <a:r>
              <a:rPr lang="et-EE" dirty="0"/>
              <a:t>Enamus vastajaid nõustub oma kanepioste ID kaardiga registreerima</a:t>
            </a:r>
          </a:p>
          <a:p>
            <a:endParaRPr lang="et-EE" dirty="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96687D01-E6D5-425E-A887-E60EB308B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5425" y="1894114"/>
            <a:ext cx="8006575" cy="4947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>
            <a:extLst>
              <a:ext uri="{FF2B5EF4-FFF2-40B4-BE49-F238E27FC236}">
                <a16:creationId xmlns:a16="http://schemas.microsoft.com/office/drawing/2014/main" id="{7DB1BFBB-462A-416A-BA36-F528407409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7394" y="1894114"/>
            <a:ext cx="8028214" cy="4964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2" name="Picture 2">
            <a:extLst>
              <a:ext uri="{FF2B5EF4-FFF2-40B4-BE49-F238E27FC236}">
                <a16:creationId xmlns:a16="http://schemas.microsoft.com/office/drawing/2014/main" id="{D54A16B9-4107-429F-BB68-58612024B5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986" y="1893515"/>
            <a:ext cx="8058916" cy="49312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875F44C1-4C39-44BE-B16C-B8B6527CA9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6422" y="1894114"/>
            <a:ext cx="8030693" cy="49638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8" name="Picture 8">
            <a:extLst>
              <a:ext uri="{FF2B5EF4-FFF2-40B4-BE49-F238E27FC236}">
                <a16:creationId xmlns:a16="http://schemas.microsoft.com/office/drawing/2014/main" id="{D86D347E-810C-4E28-B232-959432CD00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866" y="1893515"/>
            <a:ext cx="8051155" cy="4980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2092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86D52-E692-4431-BD68-D17CF2C06E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t-EE" dirty="0"/>
              <a:t>Miks Kanada seadustas kanepitarvitamise?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48D541-7D81-48D4-B8DF-957D4C81DD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477" y="2375703"/>
            <a:ext cx="11901044" cy="3641275"/>
          </a:xfrm>
        </p:spPr>
        <p:txBody>
          <a:bodyPr>
            <a:normAutofit fontScale="92500" lnSpcReduction="10000"/>
          </a:bodyPr>
          <a:lstStyle/>
          <a:p>
            <a:r>
              <a:rPr lang="et-EE" dirty="0"/>
              <a:t>Kuna Kanada Sõltuvuse ja Vaimse Tervise Keskus (Centre for Addiction and Mental Health) vaatas üle teadaolevad andmed kanepi ja reguleerimismudelite kohta ning leidis, et...</a:t>
            </a:r>
          </a:p>
          <a:p>
            <a:pPr lvl="1"/>
            <a:r>
              <a:rPr lang="et-EE" dirty="0"/>
              <a:t>„... seadustamine on vajalik, ent mitte piisav, meede selleks, et vähendada kanepi tarvitamisest tulevaid tervise ja ühiskonnakahjusid“</a:t>
            </a:r>
          </a:p>
          <a:p>
            <a:r>
              <a:rPr lang="et-EE" dirty="0"/>
              <a:t>Soovitatud meetmed</a:t>
            </a:r>
          </a:p>
          <a:p>
            <a:pPr lvl="1"/>
            <a:r>
              <a:rPr lang="et-EE" dirty="0"/>
              <a:t>Karmid karistused kanepi ostmise eest alaealistele</a:t>
            </a:r>
          </a:p>
          <a:p>
            <a:pPr lvl="1"/>
            <a:r>
              <a:rPr lang="et-EE" dirty="0"/>
              <a:t>Kanepi ostu ja tarvitamise vanusepiirang</a:t>
            </a:r>
          </a:p>
          <a:p>
            <a:pPr lvl="1"/>
            <a:r>
              <a:rPr lang="et-EE" dirty="0"/>
              <a:t>Müügiaegade ja müügikohtade arvukuse piirang</a:t>
            </a:r>
          </a:p>
          <a:p>
            <a:pPr lvl="1"/>
            <a:r>
              <a:rPr lang="et-EE" dirty="0"/>
              <a:t>Kanepireklaami keeld</a:t>
            </a:r>
          </a:p>
          <a:p>
            <a:pPr lvl="1"/>
            <a:r>
              <a:rPr lang="et-EE" dirty="0"/>
              <a:t>Ennetuse ja tugiprogrammide parem kättesaadavus</a:t>
            </a:r>
          </a:p>
          <a:p>
            <a:pPr lvl="1"/>
            <a:r>
              <a:rPr lang="et-EE" dirty="0"/>
              <a:t>Investeerimine teadlikkuse tõstmisesse ja kahjude vähendamisesse</a:t>
            </a:r>
          </a:p>
          <a:p>
            <a:pPr lvl="1"/>
            <a:endParaRPr lang="et-EE" dirty="0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78355735-A248-42B1-AB57-55E18FAAB07C}"/>
              </a:ext>
            </a:extLst>
          </p:cNvPr>
          <p:cNvSpPr txBox="1">
            <a:spLocks/>
          </p:cNvSpPr>
          <p:nvPr/>
        </p:nvSpPr>
        <p:spPr>
          <a:xfrm>
            <a:off x="910125" y="2680503"/>
            <a:ext cx="5185873" cy="3638763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dirty="0"/>
              <a:t>Keelamisest tekkinud olukord</a:t>
            </a:r>
          </a:p>
          <a:p>
            <a:pPr lvl="1"/>
            <a:r>
              <a:rPr lang="et-EE" dirty="0"/>
              <a:t>Keeld kehtib 58 aastat</a:t>
            </a:r>
          </a:p>
          <a:p>
            <a:pPr lvl="1"/>
            <a:r>
              <a:rPr lang="et-EE" dirty="0"/>
              <a:t>15% ühiskonnast raporteeris kanepitarvitamist</a:t>
            </a:r>
          </a:p>
          <a:p>
            <a:pPr lvl="1"/>
            <a:r>
              <a:rPr lang="et-EE" dirty="0"/>
              <a:t>Illegaalse kanepi turg ulatus 5,1 miljardi USA dollarini, raha läks kuritegevusele (~90% kanepit osteti mustalt turult)</a:t>
            </a:r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D7833169-6E5C-43EB-85D2-6C0A7030BD84}"/>
              </a:ext>
            </a:extLst>
          </p:cNvPr>
          <p:cNvSpPr txBox="1">
            <a:spLocks/>
          </p:cNvSpPr>
          <p:nvPr/>
        </p:nvSpPr>
        <p:spPr>
          <a:xfrm>
            <a:off x="6303184" y="3429000"/>
            <a:ext cx="5194583" cy="3638764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t-EE" dirty="0"/>
              <a:t>1 aasta peale kanepi seadustamist</a:t>
            </a:r>
          </a:p>
          <a:p>
            <a:pPr lvl="1"/>
            <a:r>
              <a:rPr lang="et-EE" dirty="0"/>
              <a:t>15-24 aastaste seas ei ole kanepi tarvitamine suurenenud</a:t>
            </a:r>
          </a:p>
          <a:p>
            <a:pPr lvl="1"/>
            <a:r>
              <a:rPr lang="et-EE" dirty="0"/>
              <a:t>17% ühiskonnast raporteeris kanepitarvitamist</a:t>
            </a:r>
          </a:p>
          <a:p>
            <a:pPr lvl="2"/>
            <a:r>
              <a:rPr lang="et-EE" dirty="0"/>
              <a:t>Ent väidetakse, et see on sama tarvitamise number, mis oli enne seadustamist</a:t>
            </a:r>
          </a:p>
          <a:p>
            <a:pPr lvl="1"/>
            <a:r>
              <a:rPr lang="et-EE" dirty="0"/>
              <a:t>Kanepitarvitaja keskmine vanus tõuseb </a:t>
            </a:r>
          </a:p>
          <a:p>
            <a:pPr lvl="1"/>
            <a:r>
              <a:rPr lang="et-EE" dirty="0"/>
              <a:t>Seaduslikule kanepile kulutati hinnanguliselt 1,6 miljardit st. kriminaalid ei saanud 1.6 miljardit</a:t>
            </a:r>
          </a:p>
          <a:p>
            <a:pPr lvl="1"/>
            <a:endParaRPr lang="et-EE" dirty="0"/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CD22D9AB-0656-44B1-98CE-B548EDDFECCB}"/>
              </a:ext>
            </a:extLst>
          </p:cNvPr>
          <p:cNvSpPr txBox="1">
            <a:spLocks/>
          </p:cNvSpPr>
          <p:nvPr/>
        </p:nvSpPr>
        <p:spPr>
          <a:xfrm>
            <a:off x="5362196" y="2070903"/>
            <a:ext cx="1467605" cy="609600"/>
          </a:xfrm>
          <a:prstGeom prst="rect">
            <a:avLst/>
          </a:prstGeom>
          <a:effectLst>
            <a:outerShdw blurRad="50800" dir="14400000">
              <a:srgbClr val="000000">
                <a:alpha val="40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4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8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00000" indent="-228600" algn="l" defTabSz="457200" rtl="0" eaLnBrk="1" latinLnBrk="0" hangingPunct="1"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Font typeface="Wingdings 2" charset="2"/>
              <a:buChar char=""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t-EE" dirty="0"/>
              <a:t>Tulemused</a:t>
            </a:r>
          </a:p>
        </p:txBody>
      </p:sp>
    </p:spTree>
    <p:extLst>
      <p:ext uri="{BB962C8B-B14F-4D97-AF65-F5344CB8AC3E}">
        <p14:creationId xmlns:p14="http://schemas.microsoft.com/office/powerpoint/2010/main" val="10565306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6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Quotable">
  <a:themeElements>
    <a:clrScheme name="Quotable">
      <a:dk1>
        <a:sysClr val="windowText" lastClr="000000"/>
      </a:dk1>
      <a:lt1>
        <a:sysClr val="window" lastClr="FFFFFF"/>
      </a:lt1>
      <a:dk2>
        <a:srgbClr val="212121"/>
      </a:dk2>
      <a:lt2>
        <a:srgbClr val="636363"/>
      </a:lt2>
      <a:accent1>
        <a:srgbClr val="00C6BB"/>
      </a:accent1>
      <a:accent2>
        <a:srgbClr val="6FEBA0"/>
      </a:accent2>
      <a:accent3>
        <a:srgbClr val="B6DF5E"/>
      </a:accent3>
      <a:accent4>
        <a:srgbClr val="EFB251"/>
      </a:accent4>
      <a:accent5>
        <a:srgbClr val="EF755F"/>
      </a:accent5>
      <a:accent6>
        <a:srgbClr val="ED515C"/>
      </a:accent6>
      <a:hlink>
        <a:srgbClr val="8F8F8F"/>
      </a:hlink>
      <a:folHlink>
        <a:srgbClr val="A5A5A5"/>
      </a:folHlink>
    </a:clrScheme>
    <a:fontScheme name="Quotable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Quotable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lumMod val="105000"/>
              </a:schemeClr>
            </a:gs>
            <a:gs pos="100000">
              <a:schemeClr val="phClr">
                <a:tint val="9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98000"/>
                <a:lumMod val="102000"/>
              </a:schemeClr>
              <a:schemeClr val="phClr">
                <a:shade val="98000"/>
                <a:lumMod val="98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innerShdw blurRad="63500" dist="25400" dir="13500000">
              <a:srgbClr val="000000">
                <a:alpha val="75000"/>
              </a:srgbClr>
            </a:inn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</a:schemeClr>
            </a:gs>
            <a:gs pos="100000">
              <a:schemeClr val="phClr">
                <a:tint val="84000"/>
                <a:shade val="84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90000"/>
                <a:satMod val="120000"/>
                <a:lumMod val="90000"/>
              </a:schemeClr>
            </a:gs>
            <a:gs pos="100000">
              <a:schemeClr val="phClr"/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Quotable" id="{39EC5628-30ED-4578-ACD8-9820EDB8E15A}" vid="{6F3559E9-1A4C-49D8-94D4-F41003531C4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TM03457503[[fn=Quotable]]</Template>
  <TotalTime>315</TotalTime>
  <Words>627</Words>
  <Application>Microsoft Office PowerPoint</Application>
  <PresentationFormat>Laiekraan</PresentationFormat>
  <Paragraphs>94</Paragraphs>
  <Slides>11</Slides>
  <Notes>0</Notes>
  <HiddenSlides>0</HiddenSlides>
  <MMClips>0</MMClips>
  <ScaleCrop>false</ScaleCrop>
  <HeadingPairs>
    <vt:vector size="6" baseType="variant">
      <vt:variant>
        <vt:lpstr>Kasutatud fondid</vt:lpstr>
      </vt:variant>
      <vt:variant>
        <vt:i4>3</vt:i4>
      </vt:variant>
      <vt:variant>
        <vt:lpstr>Kujundus</vt:lpstr>
      </vt:variant>
      <vt:variant>
        <vt:i4>1</vt:i4>
      </vt:variant>
      <vt:variant>
        <vt:lpstr>Slaidipealkirjad</vt:lpstr>
      </vt:variant>
      <vt:variant>
        <vt:i4>11</vt:i4>
      </vt:variant>
    </vt:vector>
  </HeadingPairs>
  <TitlesOfParts>
    <vt:vector size="15" baseType="lpstr">
      <vt:lpstr>Century Gothic</vt:lpstr>
      <vt:lpstr>Inconsolata</vt:lpstr>
      <vt:lpstr>Wingdings 2</vt:lpstr>
      <vt:lpstr>Quotable</vt:lpstr>
      <vt:lpstr>Eesti illegaalse kanepituru uuring ja elanikele sobiliku reguleerimisviisi põhipunktid</vt:lpstr>
      <vt:lpstr>Uuringu struktuur</vt:lpstr>
      <vt:lpstr>Kes on Eesti kanepitarvitajad?</vt:lpstr>
      <vt:lpstr>PowerPointi esitlus</vt:lpstr>
      <vt:lpstr>Kui palju raha saab organiseeritud kuritegevus kanepist?</vt:lpstr>
      <vt:lpstr>Meil on kaks valikut: status quo ehk keeluga jätkamine või reguleerimine</vt:lpstr>
      <vt:lpstr>Sobilik reguleerimisviis?</vt:lpstr>
      <vt:lpstr>ALKOHOLIREGULATSIOONIST OLULISELT KARMIM!</vt:lpstr>
      <vt:lpstr>Miks Kanada seadustas kanepitarvitamise?</vt:lpstr>
      <vt:lpstr>Ettepanekud lõpetuseks</vt:lpstr>
      <vt:lpstr>AITÄH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Eesti illegaalse kanepituru uuring ja elanikele sobiliku reguleerimisviisi põhipunktid</dc:title>
  <dc:creator>Oskar</dc:creator>
  <cp:lastModifiedBy>kasutaja</cp:lastModifiedBy>
  <cp:revision>32</cp:revision>
  <dcterms:created xsi:type="dcterms:W3CDTF">2019-11-11T06:57:52Z</dcterms:created>
  <dcterms:modified xsi:type="dcterms:W3CDTF">2019-11-29T10:36:44Z</dcterms:modified>
</cp:coreProperties>
</file>