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9" r:id="rId4"/>
    <p:sldId id="262" r:id="rId5"/>
    <p:sldId id="270" r:id="rId6"/>
    <p:sldId id="272" r:id="rId7"/>
    <p:sldId id="274" r:id="rId8"/>
    <p:sldId id="276" r:id="rId9"/>
    <p:sldId id="277" r:id="rId10"/>
    <p:sldId id="286" r:id="rId11"/>
    <p:sldId id="287" r:id="rId12"/>
    <p:sldId id="288" r:id="rId13"/>
    <p:sldId id="289" r:id="rId14"/>
    <p:sldId id="275" r:id="rId15"/>
    <p:sldId id="282" r:id="rId16"/>
    <p:sldId id="280" r:id="rId17"/>
    <p:sldId id="281" r:id="rId18"/>
    <p:sldId id="279" r:id="rId19"/>
    <p:sldId id="283" r:id="rId20"/>
    <p:sldId id="260" r:id="rId21"/>
    <p:sldId id="284" r:id="rId22"/>
    <p:sldId id="269" r:id="rId23"/>
    <p:sldId id="271"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ejaotis" id="{473E89C8-83A5-4672-AE3F-F9362912F9A8}">
          <p14:sldIdLst>
            <p14:sldId id="256"/>
            <p14:sldId id="285"/>
            <p14:sldId id="259"/>
            <p14:sldId id="262"/>
            <p14:sldId id="270"/>
            <p14:sldId id="272"/>
            <p14:sldId id="274"/>
            <p14:sldId id="276"/>
            <p14:sldId id="277"/>
            <p14:sldId id="286"/>
            <p14:sldId id="287"/>
            <p14:sldId id="288"/>
            <p14:sldId id="289"/>
            <p14:sldId id="275"/>
            <p14:sldId id="282"/>
            <p14:sldId id="280"/>
            <p14:sldId id="281"/>
            <p14:sldId id="279"/>
            <p14:sldId id="283"/>
            <p14:sldId id="260"/>
            <p14:sldId id="284"/>
            <p14:sldId id="269"/>
            <p14:sldId id="271"/>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186465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217324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820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418559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17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256133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272573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150956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201687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568D3513-C96D-40CA-B3E4-D3957E84E547}" type="datetimeFigureOut">
              <a:rPr lang="et-EE" smtClean="0"/>
              <a:t>01.12.2025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73687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568D3513-C96D-40CA-B3E4-D3957E84E547}" type="datetimeFigureOut">
              <a:rPr lang="et-EE" smtClean="0"/>
              <a:t>01.12.2025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107058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568D3513-C96D-40CA-B3E4-D3957E84E547}" type="datetimeFigureOut">
              <a:rPr lang="et-EE" smtClean="0"/>
              <a:t>01.12.2025</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298528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568D3513-C96D-40CA-B3E4-D3957E84E547}" type="datetimeFigureOut">
              <a:rPr lang="et-EE" smtClean="0"/>
              <a:t>01.12.2025</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227646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D3513-C96D-40CA-B3E4-D3957E84E547}" type="datetimeFigureOut">
              <a:rPr lang="et-EE" smtClean="0"/>
              <a:t>01.12.2025</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109361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t-EE"/>
              <a:t>Klõpsake juhteksemplari pealkirja laadi redigeerimiseks</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568D3513-C96D-40CA-B3E4-D3957E84E547}" type="datetimeFigureOut">
              <a:rPr lang="et-EE" smtClean="0"/>
              <a:t>01.12.2025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16504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568D3513-C96D-40CA-B3E4-D3957E84E547}" type="datetimeFigureOut">
              <a:rPr lang="et-EE" smtClean="0"/>
              <a:t>01.12.2025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708E6B0-E3AD-48AE-8853-9BDC405C93D6}" type="slidenum">
              <a:rPr lang="et-EE" smtClean="0"/>
              <a:t>‹#›</a:t>
            </a:fld>
            <a:endParaRPr lang="et-EE"/>
          </a:p>
        </p:txBody>
      </p:sp>
    </p:spTree>
    <p:extLst>
      <p:ext uri="{BB962C8B-B14F-4D97-AF65-F5344CB8AC3E}">
        <p14:creationId xmlns:p14="http://schemas.microsoft.com/office/powerpoint/2010/main" val="217209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8D3513-C96D-40CA-B3E4-D3957E84E547}" type="datetimeFigureOut">
              <a:rPr lang="et-EE" smtClean="0"/>
              <a:t>01.12.2025</a:t>
            </a:fld>
            <a:endParaRPr lang="et-E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08E6B0-E3AD-48AE-8853-9BDC405C93D6}" type="slidenum">
              <a:rPr lang="et-EE" smtClean="0"/>
              <a:t>‹#›</a:t>
            </a:fld>
            <a:endParaRPr lang="et-EE"/>
          </a:p>
        </p:txBody>
      </p:sp>
    </p:spTree>
    <p:extLst>
      <p:ext uri="{BB962C8B-B14F-4D97-AF65-F5344CB8AC3E}">
        <p14:creationId xmlns:p14="http://schemas.microsoft.com/office/powerpoint/2010/main" val="2260222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riigikohus.ee/et/lahendid/?asjaNr=3-20-1310/5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B69148B-C6F0-040E-8AB3-138FBF256AF8}"/>
              </a:ext>
            </a:extLst>
          </p:cNvPr>
          <p:cNvSpPr>
            <a:spLocks noGrp="1"/>
          </p:cNvSpPr>
          <p:nvPr>
            <p:ph type="ctrTitle"/>
          </p:nvPr>
        </p:nvSpPr>
        <p:spPr/>
        <p:txBody>
          <a:bodyPr/>
          <a:lstStyle/>
          <a:p>
            <a:pPr algn="ctr" fontAlgn="base"/>
            <a:r>
              <a:rPr lang="et-EE" sz="2500" b="1" dirty="0"/>
              <a:t>Eestimaa loodusmaastikust ei tohi saada sõjanduse ohvrit – kaitsetööstuspark tuleb rajada tööstuspiirkonda!</a:t>
            </a:r>
          </a:p>
        </p:txBody>
      </p:sp>
      <p:sp>
        <p:nvSpPr>
          <p:cNvPr id="3" name="Alapealkiri 2">
            <a:extLst>
              <a:ext uri="{FF2B5EF4-FFF2-40B4-BE49-F238E27FC236}">
                <a16:creationId xmlns:a16="http://schemas.microsoft.com/office/drawing/2014/main" id="{3E658140-A22B-F168-55E9-3847B194AD00}"/>
              </a:ext>
            </a:extLst>
          </p:cNvPr>
          <p:cNvSpPr>
            <a:spLocks noGrp="1"/>
          </p:cNvSpPr>
          <p:nvPr>
            <p:ph type="subTitle" idx="1"/>
          </p:nvPr>
        </p:nvSpPr>
        <p:spPr/>
        <p:txBody>
          <a:bodyPr/>
          <a:lstStyle/>
          <a:p>
            <a:r>
              <a:rPr lang="et-EE" dirty="0"/>
              <a:t>01.12.2025</a:t>
            </a:r>
          </a:p>
          <a:p>
            <a:r>
              <a:rPr lang="et-EE" dirty="0"/>
              <a:t>Päraküla selts MTÜ</a:t>
            </a:r>
          </a:p>
        </p:txBody>
      </p:sp>
    </p:spTree>
    <p:extLst>
      <p:ext uri="{BB962C8B-B14F-4D97-AF65-F5344CB8AC3E}">
        <p14:creationId xmlns:p14="http://schemas.microsoft.com/office/powerpoint/2010/main" val="378252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97CDB0C-141C-98D0-03E4-93359725B897}"/>
              </a:ext>
            </a:extLst>
          </p:cNvPr>
          <p:cNvSpPr>
            <a:spLocks noGrp="1"/>
          </p:cNvSpPr>
          <p:nvPr>
            <p:ph type="title"/>
          </p:nvPr>
        </p:nvSpPr>
        <p:spPr>
          <a:xfrm>
            <a:off x="677334" y="609600"/>
            <a:ext cx="8596668" cy="739366"/>
          </a:xfrm>
        </p:spPr>
        <p:txBody>
          <a:bodyPr/>
          <a:lstStyle/>
          <a:p>
            <a:r>
              <a:rPr lang="et-EE" dirty="0"/>
              <a:t>Rohevõrgustiku tuumala seisund täna</a:t>
            </a:r>
          </a:p>
        </p:txBody>
      </p:sp>
      <p:sp>
        <p:nvSpPr>
          <p:cNvPr id="3" name="Sisu kohatäide 2">
            <a:extLst>
              <a:ext uri="{FF2B5EF4-FFF2-40B4-BE49-F238E27FC236}">
                <a16:creationId xmlns:a16="http://schemas.microsoft.com/office/drawing/2014/main" id="{0CFD526C-32DC-F1DD-D288-DFAACC9A6E92}"/>
              </a:ext>
            </a:extLst>
          </p:cNvPr>
          <p:cNvSpPr>
            <a:spLocks noGrp="1"/>
          </p:cNvSpPr>
          <p:nvPr>
            <p:ph idx="1"/>
          </p:nvPr>
        </p:nvSpPr>
        <p:spPr>
          <a:xfrm>
            <a:off x="677334" y="1348967"/>
            <a:ext cx="8596668" cy="4692396"/>
          </a:xfrm>
        </p:spPr>
        <p:txBody>
          <a:bodyPr/>
          <a:lstStyle/>
          <a:p>
            <a:r>
              <a:rPr lang="et-EE" dirty="0"/>
              <a:t>Väljastatud metsateatised viimase 10 aasta jooksul</a:t>
            </a:r>
          </a:p>
          <a:p>
            <a:endParaRPr lang="et-EE" dirty="0"/>
          </a:p>
        </p:txBody>
      </p:sp>
      <p:pic>
        <p:nvPicPr>
          <p:cNvPr id="4" name="Pilt 3">
            <a:extLst>
              <a:ext uri="{FF2B5EF4-FFF2-40B4-BE49-F238E27FC236}">
                <a16:creationId xmlns:a16="http://schemas.microsoft.com/office/drawing/2014/main" id="{78488468-BD09-5E38-832B-7C3A41241811}"/>
              </a:ext>
            </a:extLst>
          </p:cNvPr>
          <p:cNvPicPr>
            <a:picLocks noChangeAspect="1"/>
          </p:cNvPicPr>
          <p:nvPr/>
        </p:nvPicPr>
        <p:blipFill>
          <a:blip r:embed="rId2"/>
          <a:stretch>
            <a:fillRect/>
          </a:stretch>
        </p:blipFill>
        <p:spPr>
          <a:xfrm>
            <a:off x="1004923" y="1792585"/>
            <a:ext cx="6787729" cy="4528713"/>
          </a:xfrm>
          <a:prstGeom prst="rect">
            <a:avLst/>
          </a:prstGeom>
        </p:spPr>
      </p:pic>
    </p:spTree>
    <p:extLst>
      <p:ext uri="{BB962C8B-B14F-4D97-AF65-F5344CB8AC3E}">
        <p14:creationId xmlns:p14="http://schemas.microsoft.com/office/powerpoint/2010/main" val="350908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D64694D-52AE-C713-62FC-3B07285E1263}"/>
              </a:ext>
            </a:extLst>
          </p:cNvPr>
          <p:cNvSpPr>
            <a:spLocks noGrp="1"/>
          </p:cNvSpPr>
          <p:nvPr>
            <p:ph type="title"/>
          </p:nvPr>
        </p:nvSpPr>
        <p:spPr>
          <a:xfrm>
            <a:off x="677334" y="609600"/>
            <a:ext cx="8596668" cy="675992"/>
          </a:xfrm>
        </p:spPr>
        <p:txBody>
          <a:bodyPr/>
          <a:lstStyle/>
          <a:p>
            <a:r>
              <a:rPr lang="et-EE" dirty="0"/>
              <a:t>Rohevõrgustiku tuumala seisund täna</a:t>
            </a:r>
          </a:p>
        </p:txBody>
      </p:sp>
      <p:sp>
        <p:nvSpPr>
          <p:cNvPr id="3" name="Sisu kohatäide 2">
            <a:extLst>
              <a:ext uri="{FF2B5EF4-FFF2-40B4-BE49-F238E27FC236}">
                <a16:creationId xmlns:a16="http://schemas.microsoft.com/office/drawing/2014/main" id="{87E98514-5082-9AB5-7402-A485FE469BFB}"/>
              </a:ext>
            </a:extLst>
          </p:cNvPr>
          <p:cNvSpPr>
            <a:spLocks noGrp="1"/>
          </p:cNvSpPr>
          <p:nvPr>
            <p:ph idx="1"/>
          </p:nvPr>
        </p:nvSpPr>
        <p:spPr>
          <a:xfrm>
            <a:off x="677334" y="1421395"/>
            <a:ext cx="8596668" cy="4619968"/>
          </a:xfrm>
        </p:spPr>
        <p:txBody>
          <a:bodyPr/>
          <a:lstStyle/>
          <a:p>
            <a:r>
              <a:rPr lang="et-EE" dirty="0"/>
              <a:t>Sihid, teed ja kraavid</a:t>
            </a:r>
          </a:p>
          <a:p>
            <a:endParaRPr lang="et-EE" dirty="0"/>
          </a:p>
        </p:txBody>
      </p:sp>
      <p:pic>
        <p:nvPicPr>
          <p:cNvPr id="4" name="Pilt 3">
            <a:extLst>
              <a:ext uri="{FF2B5EF4-FFF2-40B4-BE49-F238E27FC236}">
                <a16:creationId xmlns:a16="http://schemas.microsoft.com/office/drawing/2014/main" id="{6FEC1EDF-9AC5-8A13-E3AD-FBD42C9F2114}"/>
              </a:ext>
            </a:extLst>
          </p:cNvPr>
          <p:cNvPicPr>
            <a:picLocks noChangeAspect="1"/>
          </p:cNvPicPr>
          <p:nvPr/>
        </p:nvPicPr>
        <p:blipFill>
          <a:blip r:embed="rId2"/>
          <a:stretch>
            <a:fillRect/>
          </a:stretch>
        </p:blipFill>
        <p:spPr>
          <a:xfrm>
            <a:off x="832919" y="1768296"/>
            <a:ext cx="7749597" cy="4999169"/>
          </a:xfrm>
          <a:prstGeom prst="rect">
            <a:avLst/>
          </a:prstGeom>
        </p:spPr>
      </p:pic>
    </p:spTree>
    <p:extLst>
      <p:ext uri="{BB962C8B-B14F-4D97-AF65-F5344CB8AC3E}">
        <p14:creationId xmlns:p14="http://schemas.microsoft.com/office/powerpoint/2010/main" val="103593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3F404E3-FC4C-CA72-C9C9-50E096DE1349}"/>
              </a:ext>
            </a:extLst>
          </p:cNvPr>
          <p:cNvSpPr>
            <a:spLocks noGrp="1"/>
          </p:cNvSpPr>
          <p:nvPr>
            <p:ph type="title"/>
          </p:nvPr>
        </p:nvSpPr>
        <p:spPr>
          <a:xfrm>
            <a:off x="677334" y="609600"/>
            <a:ext cx="8596668" cy="748420"/>
          </a:xfrm>
        </p:spPr>
        <p:txBody>
          <a:bodyPr/>
          <a:lstStyle/>
          <a:p>
            <a:r>
              <a:rPr lang="et-EE" dirty="0"/>
              <a:t>Rohevõrgustiku tuumala seisund täna</a:t>
            </a:r>
          </a:p>
        </p:txBody>
      </p:sp>
      <p:sp>
        <p:nvSpPr>
          <p:cNvPr id="3" name="Sisu kohatäide 2">
            <a:extLst>
              <a:ext uri="{FF2B5EF4-FFF2-40B4-BE49-F238E27FC236}">
                <a16:creationId xmlns:a16="http://schemas.microsoft.com/office/drawing/2014/main" id="{203CD433-A8C9-73EF-7769-3A0043A45E6E}"/>
              </a:ext>
            </a:extLst>
          </p:cNvPr>
          <p:cNvSpPr>
            <a:spLocks noGrp="1"/>
          </p:cNvSpPr>
          <p:nvPr>
            <p:ph idx="1"/>
          </p:nvPr>
        </p:nvSpPr>
        <p:spPr>
          <a:xfrm>
            <a:off x="677334" y="1358021"/>
            <a:ext cx="8596668" cy="4683342"/>
          </a:xfrm>
        </p:spPr>
        <p:txBody>
          <a:bodyPr/>
          <a:lstStyle/>
          <a:p>
            <a:r>
              <a:rPr lang="et-EE" dirty="0"/>
              <a:t>Sidusus </a:t>
            </a:r>
          </a:p>
          <a:p>
            <a:endParaRPr lang="et-EE" dirty="0"/>
          </a:p>
        </p:txBody>
      </p:sp>
      <p:pic>
        <p:nvPicPr>
          <p:cNvPr id="5" name="Pilt 4">
            <a:extLst>
              <a:ext uri="{FF2B5EF4-FFF2-40B4-BE49-F238E27FC236}">
                <a16:creationId xmlns:a16="http://schemas.microsoft.com/office/drawing/2014/main" id="{B296BDD2-C28D-57DA-9840-0330D63D9901}"/>
              </a:ext>
            </a:extLst>
          </p:cNvPr>
          <p:cNvPicPr>
            <a:picLocks noChangeAspect="1"/>
          </p:cNvPicPr>
          <p:nvPr/>
        </p:nvPicPr>
        <p:blipFill>
          <a:blip r:embed="rId2"/>
          <a:stretch>
            <a:fillRect/>
          </a:stretch>
        </p:blipFill>
        <p:spPr>
          <a:xfrm>
            <a:off x="965100" y="1720983"/>
            <a:ext cx="4937759" cy="4684849"/>
          </a:xfrm>
          <a:prstGeom prst="rect">
            <a:avLst/>
          </a:prstGeom>
        </p:spPr>
      </p:pic>
      <p:pic>
        <p:nvPicPr>
          <p:cNvPr id="7" name="Pilt 6">
            <a:extLst>
              <a:ext uri="{FF2B5EF4-FFF2-40B4-BE49-F238E27FC236}">
                <a16:creationId xmlns:a16="http://schemas.microsoft.com/office/drawing/2014/main" id="{F7076986-938D-9850-6D24-A1478598B1F9}"/>
              </a:ext>
            </a:extLst>
          </p:cNvPr>
          <p:cNvPicPr>
            <a:picLocks noChangeAspect="1"/>
          </p:cNvPicPr>
          <p:nvPr/>
        </p:nvPicPr>
        <p:blipFill>
          <a:blip r:embed="rId3"/>
          <a:stretch>
            <a:fillRect/>
          </a:stretch>
        </p:blipFill>
        <p:spPr>
          <a:xfrm>
            <a:off x="6190625" y="2079644"/>
            <a:ext cx="1743318" cy="4143953"/>
          </a:xfrm>
          <a:prstGeom prst="rect">
            <a:avLst/>
          </a:prstGeom>
        </p:spPr>
      </p:pic>
    </p:spTree>
    <p:extLst>
      <p:ext uri="{BB962C8B-B14F-4D97-AF65-F5344CB8AC3E}">
        <p14:creationId xmlns:p14="http://schemas.microsoft.com/office/powerpoint/2010/main" val="91765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97C5DF-496C-C17B-8BB7-B12070F1065F}"/>
              </a:ext>
            </a:extLst>
          </p:cNvPr>
          <p:cNvSpPr>
            <a:spLocks noGrp="1"/>
          </p:cNvSpPr>
          <p:nvPr>
            <p:ph type="title"/>
          </p:nvPr>
        </p:nvSpPr>
        <p:spPr>
          <a:xfrm>
            <a:off x="677334" y="609600"/>
            <a:ext cx="8596668" cy="757473"/>
          </a:xfrm>
        </p:spPr>
        <p:txBody>
          <a:bodyPr/>
          <a:lstStyle/>
          <a:p>
            <a:r>
              <a:rPr lang="et-EE" dirty="0"/>
              <a:t>Rohevõrgustiku tuumala seisund täna</a:t>
            </a:r>
          </a:p>
        </p:txBody>
      </p:sp>
      <p:sp>
        <p:nvSpPr>
          <p:cNvPr id="3" name="Sisu kohatäide 2">
            <a:extLst>
              <a:ext uri="{FF2B5EF4-FFF2-40B4-BE49-F238E27FC236}">
                <a16:creationId xmlns:a16="http://schemas.microsoft.com/office/drawing/2014/main" id="{A42FB689-49B0-62F0-118F-A24F09621036}"/>
              </a:ext>
            </a:extLst>
          </p:cNvPr>
          <p:cNvSpPr>
            <a:spLocks noGrp="1"/>
          </p:cNvSpPr>
          <p:nvPr>
            <p:ph idx="1"/>
          </p:nvPr>
        </p:nvSpPr>
        <p:spPr>
          <a:xfrm>
            <a:off x="677334" y="1430449"/>
            <a:ext cx="8596668" cy="4610914"/>
          </a:xfrm>
        </p:spPr>
        <p:txBody>
          <a:bodyPr/>
          <a:lstStyle/>
          <a:p>
            <a:r>
              <a:rPr lang="et-EE" dirty="0"/>
              <a:t>Üldine seisund üle ökosüsteemide</a:t>
            </a:r>
          </a:p>
          <a:p>
            <a:endParaRPr lang="et-EE" dirty="0"/>
          </a:p>
        </p:txBody>
      </p:sp>
      <p:pic>
        <p:nvPicPr>
          <p:cNvPr id="7" name="Pilt 6">
            <a:extLst>
              <a:ext uri="{FF2B5EF4-FFF2-40B4-BE49-F238E27FC236}">
                <a16:creationId xmlns:a16="http://schemas.microsoft.com/office/drawing/2014/main" id="{3F10F623-5ED7-6798-C592-7F244C215350}"/>
              </a:ext>
            </a:extLst>
          </p:cNvPr>
          <p:cNvPicPr>
            <a:picLocks noChangeAspect="1"/>
          </p:cNvPicPr>
          <p:nvPr/>
        </p:nvPicPr>
        <p:blipFill>
          <a:blip r:embed="rId2"/>
          <a:stretch>
            <a:fillRect/>
          </a:stretch>
        </p:blipFill>
        <p:spPr>
          <a:xfrm>
            <a:off x="937783" y="1846907"/>
            <a:ext cx="4985304" cy="4721457"/>
          </a:xfrm>
          <a:prstGeom prst="rect">
            <a:avLst/>
          </a:prstGeom>
        </p:spPr>
      </p:pic>
      <p:pic>
        <p:nvPicPr>
          <p:cNvPr id="9" name="Pilt 8">
            <a:extLst>
              <a:ext uri="{FF2B5EF4-FFF2-40B4-BE49-F238E27FC236}">
                <a16:creationId xmlns:a16="http://schemas.microsoft.com/office/drawing/2014/main" id="{3CB29AF3-FB98-DA33-0D4E-01061A1C140E}"/>
              </a:ext>
            </a:extLst>
          </p:cNvPr>
          <p:cNvPicPr>
            <a:picLocks noChangeAspect="1"/>
          </p:cNvPicPr>
          <p:nvPr/>
        </p:nvPicPr>
        <p:blipFill>
          <a:blip r:embed="rId3"/>
          <a:stretch>
            <a:fillRect/>
          </a:stretch>
        </p:blipFill>
        <p:spPr>
          <a:xfrm>
            <a:off x="6464227" y="3058764"/>
            <a:ext cx="1943371" cy="2514951"/>
          </a:xfrm>
          <a:prstGeom prst="rect">
            <a:avLst/>
          </a:prstGeom>
        </p:spPr>
      </p:pic>
    </p:spTree>
    <p:extLst>
      <p:ext uri="{BB962C8B-B14F-4D97-AF65-F5344CB8AC3E}">
        <p14:creationId xmlns:p14="http://schemas.microsoft.com/office/powerpoint/2010/main" val="158078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4FD4CA91-4A25-860A-4E9B-ADCA8BF3F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16" y="231890"/>
            <a:ext cx="9616807" cy="6164620"/>
          </a:xfrm>
          <a:prstGeom prst="rect">
            <a:avLst/>
          </a:prstGeom>
        </p:spPr>
      </p:pic>
    </p:spTree>
    <p:extLst>
      <p:ext uri="{BB962C8B-B14F-4D97-AF65-F5344CB8AC3E}">
        <p14:creationId xmlns:p14="http://schemas.microsoft.com/office/powerpoint/2010/main" val="132820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4736A35F-5560-9748-237E-8F3B8E686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234" y="0"/>
            <a:ext cx="7891951" cy="6858000"/>
          </a:xfrm>
          <a:prstGeom prst="rect">
            <a:avLst/>
          </a:prstGeom>
        </p:spPr>
      </p:pic>
    </p:spTree>
    <p:extLst>
      <p:ext uri="{BB962C8B-B14F-4D97-AF65-F5344CB8AC3E}">
        <p14:creationId xmlns:p14="http://schemas.microsoft.com/office/powerpoint/2010/main" val="3559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44DAB08-D009-445E-BE96-98582BCA79B5}"/>
              </a:ext>
            </a:extLst>
          </p:cNvPr>
          <p:cNvSpPr>
            <a:spLocks noGrp="1"/>
          </p:cNvSpPr>
          <p:nvPr>
            <p:ph type="title"/>
          </p:nvPr>
        </p:nvSpPr>
        <p:spPr/>
        <p:txBody>
          <a:bodyPr/>
          <a:lstStyle/>
          <a:p>
            <a:r>
              <a:rPr lang="et-EE" dirty="0"/>
              <a:t>Kaitseväe varustusladu (pommiladu)</a:t>
            </a:r>
            <a:br>
              <a:rPr lang="et-EE" dirty="0"/>
            </a:br>
            <a:endParaRPr lang="et-EE" dirty="0"/>
          </a:p>
        </p:txBody>
      </p:sp>
      <p:sp>
        <p:nvSpPr>
          <p:cNvPr id="3" name="Sisu kohatäide 2">
            <a:extLst>
              <a:ext uri="{FF2B5EF4-FFF2-40B4-BE49-F238E27FC236}">
                <a16:creationId xmlns:a16="http://schemas.microsoft.com/office/drawing/2014/main" id="{6F85B2B0-D9FB-9078-5BAB-A8D9B515D54F}"/>
              </a:ext>
            </a:extLst>
          </p:cNvPr>
          <p:cNvSpPr>
            <a:spLocks noGrp="1"/>
          </p:cNvSpPr>
          <p:nvPr>
            <p:ph idx="1"/>
          </p:nvPr>
        </p:nvSpPr>
        <p:spPr>
          <a:xfrm>
            <a:off x="677334" y="1240326"/>
            <a:ext cx="8195062" cy="4303096"/>
          </a:xfrm>
        </p:spPr>
        <p:txBody>
          <a:bodyPr>
            <a:normAutofit fontScale="92500" lnSpcReduction="20000"/>
          </a:bodyPr>
          <a:lstStyle/>
          <a:p>
            <a:r>
              <a:rPr lang="et-EE" dirty="0"/>
              <a:t>Keskkonnamõjusid ei hinnatud</a:t>
            </a:r>
          </a:p>
          <a:p>
            <a:r>
              <a:rPr lang="et-EE" dirty="0"/>
              <a:t>Päästeameti ja teiste asjakohaste ametite kooskõlastused puuduvad</a:t>
            </a:r>
          </a:p>
          <a:p>
            <a:r>
              <a:rPr lang="et-EE" dirty="0"/>
              <a:t>Raadatakse 75ha metsa</a:t>
            </a:r>
          </a:p>
          <a:p>
            <a:r>
              <a:rPr lang="et-EE" dirty="0"/>
              <a:t>Asfalteeritakse, betoneeritakse</a:t>
            </a:r>
          </a:p>
          <a:p>
            <a:r>
              <a:rPr lang="et-EE" dirty="0"/>
              <a:t>Riskihinnangut ei ole tehtud kuigi 1,6 km kaugusele planeeritakse kolm A-kategooria suurõnnetuse ohuga ettevõtet ja lõhkamisplats.</a:t>
            </a:r>
          </a:p>
          <a:p>
            <a:r>
              <a:rPr lang="et-EE" dirty="0"/>
              <a:t>Ei ole teada kes tegi otsuse, et ladu just lõheliste jõe äärde rajada, Vabariigi Valitsuse otsust ei ole.</a:t>
            </a:r>
          </a:p>
          <a:p>
            <a:r>
              <a:rPr lang="et-EE" dirty="0"/>
              <a:t>Alternatiivseid asukohti pole kaalutud.</a:t>
            </a:r>
          </a:p>
          <a:p>
            <a:r>
              <a:rPr lang="et-EE" dirty="0"/>
              <a:t>Metsa raadamise tõttu on hävinud mitmed kaitsealused taime leiukohad ja linnuliikide elupaigad.</a:t>
            </a:r>
          </a:p>
          <a:p>
            <a:r>
              <a:rPr lang="et-EE" dirty="0"/>
              <a:t>Kaasamist ei ole toimunud.</a:t>
            </a:r>
          </a:p>
          <a:p>
            <a:r>
              <a:rPr lang="et-EE" dirty="0"/>
              <a:t>Puuduvad igasugused kompensatsioonimeetmed</a:t>
            </a:r>
          </a:p>
          <a:p>
            <a:r>
              <a:rPr lang="et-EE" dirty="0"/>
              <a:t>Vastuolu maakonnaplaneeringutega, Pärnu linna üldplaneeringuga</a:t>
            </a:r>
          </a:p>
          <a:p>
            <a:endParaRPr lang="et-EE" dirty="0"/>
          </a:p>
          <a:p>
            <a:endParaRPr lang="et-EE" dirty="0"/>
          </a:p>
        </p:txBody>
      </p:sp>
    </p:spTree>
    <p:extLst>
      <p:ext uri="{BB962C8B-B14F-4D97-AF65-F5344CB8AC3E}">
        <p14:creationId xmlns:p14="http://schemas.microsoft.com/office/powerpoint/2010/main" val="2681545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679BA09-8EC7-4BFB-6082-36CE823A14E0}"/>
              </a:ext>
            </a:extLst>
          </p:cNvPr>
          <p:cNvSpPr>
            <a:spLocks noGrp="1"/>
          </p:cNvSpPr>
          <p:nvPr>
            <p:ph type="title"/>
          </p:nvPr>
        </p:nvSpPr>
        <p:spPr>
          <a:xfrm>
            <a:off x="0" y="0"/>
            <a:ext cx="8596668" cy="1320800"/>
          </a:xfrm>
        </p:spPr>
        <p:txBody>
          <a:bodyPr>
            <a:normAutofit/>
          </a:bodyPr>
          <a:lstStyle/>
          <a:p>
            <a:r>
              <a:rPr lang="et-EE" sz="3200" dirty="0"/>
              <a:t>Händkaku, hoburästa ja hallpea-rähni ühine elupaik</a:t>
            </a:r>
          </a:p>
        </p:txBody>
      </p:sp>
      <p:pic>
        <p:nvPicPr>
          <p:cNvPr id="3" name="Pilt 2">
            <a:extLst>
              <a:ext uri="{FF2B5EF4-FFF2-40B4-BE49-F238E27FC236}">
                <a16:creationId xmlns:a16="http://schemas.microsoft.com/office/drawing/2014/main" id="{9EA28FE9-D7C6-3A66-9BA4-D79C9CFBC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5860"/>
            <a:ext cx="12192000" cy="5692140"/>
          </a:xfrm>
          <a:prstGeom prst="rect">
            <a:avLst/>
          </a:prstGeom>
        </p:spPr>
      </p:pic>
    </p:spTree>
    <p:extLst>
      <p:ext uri="{BB962C8B-B14F-4D97-AF65-F5344CB8AC3E}">
        <p14:creationId xmlns:p14="http://schemas.microsoft.com/office/powerpoint/2010/main" val="82607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a:extLst>
              <a:ext uri="{FF2B5EF4-FFF2-40B4-BE49-F238E27FC236}">
                <a16:creationId xmlns:a16="http://schemas.microsoft.com/office/drawing/2014/main" id="{C3C547F6-1A79-42E2-3DF7-0518845777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48" y="676747"/>
            <a:ext cx="11790104" cy="5504505"/>
          </a:xfrm>
        </p:spPr>
      </p:pic>
    </p:spTree>
    <p:extLst>
      <p:ext uri="{BB962C8B-B14F-4D97-AF65-F5344CB8AC3E}">
        <p14:creationId xmlns:p14="http://schemas.microsoft.com/office/powerpoint/2010/main" val="311785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BCD7482-0935-EDF1-C87B-FFE013F575DA}"/>
              </a:ext>
            </a:extLst>
          </p:cNvPr>
          <p:cNvSpPr>
            <a:spLocks noGrp="1"/>
          </p:cNvSpPr>
          <p:nvPr>
            <p:ph type="title"/>
          </p:nvPr>
        </p:nvSpPr>
        <p:spPr>
          <a:xfrm>
            <a:off x="677334" y="609600"/>
            <a:ext cx="8596668" cy="630725"/>
          </a:xfrm>
        </p:spPr>
        <p:txBody>
          <a:bodyPr>
            <a:normAutofit fontScale="90000"/>
          </a:bodyPr>
          <a:lstStyle/>
          <a:p>
            <a:r>
              <a:rPr lang="et-EE" dirty="0"/>
              <a:t>Sõjatööstus</a:t>
            </a:r>
          </a:p>
        </p:txBody>
      </p:sp>
      <p:sp>
        <p:nvSpPr>
          <p:cNvPr id="3" name="Sisu kohatäide 2">
            <a:extLst>
              <a:ext uri="{FF2B5EF4-FFF2-40B4-BE49-F238E27FC236}">
                <a16:creationId xmlns:a16="http://schemas.microsoft.com/office/drawing/2014/main" id="{50FD98A8-719E-87F3-D913-8A67E3F2C6C6}"/>
              </a:ext>
            </a:extLst>
          </p:cNvPr>
          <p:cNvSpPr>
            <a:spLocks noGrp="1"/>
          </p:cNvSpPr>
          <p:nvPr>
            <p:ph idx="1"/>
          </p:nvPr>
        </p:nvSpPr>
        <p:spPr>
          <a:xfrm>
            <a:off x="677334" y="1240325"/>
            <a:ext cx="8596668" cy="5262075"/>
          </a:xfrm>
        </p:spPr>
        <p:txBody>
          <a:bodyPr>
            <a:normAutofit fontScale="85000" lnSpcReduction="10000"/>
          </a:bodyPr>
          <a:lstStyle/>
          <a:p>
            <a:r>
              <a:rPr lang="et-EE" dirty="0"/>
              <a:t>Hoonestusõigus 70 aastaks – pöördumatu kahju loodusele. Hindamata on pikaajalised mõjud inimestele ja elukeskkonnale tervikuna. </a:t>
            </a:r>
          </a:p>
          <a:p>
            <a:r>
              <a:rPr lang="et-EE" dirty="0"/>
              <a:t>RDX keemiatööstus - </a:t>
            </a:r>
            <a:r>
              <a:rPr lang="et-EE" dirty="0" err="1"/>
              <a:t>avariilised</a:t>
            </a:r>
            <a:r>
              <a:rPr lang="et-EE" dirty="0"/>
              <a:t> </a:t>
            </a:r>
            <a:r>
              <a:rPr lang="et-EE" dirty="0" err="1"/>
              <a:t>äkkheitmed</a:t>
            </a:r>
            <a:endParaRPr lang="et-EE" dirty="0"/>
          </a:p>
          <a:p>
            <a:r>
              <a:rPr lang="et-EE" dirty="0" err="1"/>
              <a:t>Lõhkeianejääkide</a:t>
            </a:r>
            <a:r>
              <a:rPr lang="et-EE" dirty="0"/>
              <a:t> avapõletamine - kaasneva keemiasaaste tõttu, võib sattuda kahjulikke aineid otse pinnavette, põhjavette, tuule ja sademete kaudu ka laiemasse ümbruskonda. Tänu suurele keskkonnareostuse ohule, mis kaasneb avapõletamisega, ei tohi lubada nii Ermistus kui ka ükskõik kus mujal Eestis avapõletamist. </a:t>
            </a:r>
          </a:p>
          <a:p>
            <a:r>
              <a:rPr lang="et-EE" dirty="0"/>
              <a:t>Plahvatuste katsetused üle 800 korra aastas – müra ja vibratsioon vähemalt 5 km kaugusele. Esitatud andmete kohaselt põhjustavad suuremahulised lõhkamised nii suurt müra, et loomad ning linnud ei saa seal piirkonnas enam elada, aga ka 5 km raadiuses asuvad elamised, kool, lasteaed  - peavad taluma klaaside klirisemist ja olulist häiringut.</a:t>
            </a:r>
          </a:p>
          <a:p>
            <a:r>
              <a:rPr lang="et-EE" dirty="0"/>
              <a:t>Hendriksoni firma poolt tehtud analüüsis avapõletamist puudutavas alapeatükis viidatud USA dokumendis seisab mustvalgelt kirjas, et avapõletamine, nii nagu ka avalõhkamine on loodust äärmiselt saastav.</a:t>
            </a:r>
          </a:p>
          <a:p>
            <a:r>
              <a:rPr lang="et-EE" dirty="0"/>
              <a:t>Tõstamaal toodi Ermistu piirkonna eeskujuks Rootsi </a:t>
            </a:r>
            <a:r>
              <a:rPr lang="et-EE" dirty="0" err="1"/>
              <a:t>Karlskogas</a:t>
            </a:r>
            <a:r>
              <a:rPr lang="et-EE" dirty="0"/>
              <a:t> asuv sõjamoona tootmisega tegelev ettevõte. Jäeti aga mainimata, et see on rajatud endise kaevanduse alale ning täna on selles piirkonnas väga suured keskkonna reostusega seotud probleemid. </a:t>
            </a:r>
          </a:p>
          <a:p>
            <a:r>
              <a:rPr lang="et-EE" dirty="0"/>
              <a:t>Esitatud keskkonnamõjude analüüs põhineb valdavalt hüpoteesidel ega sisalda riskianalüüsi ja mõjuanalüüsi inimeste tervisele. RDX (lõhkeaine) osas puudub Eestis hetkel igasugune seadusandlus.</a:t>
            </a:r>
            <a:endParaRPr lang="en-US" dirty="0"/>
          </a:p>
          <a:p>
            <a:endParaRPr lang="et-EE" dirty="0"/>
          </a:p>
          <a:p>
            <a:endParaRPr lang="et-EE" dirty="0"/>
          </a:p>
        </p:txBody>
      </p:sp>
    </p:spTree>
    <p:extLst>
      <p:ext uri="{BB962C8B-B14F-4D97-AF65-F5344CB8AC3E}">
        <p14:creationId xmlns:p14="http://schemas.microsoft.com/office/powerpoint/2010/main" val="11577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362CD50-9AFF-5E1B-5B8B-D11321D273B0}"/>
              </a:ext>
            </a:extLst>
          </p:cNvPr>
          <p:cNvSpPr>
            <a:spLocks noGrp="1"/>
          </p:cNvSpPr>
          <p:nvPr>
            <p:ph type="title"/>
          </p:nvPr>
        </p:nvSpPr>
        <p:spPr/>
        <p:txBody>
          <a:bodyPr/>
          <a:lstStyle/>
          <a:p>
            <a:r>
              <a:rPr lang="et-EE" dirty="0"/>
              <a:t>Tõstamaa-Ermistu piirkonna eripära</a:t>
            </a:r>
          </a:p>
        </p:txBody>
      </p:sp>
      <p:sp>
        <p:nvSpPr>
          <p:cNvPr id="3" name="Sisu kohatäide 2">
            <a:extLst>
              <a:ext uri="{FF2B5EF4-FFF2-40B4-BE49-F238E27FC236}">
                <a16:creationId xmlns:a16="http://schemas.microsoft.com/office/drawing/2014/main" id="{B9800211-341F-6F2F-ED39-1E46A7799BC3}"/>
              </a:ext>
            </a:extLst>
          </p:cNvPr>
          <p:cNvSpPr>
            <a:spLocks noGrp="1"/>
          </p:cNvSpPr>
          <p:nvPr>
            <p:ph idx="1"/>
          </p:nvPr>
        </p:nvSpPr>
        <p:spPr>
          <a:xfrm>
            <a:off x="677334" y="1358021"/>
            <a:ext cx="8596668" cy="4683342"/>
          </a:xfrm>
        </p:spPr>
        <p:txBody>
          <a:bodyPr>
            <a:normAutofit fontScale="85000" lnSpcReduction="20000"/>
          </a:bodyPr>
          <a:lstStyle/>
          <a:p>
            <a:r>
              <a:rPr lang="et-EE" dirty="0"/>
              <a:t>Tõstamaa–Ermistu piirkonda võib iseloomustada kui Lääne-Eesti rannikuäärset loodus- ja kultuurmaastikku, mis on tuntud oma kaunite järvede, rabade, soode, metsade ja traditsioonilise maaelu poolest.</a:t>
            </a:r>
          </a:p>
          <a:p>
            <a:r>
              <a:rPr lang="et-EE" dirty="0"/>
              <a:t>Ermistu järv on üks Eesti suurimaid järvi – madal, lai ja rohkete luhasaartega. See on rikas linnustiku ja kalastiku poolest, mistõttu on see populaarne kalapüügi, paadisõidu ja fotograafia koht.</a:t>
            </a:r>
          </a:p>
          <a:p>
            <a:r>
              <a:rPr lang="fi-FI" dirty="0" err="1"/>
              <a:t>Tõstamaa</a:t>
            </a:r>
            <a:r>
              <a:rPr lang="fi-FI" dirty="0"/>
              <a:t> </a:t>
            </a:r>
            <a:r>
              <a:rPr lang="fi-FI" dirty="0" err="1"/>
              <a:t>kant</a:t>
            </a:r>
            <a:r>
              <a:rPr lang="fi-FI" dirty="0"/>
              <a:t> on </a:t>
            </a:r>
            <a:r>
              <a:rPr lang="fi-FI" dirty="0" err="1"/>
              <a:t>tuntud</a:t>
            </a:r>
            <a:r>
              <a:rPr lang="fi-FI" dirty="0"/>
              <a:t> oma </a:t>
            </a:r>
            <a:r>
              <a:rPr lang="fi-FI" dirty="0" err="1"/>
              <a:t>maakultuuri</a:t>
            </a:r>
            <a:r>
              <a:rPr lang="fi-FI" dirty="0"/>
              <a:t>, </a:t>
            </a:r>
            <a:r>
              <a:rPr lang="fi-FI" dirty="0" err="1"/>
              <a:t>vanade</a:t>
            </a:r>
            <a:r>
              <a:rPr lang="fi-FI" dirty="0"/>
              <a:t> </a:t>
            </a:r>
            <a:r>
              <a:rPr lang="fi-FI" dirty="0" err="1"/>
              <a:t>taluhoonete</a:t>
            </a:r>
            <a:r>
              <a:rPr lang="fi-FI" dirty="0"/>
              <a:t> ja </a:t>
            </a:r>
            <a:r>
              <a:rPr lang="fi-FI" dirty="0" err="1"/>
              <a:t>mõisapärandi</a:t>
            </a:r>
            <a:r>
              <a:rPr lang="fi-FI" dirty="0"/>
              <a:t> </a:t>
            </a:r>
            <a:r>
              <a:rPr lang="fi-FI" dirty="0" err="1"/>
              <a:t>poolest</a:t>
            </a:r>
            <a:r>
              <a:rPr lang="fi-FI" dirty="0"/>
              <a:t>. </a:t>
            </a:r>
            <a:r>
              <a:rPr lang="fi-FI" dirty="0" err="1"/>
              <a:t>Tõstamaa</a:t>
            </a:r>
            <a:r>
              <a:rPr lang="fi-FI" dirty="0"/>
              <a:t> </a:t>
            </a:r>
            <a:r>
              <a:rPr lang="fi-FI" dirty="0" err="1"/>
              <a:t>mõis</a:t>
            </a:r>
            <a:r>
              <a:rPr lang="fi-FI" dirty="0"/>
              <a:t> ja </a:t>
            </a:r>
            <a:r>
              <a:rPr lang="fi-FI" dirty="0" err="1"/>
              <a:t>kohalik</a:t>
            </a:r>
            <a:r>
              <a:rPr lang="fi-FI" dirty="0"/>
              <a:t> </a:t>
            </a:r>
            <a:r>
              <a:rPr lang="fi-FI" dirty="0" err="1"/>
              <a:t>kool</a:t>
            </a:r>
            <a:r>
              <a:rPr lang="fi-FI" dirty="0"/>
              <a:t> on </a:t>
            </a:r>
            <a:r>
              <a:rPr lang="fi-FI" dirty="0" err="1"/>
              <a:t>piirkonna</a:t>
            </a:r>
            <a:r>
              <a:rPr lang="fi-FI" dirty="0"/>
              <a:t> </a:t>
            </a:r>
            <a:r>
              <a:rPr lang="fi-FI" dirty="0" err="1"/>
              <a:t>ajaloolised</a:t>
            </a:r>
            <a:r>
              <a:rPr lang="fi-FI" dirty="0"/>
              <a:t> </a:t>
            </a:r>
            <a:r>
              <a:rPr lang="fi-FI" dirty="0" err="1"/>
              <a:t>sümbolid</a:t>
            </a:r>
            <a:r>
              <a:rPr lang="fi-FI" dirty="0"/>
              <a:t>.</a:t>
            </a:r>
            <a:endParaRPr lang="et-EE" dirty="0"/>
          </a:p>
          <a:p>
            <a:r>
              <a:rPr lang="et-EE" dirty="0"/>
              <a:t>Külad on hõreda asustusega, õhkkond on rahulik ja autentne, kaugel linnakärast.</a:t>
            </a:r>
          </a:p>
          <a:p>
            <a:r>
              <a:rPr lang="et-EE" dirty="0"/>
              <a:t>Tõstamaa vald ulatub Pärnu lahe rannikule. Rannad ja lahed annavad piirkonnale mereäärse karakteri, mis sobib hästi matkajatele ja puhkajatele.</a:t>
            </a:r>
          </a:p>
          <a:p>
            <a:r>
              <a:rPr lang="et-EE" dirty="0"/>
              <a:t>Piirkond sobib neile, kes hindavad vaikust, looduslähedust ja traditsioonilist maaelu. </a:t>
            </a:r>
          </a:p>
          <a:p>
            <a:r>
              <a:rPr lang="et-EE" dirty="0"/>
              <a:t>Populaarsed on loodusrajad, metsa- ja rabamatkad, linnuvaatlus ja suvised väikesed kohalikud sündmused.</a:t>
            </a:r>
          </a:p>
          <a:p>
            <a:r>
              <a:rPr lang="et-EE" dirty="0"/>
              <a:t>Tõstamaad läbib romantiline rannatee.</a:t>
            </a:r>
          </a:p>
          <a:p>
            <a:r>
              <a:rPr lang="et-EE" dirty="0"/>
              <a:t>Potsepa, Ermistu, Lõuka ja Päraküla metsad on populaarsed seenemetsad.</a:t>
            </a:r>
          </a:p>
          <a:p>
            <a:r>
              <a:rPr lang="et-EE" dirty="0"/>
              <a:t>Piirkond on eelistatud spordiharrastajatele – jalgrattasport, jooksmine jne.</a:t>
            </a:r>
          </a:p>
          <a:p>
            <a:endParaRPr lang="et-EE" dirty="0"/>
          </a:p>
        </p:txBody>
      </p:sp>
    </p:spTree>
    <p:extLst>
      <p:ext uri="{BB962C8B-B14F-4D97-AF65-F5344CB8AC3E}">
        <p14:creationId xmlns:p14="http://schemas.microsoft.com/office/powerpoint/2010/main" val="1745317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D08E64-F829-EC77-ACD5-EC689062398C}"/>
              </a:ext>
            </a:extLst>
          </p:cNvPr>
          <p:cNvSpPr>
            <a:spLocks noGrp="1"/>
          </p:cNvSpPr>
          <p:nvPr>
            <p:ph type="title"/>
          </p:nvPr>
        </p:nvSpPr>
        <p:spPr>
          <a:xfrm>
            <a:off x="677334" y="609600"/>
            <a:ext cx="8596668" cy="671491"/>
          </a:xfrm>
        </p:spPr>
        <p:txBody>
          <a:bodyPr>
            <a:normAutofit fontScale="90000"/>
          </a:bodyPr>
          <a:lstStyle/>
          <a:p>
            <a:r>
              <a:rPr lang="et-EE" sz="2000" dirty="0">
                <a:solidFill>
                  <a:srgbClr val="000000"/>
                </a:solidFill>
                <a:latin typeface="Times New Roman" panose="02020603050405020304" pitchFamily="18" charset="0"/>
              </a:rPr>
              <a:t>Riigikohtu otsus 3-21-979, 28.09.2023</a:t>
            </a:r>
            <a:br>
              <a:rPr lang="et-EE" dirty="0">
                <a:solidFill>
                  <a:srgbClr val="000000"/>
                </a:solidFill>
                <a:latin typeface="Times New Roman" panose="02020603050405020304" pitchFamily="18" charset="0"/>
              </a:rPr>
            </a:br>
            <a:endParaRPr lang="et-EE" dirty="0"/>
          </a:p>
        </p:txBody>
      </p:sp>
      <p:sp>
        <p:nvSpPr>
          <p:cNvPr id="3" name="Sisu kohatäide 2">
            <a:extLst>
              <a:ext uri="{FF2B5EF4-FFF2-40B4-BE49-F238E27FC236}">
                <a16:creationId xmlns:a16="http://schemas.microsoft.com/office/drawing/2014/main" id="{4A65E4CF-A9F7-FD98-833B-257079172BBE}"/>
              </a:ext>
            </a:extLst>
          </p:cNvPr>
          <p:cNvSpPr>
            <a:spLocks noGrp="1"/>
          </p:cNvSpPr>
          <p:nvPr>
            <p:ph idx="1"/>
          </p:nvPr>
        </p:nvSpPr>
        <p:spPr/>
        <p:txBody>
          <a:bodyPr>
            <a:normAutofit/>
          </a:bodyPr>
          <a:lstStyle/>
          <a:p>
            <a:endParaRPr lang="et-EE" b="0" i="0" dirty="0">
              <a:solidFill>
                <a:srgbClr val="666666"/>
              </a:solidFill>
              <a:effectLst/>
              <a:latin typeface="Zilla Slab"/>
            </a:endParaRPr>
          </a:p>
          <a:p>
            <a:endParaRPr lang="et-EE" dirty="0"/>
          </a:p>
        </p:txBody>
      </p:sp>
      <p:sp>
        <p:nvSpPr>
          <p:cNvPr id="5" name="TextBox 4">
            <a:extLst>
              <a:ext uri="{FF2B5EF4-FFF2-40B4-BE49-F238E27FC236}">
                <a16:creationId xmlns:a16="http://schemas.microsoft.com/office/drawing/2014/main" id="{4FD74163-A431-8EF4-D029-9D2F231B9F71}"/>
              </a:ext>
            </a:extLst>
          </p:cNvPr>
          <p:cNvSpPr txBox="1"/>
          <p:nvPr/>
        </p:nvSpPr>
        <p:spPr>
          <a:xfrm>
            <a:off x="556384" y="2160589"/>
            <a:ext cx="8717618" cy="3416320"/>
          </a:xfrm>
          <a:prstGeom prst="rect">
            <a:avLst/>
          </a:prstGeom>
          <a:noFill/>
        </p:spPr>
        <p:txBody>
          <a:bodyPr wrap="square">
            <a:spAutoFit/>
          </a:bodyPr>
          <a:lstStyle/>
          <a:p>
            <a:endParaRPr lang="et-EE" b="0" i="0" dirty="0">
              <a:solidFill>
                <a:srgbClr val="000000"/>
              </a:solidFill>
              <a:effectLst/>
              <a:latin typeface="Times New Roman" panose="02020603050405020304" pitchFamily="18" charset="0"/>
            </a:endParaRPr>
          </a:p>
          <a:p>
            <a:r>
              <a:rPr lang="et-EE" b="0" i="0" dirty="0">
                <a:solidFill>
                  <a:srgbClr val="000000"/>
                </a:solidFill>
                <a:effectLst/>
                <a:latin typeface="Times New Roman" panose="02020603050405020304" pitchFamily="18" charset="0"/>
              </a:rPr>
              <a:t>Keskkonnaohtu või olulist keskkonnahäiringut tuleb sama paragrahvi järgi erandina taluda, kui tegevus on vajalik ülekaaluka huvi tõttu, puudub mõistlik alternatiiv ja keskkonnaohu või olulise keskkonnahäiringu vähendamiseks on võetud vajalikud meetmed.</a:t>
            </a:r>
          </a:p>
          <a:p>
            <a:endParaRPr lang="et-EE" b="0" i="0" dirty="0">
              <a:solidFill>
                <a:srgbClr val="000000"/>
              </a:solidFill>
              <a:effectLst/>
              <a:latin typeface="Times New Roman" panose="02020603050405020304" pitchFamily="18" charset="0"/>
            </a:endParaRPr>
          </a:p>
          <a:p>
            <a:r>
              <a:rPr lang="et-EE" dirty="0">
                <a:solidFill>
                  <a:srgbClr val="000000"/>
                </a:solidFill>
                <a:latin typeface="Times New Roman" panose="02020603050405020304" pitchFamily="18" charset="0"/>
              </a:rPr>
              <a:t>Keskkonnahäiring on </a:t>
            </a:r>
            <a:r>
              <a:rPr lang="et-EE" dirty="0" err="1">
                <a:solidFill>
                  <a:srgbClr val="000000"/>
                </a:solidFill>
                <a:latin typeface="Times New Roman" panose="02020603050405020304" pitchFamily="18" charset="0"/>
              </a:rPr>
              <a:t>KeÜS</a:t>
            </a:r>
            <a:r>
              <a:rPr lang="et-EE" dirty="0"/>
              <a:t> </a:t>
            </a:r>
            <a:r>
              <a:rPr lang="et-EE" dirty="0">
                <a:solidFill>
                  <a:srgbClr val="000000"/>
                </a:solidFill>
                <a:latin typeface="Times New Roman" panose="02020603050405020304" pitchFamily="18" charset="0"/>
              </a:rPr>
              <a:t>§ 3 lg 1 esimese lause järgi inimtegevusega kaasnev vahetu või kaudne ebasoodne mõju keskkonnale, sealhulgas keskkonna kaudu toimiv mõju inimese tervisele, heaolule või varale või kultuuripärandile.</a:t>
            </a:r>
          </a:p>
          <a:p>
            <a:endParaRPr lang="et-EE" dirty="0"/>
          </a:p>
          <a:p>
            <a:r>
              <a:rPr lang="et-EE" dirty="0">
                <a:solidFill>
                  <a:srgbClr val="000000"/>
                </a:solidFill>
                <a:latin typeface="Times New Roman" panose="02020603050405020304" pitchFamily="18" charset="0"/>
              </a:rPr>
              <a:t>Rohevõrgustiku säilimise, toimimise, terviklikkuse või sidususe oluline kahjustamine on oluline keskkonnahäiring.</a:t>
            </a:r>
          </a:p>
          <a:p>
            <a:endParaRPr lang="et-EE" dirty="0"/>
          </a:p>
        </p:txBody>
      </p:sp>
    </p:spTree>
    <p:extLst>
      <p:ext uri="{BB962C8B-B14F-4D97-AF65-F5344CB8AC3E}">
        <p14:creationId xmlns:p14="http://schemas.microsoft.com/office/powerpoint/2010/main" val="146931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F2109EF-B06A-264B-2372-408E1C623172}"/>
              </a:ext>
            </a:extLst>
          </p:cNvPr>
          <p:cNvSpPr>
            <a:spLocks noGrp="1"/>
          </p:cNvSpPr>
          <p:nvPr>
            <p:ph type="title"/>
          </p:nvPr>
        </p:nvSpPr>
        <p:spPr/>
        <p:txBody>
          <a:bodyPr/>
          <a:lstStyle/>
          <a:p>
            <a:r>
              <a:rPr lang="et-EE" dirty="0"/>
              <a:t>Kokkuvõtteks</a:t>
            </a:r>
          </a:p>
        </p:txBody>
      </p:sp>
      <p:sp>
        <p:nvSpPr>
          <p:cNvPr id="3" name="Sisu kohatäide 2">
            <a:extLst>
              <a:ext uri="{FF2B5EF4-FFF2-40B4-BE49-F238E27FC236}">
                <a16:creationId xmlns:a16="http://schemas.microsoft.com/office/drawing/2014/main" id="{024C6A58-7BF5-3DF3-9867-EB1EA548739A}"/>
              </a:ext>
            </a:extLst>
          </p:cNvPr>
          <p:cNvSpPr>
            <a:spLocks noGrp="1"/>
          </p:cNvSpPr>
          <p:nvPr>
            <p:ph idx="1"/>
          </p:nvPr>
        </p:nvSpPr>
        <p:spPr>
          <a:xfrm>
            <a:off x="677334" y="1397001"/>
            <a:ext cx="8596668" cy="4644362"/>
          </a:xfrm>
        </p:spPr>
        <p:txBody>
          <a:bodyPr>
            <a:normAutofit lnSpcReduction="10000"/>
          </a:bodyPr>
          <a:lstStyle/>
          <a:p>
            <a:r>
              <a:rPr lang="et-EE" dirty="0"/>
              <a:t>Ohus on toidujulgeolek kuna piirkonnas on mitmeid toidukasvatajaid ja mesilaste pidajaid.</a:t>
            </a:r>
          </a:p>
          <a:p>
            <a:r>
              <a:rPr lang="et-EE" dirty="0"/>
              <a:t>Ohus on piirkonna elanike vara.</a:t>
            </a:r>
          </a:p>
          <a:p>
            <a:r>
              <a:rPr lang="et-EE" dirty="0"/>
              <a:t>Ohus on piirkonna elanike vaimne ja füüsiline tervis.</a:t>
            </a:r>
          </a:p>
          <a:p>
            <a:r>
              <a:rPr lang="et-EE" dirty="0"/>
              <a:t>Puudub õhukaitse, pommivarjendid, hoiatussignaal piirkonda ei ulatu.</a:t>
            </a:r>
          </a:p>
          <a:p>
            <a:r>
              <a:rPr lang="et-EE" dirty="0"/>
              <a:t>Puudub lähedalasuv piisav päästevõimekus, meditsiiniline abi – kompensatsiooni korras ostetakse üks elustamisaparaat.</a:t>
            </a:r>
          </a:p>
          <a:p>
            <a:r>
              <a:rPr lang="et-EE" dirty="0"/>
              <a:t>Suureneb piirkonna liikluskoormus.</a:t>
            </a:r>
          </a:p>
          <a:p>
            <a:r>
              <a:rPr lang="et-EE" dirty="0"/>
              <a:t>Piirkonnast saab ideaalne sihtmärk, kuna kõik planeeritakse ühte kohta kokku (varustuslaod, sõjatööstused). Tänapäevaste sõjapidamisviiside eest ei ole mistahes Eesti nurgas asuv sõjaline objekt kaitstud – seega kaugus idapiirist ei ole argument.</a:t>
            </a:r>
          </a:p>
          <a:p>
            <a:r>
              <a:rPr lang="et-EE" dirty="0"/>
              <a:t>Kui toimub plahvatus kas õnnetuse või sõjalise tegevuse läbi, on Pärnu lahe reostus garanteeritud, kuna lõheliste jõgi suubub Pärnu lahte.</a:t>
            </a:r>
          </a:p>
          <a:p>
            <a:endParaRPr lang="et-EE" dirty="0"/>
          </a:p>
          <a:p>
            <a:endParaRPr lang="et-EE" dirty="0"/>
          </a:p>
          <a:p>
            <a:endParaRPr lang="et-EE" dirty="0"/>
          </a:p>
        </p:txBody>
      </p:sp>
    </p:spTree>
    <p:extLst>
      <p:ext uri="{BB962C8B-B14F-4D97-AF65-F5344CB8AC3E}">
        <p14:creationId xmlns:p14="http://schemas.microsoft.com/office/powerpoint/2010/main" val="87345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DFC6E4C-394F-C070-C3AF-1CCFDE8FE0F2}"/>
              </a:ext>
            </a:extLst>
          </p:cNvPr>
          <p:cNvSpPr>
            <a:spLocks noGrp="1"/>
          </p:cNvSpPr>
          <p:nvPr>
            <p:ph type="title"/>
          </p:nvPr>
        </p:nvSpPr>
        <p:spPr/>
        <p:txBody>
          <a:bodyPr/>
          <a:lstStyle/>
          <a:p>
            <a:r>
              <a:rPr lang="et-EE" dirty="0"/>
              <a:t>Ettepanekud</a:t>
            </a:r>
          </a:p>
        </p:txBody>
      </p:sp>
      <p:sp>
        <p:nvSpPr>
          <p:cNvPr id="3" name="Sisu kohatäide 2">
            <a:extLst>
              <a:ext uri="{FF2B5EF4-FFF2-40B4-BE49-F238E27FC236}">
                <a16:creationId xmlns:a16="http://schemas.microsoft.com/office/drawing/2014/main" id="{271407FA-5FD0-59F0-41EA-4595A318CF22}"/>
              </a:ext>
            </a:extLst>
          </p:cNvPr>
          <p:cNvSpPr>
            <a:spLocks noGrp="1"/>
          </p:cNvSpPr>
          <p:nvPr>
            <p:ph idx="1"/>
          </p:nvPr>
        </p:nvSpPr>
        <p:spPr>
          <a:xfrm>
            <a:off x="677334" y="1821224"/>
            <a:ext cx="8596668" cy="3880773"/>
          </a:xfrm>
        </p:spPr>
        <p:txBody>
          <a:bodyPr>
            <a:normAutofit/>
          </a:bodyPr>
          <a:lstStyle/>
          <a:p>
            <a:pPr fontAlgn="base"/>
            <a:r>
              <a:rPr lang="et-EE" b="1" dirty="0"/>
              <a:t>1. Rajada kaitsetööstuspark ja kaitseväe varustusladu piirkonda, millel oleks loodusele ja inimeste elukeskkonnale väikseim mõju ehk siis endistesse või praegustesse tööstuspiirkondadesse.</a:t>
            </a:r>
            <a:endParaRPr lang="et-EE" dirty="0"/>
          </a:p>
          <a:p>
            <a:pPr fontAlgn="base"/>
            <a:r>
              <a:rPr lang="et-EE" b="1" dirty="0"/>
              <a:t>2. Kuhu tahes planeeritavas kaitsetööstuspargis tuleb avapõletamine asendada kinnise põletamisega.</a:t>
            </a:r>
            <a:endParaRPr lang="et-EE" dirty="0"/>
          </a:p>
          <a:p>
            <a:endParaRPr lang="et-EE" dirty="0"/>
          </a:p>
        </p:txBody>
      </p:sp>
    </p:spTree>
    <p:extLst>
      <p:ext uri="{BB962C8B-B14F-4D97-AF65-F5344CB8AC3E}">
        <p14:creationId xmlns:p14="http://schemas.microsoft.com/office/powerpoint/2010/main" val="59017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F01D31B-F097-B014-A885-DA30B0FC537D}"/>
              </a:ext>
            </a:extLst>
          </p:cNvPr>
          <p:cNvSpPr>
            <a:spLocks noGrp="1"/>
          </p:cNvSpPr>
          <p:nvPr>
            <p:ph type="title"/>
          </p:nvPr>
        </p:nvSpPr>
        <p:spPr>
          <a:xfrm>
            <a:off x="677335" y="609599"/>
            <a:ext cx="8596668" cy="4215897"/>
          </a:xfrm>
        </p:spPr>
        <p:txBody>
          <a:bodyPr>
            <a:normAutofit fontScale="90000"/>
          </a:bodyPr>
          <a:lstStyle/>
          <a:p>
            <a:pPr algn="ctr"/>
            <a:r>
              <a:rPr lang="et-EE" sz="2500" dirty="0"/>
              <a:t>Professor Elin Org, kes on 2025. aasta Eesti Teaduste Akadeemia teaduspreemia laureaat, maailmas enim tsiteeritud Eesti teadlane 2025 aastal, ütleb, et rahva tervise säilimiseks on </a:t>
            </a:r>
            <a:r>
              <a:rPr lang="et-EE" sz="2500" b="1" dirty="0"/>
              <a:t>elukeskkond</a:t>
            </a:r>
            <a:r>
              <a:rPr lang="et-EE" sz="2500" dirty="0"/>
              <a:t> üks tähtsamaid komponente.</a:t>
            </a:r>
            <a:br>
              <a:rPr lang="et-EE" sz="2500" dirty="0"/>
            </a:br>
            <a:br>
              <a:rPr lang="et-EE" sz="2500" dirty="0"/>
            </a:br>
            <a:r>
              <a:rPr lang="et-EE" sz="2800" dirty="0"/>
              <a:t>Professor Kalevi Kull tõdes 29. juuli, 2025 Postimehes avaldatud artiklis, et see, mis on plaanis teha Erimistusse, on seni puutumata (st pärismaise loodusliku kooslusega) looduse laastamine nõukogude aegse mentaliteedi kohaselt.</a:t>
            </a:r>
            <a:endParaRPr lang="et-EE" sz="2500" dirty="0"/>
          </a:p>
        </p:txBody>
      </p:sp>
    </p:spTree>
    <p:extLst>
      <p:ext uri="{BB962C8B-B14F-4D97-AF65-F5344CB8AC3E}">
        <p14:creationId xmlns:p14="http://schemas.microsoft.com/office/powerpoint/2010/main" val="2275874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C7589FA9-5B09-02BB-8480-26D5C8BE3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81" y="204167"/>
            <a:ext cx="8363152" cy="6264533"/>
          </a:xfrm>
          <a:prstGeom prst="rect">
            <a:avLst/>
          </a:prstGeom>
        </p:spPr>
      </p:pic>
    </p:spTree>
    <p:extLst>
      <p:ext uri="{BB962C8B-B14F-4D97-AF65-F5344CB8AC3E}">
        <p14:creationId xmlns:p14="http://schemas.microsoft.com/office/powerpoint/2010/main" val="169947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23E06F3-AF0C-B4C5-FE9F-CF4D88C49C7D}"/>
              </a:ext>
            </a:extLst>
          </p:cNvPr>
          <p:cNvSpPr>
            <a:spLocks noGrp="1"/>
          </p:cNvSpPr>
          <p:nvPr>
            <p:ph type="title"/>
          </p:nvPr>
        </p:nvSpPr>
        <p:spPr/>
        <p:txBody>
          <a:bodyPr/>
          <a:lstStyle/>
          <a:p>
            <a:r>
              <a:rPr lang="et-EE" dirty="0"/>
              <a:t>Rohevõrgustik</a:t>
            </a:r>
          </a:p>
        </p:txBody>
      </p:sp>
      <p:sp>
        <p:nvSpPr>
          <p:cNvPr id="3" name="Sisu kohatäide 2">
            <a:extLst>
              <a:ext uri="{FF2B5EF4-FFF2-40B4-BE49-F238E27FC236}">
                <a16:creationId xmlns:a16="http://schemas.microsoft.com/office/drawing/2014/main" id="{F88F9287-5959-F9B3-C27F-8B8EDD2C772E}"/>
              </a:ext>
            </a:extLst>
          </p:cNvPr>
          <p:cNvSpPr>
            <a:spLocks noGrp="1"/>
          </p:cNvSpPr>
          <p:nvPr>
            <p:ph idx="1"/>
          </p:nvPr>
        </p:nvSpPr>
        <p:spPr>
          <a:xfrm>
            <a:off x="677334" y="1358021"/>
            <a:ext cx="8596668" cy="5024672"/>
          </a:xfrm>
        </p:spPr>
        <p:txBody>
          <a:bodyPr>
            <a:normAutofit/>
          </a:bodyPr>
          <a:lstStyle/>
          <a:p>
            <a:pPr marL="0" indent="0">
              <a:buNone/>
            </a:pPr>
            <a:r>
              <a:rPr lang="et-EE" b="1" i="0" dirty="0" err="1">
                <a:solidFill>
                  <a:srgbClr val="000000"/>
                </a:solidFill>
                <a:effectLst/>
                <a:latin typeface="Arial" panose="020B0604020202020204" pitchFamily="34" charset="0"/>
              </a:rPr>
              <a:t>PlanS</a:t>
            </a:r>
            <a:r>
              <a:rPr lang="et-EE" b="1" i="0" dirty="0">
                <a:solidFill>
                  <a:srgbClr val="000000"/>
                </a:solidFill>
                <a:effectLst/>
                <a:latin typeface="Arial" panose="020B0604020202020204" pitchFamily="34" charset="0"/>
              </a:rPr>
              <a:t> § 6</a:t>
            </a:r>
            <a:r>
              <a:rPr lang="et-EE" b="1" i="0" u="none" strike="noStrike" dirty="0">
                <a:solidFill>
                  <a:srgbClr val="0061AA"/>
                </a:solidFill>
                <a:effectLst/>
                <a:latin typeface="Arial" panose="020B0604020202020204" pitchFamily="34" charset="0"/>
              </a:rPr>
              <a:t>  </a:t>
            </a:r>
            <a:r>
              <a:rPr lang="et-EE" b="1" i="0" dirty="0">
                <a:solidFill>
                  <a:srgbClr val="000000"/>
                </a:solidFill>
                <a:effectLst/>
                <a:latin typeface="Arial" panose="020B0604020202020204" pitchFamily="34" charset="0"/>
              </a:rPr>
              <a:t>p </a:t>
            </a:r>
            <a:r>
              <a:rPr lang="et-EE" b="1" u="none" strike="noStrike" dirty="0">
                <a:solidFill>
                  <a:srgbClr val="000000"/>
                </a:solidFill>
                <a:latin typeface="Arial" panose="020B0604020202020204" pitchFamily="34" charset="0"/>
              </a:rPr>
              <a:t>17</a:t>
            </a:r>
            <a:endParaRPr lang="et-EE" b="1" i="0" dirty="0">
              <a:solidFill>
                <a:srgbClr val="000000"/>
              </a:solidFill>
              <a:effectLst/>
              <a:latin typeface="Arial" panose="020B0604020202020204" pitchFamily="34" charset="0"/>
            </a:endParaRPr>
          </a:p>
          <a:p>
            <a:pPr marL="0" indent="0">
              <a:buNone/>
            </a:pPr>
            <a:r>
              <a:rPr lang="et-EE" sz="1900" dirty="0">
                <a:solidFill>
                  <a:srgbClr val="666666"/>
                </a:solidFill>
                <a:latin typeface="Zilla Slab"/>
              </a:rPr>
              <a:t>Rohevõrgustik on eri tüüpi ökosüsteemide ja maastike säilimist tagav ning </a:t>
            </a:r>
            <a:r>
              <a:rPr lang="et-EE" sz="1900" u="sng" dirty="0">
                <a:solidFill>
                  <a:srgbClr val="666666"/>
                </a:solidFill>
                <a:latin typeface="Zilla Slab"/>
              </a:rPr>
              <a:t>asustuse ja majandustegevuse mõjusid tasakaalustav</a:t>
            </a:r>
            <a:r>
              <a:rPr lang="et-EE" sz="1900" dirty="0">
                <a:solidFill>
                  <a:srgbClr val="666666"/>
                </a:solidFill>
                <a:latin typeface="Zilla Slab"/>
              </a:rPr>
              <a:t> looduslikest ja poollooduslikest kooslustest koosnev süsteem, mis koosneb tugialast ja tugialasid ühendavatest rohekoridoridest.</a:t>
            </a:r>
          </a:p>
          <a:p>
            <a:pPr marL="0" indent="0">
              <a:buNone/>
            </a:pPr>
            <a:endParaRPr lang="et-EE" sz="1900" dirty="0">
              <a:solidFill>
                <a:srgbClr val="666666"/>
              </a:solidFill>
              <a:latin typeface="Zilla Slab"/>
            </a:endParaRPr>
          </a:p>
          <a:p>
            <a:pPr marL="0" indent="0">
              <a:buNone/>
            </a:pPr>
            <a:r>
              <a:rPr lang="et-EE" dirty="0"/>
              <a:t>Rohevõrgustiku säilimise ja planeerimise olulisemad eesmärgid on</a:t>
            </a:r>
          </a:p>
          <a:p>
            <a:r>
              <a:rPr lang="et-EE" dirty="0"/>
              <a:t>elurikkuse kaitse ja säilitamine, </a:t>
            </a:r>
          </a:p>
          <a:p>
            <a:r>
              <a:rPr lang="et-EE" dirty="0"/>
              <a:t>kliimamuutuste leevendamine ja nendega kohanemine ning </a:t>
            </a:r>
          </a:p>
          <a:p>
            <a:r>
              <a:rPr lang="et-EE" dirty="0"/>
              <a:t>rohemajanduse, sh puhkemajanduse edendamine. </a:t>
            </a:r>
          </a:p>
          <a:p>
            <a:pPr marL="0" indent="0">
              <a:buNone/>
            </a:pPr>
            <a:r>
              <a:rPr lang="et-EE" dirty="0"/>
              <a:t>Selleks peavad rohevõrgustiku struktuurid toimima liikide ja populatsioonide jaoks sidusalt funktsioneeriva elupaikade ja liikumisteede võrgustikuna - see aitab vähendada liikide elupaikade killustatust. (</a:t>
            </a:r>
            <a:r>
              <a:rPr lang="fi-FI" dirty="0" err="1"/>
              <a:t>Riigikohtu</a:t>
            </a:r>
            <a:r>
              <a:rPr lang="fi-FI" dirty="0"/>
              <a:t> </a:t>
            </a:r>
            <a:r>
              <a:rPr lang="fi-FI" dirty="0" err="1"/>
              <a:t>otsus</a:t>
            </a:r>
            <a:r>
              <a:rPr lang="fi-FI" dirty="0"/>
              <a:t> </a:t>
            </a:r>
            <a:r>
              <a:rPr lang="fi-FI" dirty="0" err="1"/>
              <a:t>nr</a:t>
            </a:r>
            <a:r>
              <a:rPr lang="fi-FI" dirty="0"/>
              <a:t> </a:t>
            </a:r>
            <a:r>
              <a:rPr lang="fi-FI" dirty="0">
                <a:hlinkClick r:id="rId2"/>
              </a:rPr>
              <a:t>3-20-1310/52</a:t>
            </a:r>
            <a:r>
              <a:rPr lang="fi-FI" dirty="0"/>
              <a:t>, p 26</a:t>
            </a:r>
            <a:r>
              <a:rPr lang="et-EE" dirty="0"/>
              <a:t>)</a:t>
            </a:r>
            <a:endParaRPr lang="et-EE" sz="1900" dirty="0">
              <a:solidFill>
                <a:srgbClr val="666666"/>
              </a:solidFill>
              <a:latin typeface="Zilla Slab"/>
            </a:endParaRPr>
          </a:p>
        </p:txBody>
      </p:sp>
    </p:spTree>
    <p:extLst>
      <p:ext uri="{BB962C8B-B14F-4D97-AF65-F5344CB8AC3E}">
        <p14:creationId xmlns:p14="http://schemas.microsoft.com/office/powerpoint/2010/main" val="275654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41172DFF-8026-A2E3-7246-260343EF336E}"/>
              </a:ext>
            </a:extLst>
          </p:cNvPr>
          <p:cNvPicPr>
            <a:picLocks noChangeAspect="1"/>
          </p:cNvPicPr>
          <p:nvPr/>
        </p:nvPicPr>
        <p:blipFill>
          <a:blip r:embed="rId2"/>
          <a:stretch>
            <a:fillRect/>
          </a:stretch>
        </p:blipFill>
        <p:spPr>
          <a:xfrm>
            <a:off x="245152" y="0"/>
            <a:ext cx="10343678" cy="6858000"/>
          </a:xfrm>
          <a:prstGeom prst="rect">
            <a:avLst/>
          </a:prstGeom>
        </p:spPr>
      </p:pic>
    </p:spTree>
    <p:extLst>
      <p:ext uri="{BB962C8B-B14F-4D97-AF65-F5344CB8AC3E}">
        <p14:creationId xmlns:p14="http://schemas.microsoft.com/office/powerpoint/2010/main" val="298168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DDEAEC0-7227-C160-273B-FDF5A8DFA09E}"/>
              </a:ext>
            </a:extLst>
          </p:cNvPr>
          <p:cNvSpPr>
            <a:spLocks noGrp="1"/>
          </p:cNvSpPr>
          <p:nvPr>
            <p:ph type="title"/>
          </p:nvPr>
        </p:nvSpPr>
        <p:spPr/>
        <p:txBody>
          <a:bodyPr/>
          <a:lstStyle/>
          <a:p>
            <a:r>
              <a:rPr lang="et-EE" dirty="0"/>
              <a:t>Rohevõrgustik kaitseb inimest</a:t>
            </a:r>
          </a:p>
        </p:txBody>
      </p:sp>
      <p:sp>
        <p:nvSpPr>
          <p:cNvPr id="3" name="Sisu kohatäide 2">
            <a:extLst>
              <a:ext uri="{FF2B5EF4-FFF2-40B4-BE49-F238E27FC236}">
                <a16:creationId xmlns:a16="http://schemas.microsoft.com/office/drawing/2014/main" id="{9C5D2399-9FD2-B2E7-93A9-56BA40F7EF4C}"/>
              </a:ext>
            </a:extLst>
          </p:cNvPr>
          <p:cNvSpPr>
            <a:spLocks noGrp="1"/>
          </p:cNvSpPr>
          <p:nvPr>
            <p:ph idx="1"/>
          </p:nvPr>
        </p:nvSpPr>
        <p:spPr/>
        <p:txBody>
          <a:bodyPr>
            <a:normAutofit lnSpcReduction="10000"/>
          </a:bodyPr>
          <a:lstStyle/>
          <a:p>
            <a:r>
              <a:rPr lang="et-EE" b="1" dirty="0">
                <a:solidFill>
                  <a:srgbClr val="666666"/>
                </a:solidFill>
                <a:latin typeface="Zilla Slab"/>
              </a:rPr>
              <a:t>Puhas õhk ja parem tervis </a:t>
            </a:r>
            <a:r>
              <a:rPr lang="et-EE" dirty="0">
                <a:solidFill>
                  <a:srgbClr val="666666"/>
                </a:solidFill>
                <a:latin typeface="Zilla Slab"/>
              </a:rPr>
              <a:t>- Rohevõrgustiku osaks olevad metsad, pargid, haljasalad ja rohealad seovad õhusaastet, toodavad hapnikku ning jahutavad õhutemperatuuri. </a:t>
            </a:r>
          </a:p>
          <a:p>
            <a:r>
              <a:rPr lang="et-EE" b="1" dirty="0">
                <a:solidFill>
                  <a:srgbClr val="666666"/>
                </a:solidFill>
                <a:latin typeface="Zilla Slab"/>
              </a:rPr>
              <a:t>Veekaitse</a:t>
            </a:r>
            <a:r>
              <a:rPr lang="et-EE" dirty="0">
                <a:solidFill>
                  <a:srgbClr val="666666"/>
                </a:solidFill>
                <a:latin typeface="Zilla Slab"/>
              </a:rPr>
              <a:t> - Rohealad aitavad puhastada pinnavett ja kaitsta põhjavee kvaliteeti, mis on oluline puhta joogivee tagamiseks.</a:t>
            </a:r>
          </a:p>
          <a:p>
            <a:r>
              <a:rPr lang="et-EE" b="1" dirty="0">
                <a:solidFill>
                  <a:srgbClr val="666666"/>
                </a:solidFill>
                <a:latin typeface="Zilla Slab"/>
              </a:rPr>
              <a:t>Vaime tervis ja stress -</a:t>
            </a:r>
            <a:r>
              <a:rPr lang="et-EE" dirty="0">
                <a:solidFill>
                  <a:srgbClr val="666666"/>
                </a:solidFill>
                <a:latin typeface="Zilla Slab"/>
              </a:rPr>
              <a:t> </a:t>
            </a:r>
            <a:r>
              <a:rPr lang="fi-FI" dirty="0" err="1">
                <a:solidFill>
                  <a:srgbClr val="666666"/>
                </a:solidFill>
                <a:latin typeface="Zilla Slab"/>
              </a:rPr>
              <a:t>Jalutamine</a:t>
            </a:r>
            <a:r>
              <a:rPr lang="fi-FI" dirty="0">
                <a:solidFill>
                  <a:srgbClr val="666666"/>
                </a:solidFill>
                <a:latin typeface="Zilla Slab"/>
              </a:rPr>
              <a:t> </a:t>
            </a:r>
            <a:r>
              <a:rPr lang="fi-FI" dirty="0" err="1">
                <a:solidFill>
                  <a:srgbClr val="666666"/>
                </a:solidFill>
                <a:latin typeface="Zilla Slab"/>
              </a:rPr>
              <a:t>metsas</a:t>
            </a:r>
            <a:r>
              <a:rPr lang="fi-FI" dirty="0">
                <a:solidFill>
                  <a:srgbClr val="666666"/>
                </a:solidFill>
                <a:latin typeface="Zilla Slab"/>
              </a:rPr>
              <a:t> </a:t>
            </a:r>
            <a:r>
              <a:rPr lang="fi-FI" dirty="0" err="1">
                <a:solidFill>
                  <a:srgbClr val="666666"/>
                </a:solidFill>
                <a:latin typeface="Zilla Slab"/>
              </a:rPr>
              <a:t>või</a:t>
            </a:r>
            <a:r>
              <a:rPr lang="fi-FI" dirty="0">
                <a:solidFill>
                  <a:srgbClr val="666666"/>
                </a:solidFill>
                <a:latin typeface="Zilla Slab"/>
              </a:rPr>
              <a:t> </a:t>
            </a:r>
            <a:r>
              <a:rPr lang="fi-FI" dirty="0" err="1">
                <a:solidFill>
                  <a:srgbClr val="666666"/>
                </a:solidFill>
                <a:latin typeface="Zilla Slab"/>
              </a:rPr>
              <a:t>pargis</a:t>
            </a:r>
            <a:r>
              <a:rPr lang="fi-FI" dirty="0">
                <a:solidFill>
                  <a:srgbClr val="666666"/>
                </a:solidFill>
                <a:latin typeface="Zilla Slab"/>
              </a:rPr>
              <a:t>, </a:t>
            </a:r>
            <a:r>
              <a:rPr lang="fi-FI" dirty="0" err="1">
                <a:solidFill>
                  <a:srgbClr val="666666"/>
                </a:solidFill>
                <a:latin typeface="Zilla Slab"/>
              </a:rPr>
              <a:t>linnulaulu</a:t>
            </a:r>
            <a:r>
              <a:rPr lang="fi-FI" dirty="0">
                <a:solidFill>
                  <a:srgbClr val="666666"/>
                </a:solidFill>
                <a:latin typeface="Zilla Slab"/>
              </a:rPr>
              <a:t> </a:t>
            </a:r>
            <a:r>
              <a:rPr lang="fi-FI" dirty="0" err="1">
                <a:solidFill>
                  <a:srgbClr val="666666"/>
                </a:solidFill>
                <a:latin typeface="Zilla Slab"/>
              </a:rPr>
              <a:t>kuulamine</a:t>
            </a:r>
            <a:r>
              <a:rPr lang="fi-FI" dirty="0">
                <a:solidFill>
                  <a:srgbClr val="666666"/>
                </a:solidFill>
                <a:latin typeface="Zilla Slab"/>
              </a:rPr>
              <a:t> – </a:t>
            </a:r>
            <a:r>
              <a:rPr lang="fi-FI" dirty="0" err="1">
                <a:solidFill>
                  <a:srgbClr val="666666"/>
                </a:solidFill>
                <a:latin typeface="Zilla Slab"/>
              </a:rPr>
              <a:t>kõik</a:t>
            </a:r>
            <a:r>
              <a:rPr lang="fi-FI" dirty="0">
                <a:solidFill>
                  <a:srgbClr val="666666"/>
                </a:solidFill>
                <a:latin typeface="Zilla Slab"/>
              </a:rPr>
              <a:t> </a:t>
            </a:r>
            <a:r>
              <a:rPr lang="fi-FI" dirty="0" err="1">
                <a:solidFill>
                  <a:srgbClr val="666666"/>
                </a:solidFill>
                <a:latin typeface="Zilla Slab"/>
              </a:rPr>
              <a:t>see</a:t>
            </a:r>
            <a:r>
              <a:rPr lang="fi-FI" dirty="0">
                <a:solidFill>
                  <a:srgbClr val="666666"/>
                </a:solidFill>
                <a:latin typeface="Zilla Slab"/>
              </a:rPr>
              <a:t> </a:t>
            </a:r>
            <a:r>
              <a:rPr lang="fi-FI" dirty="0" err="1">
                <a:solidFill>
                  <a:srgbClr val="666666"/>
                </a:solidFill>
                <a:latin typeface="Zilla Slab"/>
              </a:rPr>
              <a:t>aitab</a:t>
            </a:r>
            <a:r>
              <a:rPr lang="fi-FI" dirty="0">
                <a:solidFill>
                  <a:srgbClr val="666666"/>
                </a:solidFill>
                <a:latin typeface="Zilla Slab"/>
              </a:rPr>
              <a:t> </a:t>
            </a:r>
            <a:r>
              <a:rPr lang="fi-FI" dirty="0" err="1">
                <a:solidFill>
                  <a:srgbClr val="666666"/>
                </a:solidFill>
                <a:latin typeface="Zilla Slab"/>
              </a:rPr>
              <a:t>kaasa</a:t>
            </a:r>
            <a:r>
              <a:rPr lang="fi-FI" dirty="0">
                <a:solidFill>
                  <a:srgbClr val="666666"/>
                </a:solidFill>
                <a:latin typeface="Zilla Slab"/>
              </a:rPr>
              <a:t> </a:t>
            </a:r>
            <a:r>
              <a:rPr lang="fi-FI" dirty="0" err="1">
                <a:solidFill>
                  <a:srgbClr val="666666"/>
                </a:solidFill>
                <a:latin typeface="Zilla Slab"/>
              </a:rPr>
              <a:t>inimese</a:t>
            </a:r>
            <a:r>
              <a:rPr lang="fi-FI" dirty="0">
                <a:solidFill>
                  <a:srgbClr val="666666"/>
                </a:solidFill>
                <a:latin typeface="Zilla Slab"/>
              </a:rPr>
              <a:t> </a:t>
            </a:r>
            <a:r>
              <a:rPr lang="fi-FI" dirty="0" err="1">
                <a:solidFill>
                  <a:srgbClr val="666666"/>
                </a:solidFill>
                <a:latin typeface="Zilla Slab"/>
              </a:rPr>
              <a:t>heaolule</a:t>
            </a:r>
            <a:r>
              <a:rPr lang="et-EE" dirty="0">
                <a:solidFill>
                  <a:srgbClr val="666666"/>
                </a:solidFill>
                <a:latin typeface="Zilla Slab"/>
              </a:rPr>
              <a:t>. Vähendab stressi, ärevust ja parandab vaimset tervist.</a:t>
            </a:r>
          </a:p>
          <a:p>
            <a:r>
              <a:rPr lang="et-EE" b="1" dirty="0">
                <a:solidFill>
                  <a:srgbClr val="666666"/>
                </a:solidFill>
                <a:latin typeface="Zilla Slab"/>
              </a:rPr>
              <a:t>Elurikkus ja toidujulgeolek - </a:t>
            </a:r>
            <a:r>
              <a:rPr lang="et-EE" dirty="0">
                <a:solidFill>
                  <a:srgbClr val="666666"/>
                </a:solidFill>
                <a:latin typeface="Zilla Slab"/>
              </a:rPr>
              <a:t>Rohevõrgustik toetab elurikkust, sealhulgas tolmeldajaid (mesilased, liblikad), kes on hädavajalikud toidu tootmise jaoks. Ilma nendeta oleks meie toidulaud palju vaesem.</a:t>
            </a:r>
          </a:p>
          <a:p>
            <a:r>
              <a:rPr lang="et-EE" b="1" dirty="0">
                <a:solidFill>
                  <a:srgbClr val="666666"/>
                </a:solidFill>
                <a:latin typeface="Zilla Slab"/>
              </a:rPr>
              <a:t>Kliimamuutuste leevendamine </a:t>
            </a:r>
            <a:r>
              <a:rPr lang="et-EE" dirty="0"/>
              <a:t>- </a:t>
            </a:r>
            <a:r>
              <a:rPr lang="et-EE" dirty="0">
                <a:solidFill>
                  <a:srgbClr val="666666"/>
                </a:solidFill>
                <a:latin typeface="Zilla Slab"/>
              </a:rPr>
              <a:t>Rohealad aitavad siduda süsihappegaasi ja jahutada õhutemperatuuri. See muudab elukeskkonna kliimamuutuste tingimustes vastupidavamaks. </a:t>
            </a:r>
          </a:p>
        </p:txBody>
      </p:sp>
    </p:spTree>
    <p:extLst>
      <p:ext uri="{BB962C8B-B14F-4D97-AF65-F5344CB8AC3E}">
        <p14:creationId xmlns:p14="http://schemas.microsoft.com/office/powerpoint/2010/main" val="193716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263C431-2795-95F1-7BC8-64B6681500A7}"/>
              </a:ext>
            </a:extLst>
          </p:cNvPr>
          <p:cNvSpPr>
            <a:spLocks noGrp="1"/>
          </p:cNvSpPr>
          <p:nvPr>
            <p:ph type="title"/>
          </p:nvPr>
        </p:nvSpPr>
        <p:spPr/>
        <p:txBody>
          <a:bodyPr/>
          <a:lstStyle/>
          <a:p>
            <a:r>
              <a:rPr lang="et-EE" dirty="0"/>
              <a:t>Mis mõjutab negatiivselt rohevõrgustiku säilimist, terviklikkust ja sidusust?</a:t>
            </a:r>
          </a:p>
        </p:txBody>
      </p:sp>
      <p:sp>
        <p:nvSpPr>
          <p:cNvPr id="3" name="Sisu kohatäide 2">
            <a:extLst>
              <a:ext uri="{FF2B5EF4-FFF2-40B4-BE49-F238E27FC236}">
                <a16:creationId xmlns:a16="http://schemas.microsoft.com/office/drawing/2014/main" id="{9C32AA00-E968-82EA-29FC-6E89978A25E9}"/>
              </a:ext>
            </a:extLst>
          </p:cNvPr>
          <p:cNvSpPr>
            <a:spLocks noGrp="1"/>
          </p:cNvSpPr>
          <p:nvPr>
            <p:ph idx="1"/>
          </p:nvPr>
        </p:nvSpPr>
        <p:spPr/>
        <p:txBody>
          <a:bodyPr/>
          <a:lstStyle/>
          <a:p>
            <a:endParaRPr lang="et-EE" b="1" dirty="0">
              <a:solidFill>
                <a:srgbClr val="666666"/>
              </a:solidFill>
              <a:latin typeface="Zilla Slab"/>
            </a:endParaRPr>
          </a:p>
          <a:p>
            <a:r>
              <a:rPr lang="et-EE" b="1" dirty="0">
                <a:solidFill>
                  <a:srgbClr val="666666"/>
                </a:solidFill>
                <a:latin typeface="Zilla Slab"/>
              </a:rPr>
              <a:t>Reostus ja keskkonnasaaste </a:t>
            </a:r>
            <a:r>
              <a:rPr lang="et-EE" dirty="0">
                <a:solidFill>
                  <a:srgbClr val="666666"/>
                </a:solidFill>
                <a:latin typeface="Zilla Slab"/>
              </a:rPr>
              <a:t>- õ</a:t>
            </a:r>
            <a:r>
              <a:rPr lang="fi-FI" dirty="0" err="1">
                <a:solidFill>
                  <a:srgbClr val="666666"/>
                </a:solidFill>
                <a:latin typeface="Zilla Slab"/>
              </a:rPr>
              <a:t>hu</a:t>
            </a:r>
            <a:r>
              <a:rPr lang="fi-FI" dirty="0">
                <a:solidFill>
                  <a:srgbClr val="666666"/>
                </a:solidFill>
                <a:latin typeface="Zilla Slab"/>
              </a:rPr>
              <a:t>, </a:t>
            </a:r>
            <a:r>
              <a:rPr lang="fi-FI" dirty="0" err="1">
                <a:solidFill>
                  <a:srgbClr val="666666"/>
                </a:solidFill>
                <a:latin typeface="Zilla Slab"/>
              </a:rPr>
              <a:t>vee</a:t>
            </a:r>
            <a:r>
              <a:rPr lang="fi-FI" dirty="0">
                <a:solidFill>
                  <a:srgbClr val="666666"/>
                </a:solidFill>
                <a:latin typeface="Zilla Slab"/>
              </a:rPr>
              <a:t> ja </a:t>
            </a:r>
            <a:r>
              <a:rPr lang="fi-FI" dirty="0" err="1">
                <a:solidFill>
                  <a:srgbClr val="666666"/>
                </a:solidFill>
                <a:latin typeface="Zilla Slab"/>
              </a:rPr>
              <a:t>pinnase</a:t>
            </a:r>
            <a:r>
              <a:rPr lang="fi-FI" dirty="0">
                <a:solidFill>
                  <a:srgbClr val="666666"/>
                </a:solidFill>
                <a:latin typeface="Zilla Slab"/>
              </a:rPr>
              <a:t> </a:t>
            </a:r>
            <a:r>
              <a:rPr lang="fi-FI" dirty="0" err="1">
                <a:solidFill>
                  <a:srgbClr val="666666"/>
                </a:solidFill>
                <a:latin typeface="Zilla Slab"/>
              </a:rPr>
              <a:t>saastamine</a:t>
            </a:r>
            <a:r>
              <a:rPr lang="fi-FI" dirty="0">
                <a:solidFill>
                  <a:srgbClr val="666666"/>
                </a:solidFill>
                <a:latin typeface="Zilla Slab"/>
              </a:rPr>
              <a:t> </a:t>
            </a:r>
            <a:r>
              <a:rPr lang="fi-FI" dirty="0" err="1">
                <a:solidFill>
                  <a:srgbClr val="666666"/>
                </a:solidFill>
                <a:latin typeface="Zilla Slab"/>
              </a:rPr>
              <a:t>mõjutab</a:t>
            </a:r>
            <a:r>
              <a:rPr lang="fi-FI" dirty="0">
                <a:solidFill>
                  <a:srgbClr val="666666"/>
                </a:solidFill>
                <a:latin typeface="Zilla Slab"/>
              </a:rPr>
              <a:t> </a:t>
            </a:r>
            <a:r>
              <a:rPr lang="fi-FI" dirty="0" err="1">
                <a:solidFill>
                  <a:srgbClr val="666666"/>
                </a:solidFill>
                <a:latin typeface="Zilla Slab"/>
              </a:rPr>
              <a:t>otseselt</a:t>
            </a:r>
            <a:r>
              <a:rPr lang="fi-FI" dirty="0">
                <a:solidFill>
                  <a:srgbClr val="666666"/>
                </a:solidFill>
                <a:latin typeface="Zilla Slab"/>
              </a:rPr>
              <a:t> </a:t>
            </a:r>
            <a:r>
              <a:rPr lang="fi-FI" dirty="0" err="1">
                <a:solidFill>
                  <a:srgbClr val="666666"/>
                </a:solidFill>
                <a:latin typeface="Zilla Slab"/>
              </a:rPr>
              <a:t>eluslooduse</a:t>
            </a:r>
            <a:r>
              <a:rPr lang="fi-FI" dirty="0">
                <a:solidFill>
                  <a:srgbClr val="666666"/>
                </a:solidFill>
                <a:latin typeface="Zilla Slab"/>
              </a:rPr>
              <a:t> </a:t>
            </a:r>
            <a:r>
              <a:rPr lang="fi-FI" dirty="0" err="1">
                <a:solidFill>
                  <a:srgbClr val="666666"/>
                </a:solidFill>
                <a:latin typeface="Zilla Slab"/>
              </a:rPr>
              <a:t>elutingimusi</a:t>
            </a:r>
            <a:r>
              <a:rPr lang="fi-FI" dirty="0">
                <a:solidFill>
                  <a:srgbClr val="666666"/>
                </a:solidFill>
                <a:latin typeface="Zilla Slab"/>
              </a:rPr>
              <a:t>.</a:t>
            </a:r>
            <a:endParaRPr lang="et-EE" dirty="0">
              <a:solidFill>
                <a:srgbClr val="666666"/>
              </a:solidFill>
              <a:latin typeface="Zilla Slab"/>
            </a:endParaRPr>
          </a:p>
          <a:p>
            <a:r>
              <a:rPr lang="et-EE" b="1" dirty="0">
                <a:solidFill>
                  <a:srgbClr val="666666"/>
                </a:solidFill>
                <a:latin typeface="Zilla Slab"/>
              </a:rPr>
              <a:t>Metsaraie ja kuivendamine </a:t>
            </a:r>
            <a:r>
              <a:rPr lang="et-EE" dirty="0">
                <a:solidFill>
                  <a:srgbClr val="666666"/>
                </a:solidFill>
                <a:latin typeface="Zilla Slab"/>
              </a:rPr>
              <a:t>- lageraie ja soode kuivendamine hävitavad elupaiku ja vähendavad rohevõrgustiku sidusust.</a:t>
            </a:r>
            <a:endParaRPr lang="et-EE" b="1" dirty="0">
              <a:solidFill>
                <a:srgbClr val="666666"/>
              </a:solidFill>
              <a:latin typeface="Zilla Slab"/>
            </a:endParaRPr>
          </a:p>
          <a:p>
            <a:r>
              <a:rPr lang="et-EE" b="1" dirty="0">
                <a:solidFill>
                  <a:srgbClr val="666666"/>
                </a:solidFill>
                <a:latin typeface="Zilla Slab"/>
              </a:rPr>
              <a:t>Linnastumine ja infrastruktuuri arendamine </a:t>
            </a:r>
            <a:r>
              <a:rPr lang="et-EE" dirty="0">
                <a:solidFill>
                  <a:srgbClr val="666666"/>
                </a:solidFill>
                <a:latin typeface="Zilla Slab"/>
              </a:rPr>
              <a:t>- t</a:t>
            </a:r>
            <a:r>
              <a:rPr lang="fi-FI" dirty="0" err="1">
                <a:solidFill>
                  <a:srgbClr val="666666"/>
                </a:solidFill>
                <a:latin typeface="Zilla Slab"/>
              </a:rPr>
              <a:t>eede</a:t>
            </a:r>
            <a:r>
              <a:rPr lang="fi-FI" dirty="0">
                <a:solidFill>
                  <a:srgbClr val="666666"/>
                </a:solidFill>
                <a:latin typeface="Zilla Slab"/>
              </a:rPr>
              <a:t>, </a:t>
            </a:r>
            <a:r>
              <a:rPr lang="fi-FI" dirty="0" err="1">
                <a:solidFill>
                  <a:srgbClr val="666666"/>
                </a:solidFill>
                <a:latin typeface="Zilla Slab"/>
              </a:rPr>
              <a:t>hoonete</a:t>
            </a:r>
            <a:r>
              <a:rPr lang="fi-FI" dirty="0">
                <a:solidFill>
                  <a:srgbClr val="666666"/>
                </a:solidFill>
                <a:latin typeface="Zilla Slab"/>
              </a:rPr>
              <a:t> ja </a:t>
            </a:r>
            <a:r>
              <a:rPr lang="fi-FI" dirty="0" err="1">
                <a:solidFill>
                  <a:srgbClr val="666666"/>
                </a:solidFill>
                <a:latin typeface="Zilla Slab"/>
              </a:rPr>
              <a:t>tööstusrajoonide</a:t>
            </a:r>
            <a:r>
              <a:rPr lang="fi-FI" dirty="0">
                <a:solidFill>
                  <a:srgbClr val="666666"/>
                </a:solidFill>
                <a:latin typeface="Zilla Slab"/>
              </a:rPr>
              <a:t> </a:t>
            </a:r>
            <a:r>
              <a:rPr lang="fi-FI" dirty="0" err="1">
                <a:solidFill>
                  <a:srgbClr val="666666"/>
                </a:solidFill>
                <a:latin typeface="Zilla Slab"/>
              </a:rPr>
              <a:t>rajamine</a:t>
            </a:r>
            <a:r>
              <a:rPr lang="fi-FI" dirty="0">
                <a:solidFill>
                  <a:srgbClr val="666666"/>
                </a:solidFill>
                <a:latin typeface="Zilla Slab"/>
              </a:rPr>
              <a:t> </a:t>
            </a:r>
            <a:r>
              <a:rPr lang="fi-FI" dirty="0" err="1">
                <a:solidFill>
                  <a:srgbClr val="666666"/>
                </a:solidFill>
                <a:latin typeface="Zilla Slab"/>
              </a:rPr>
              <a:t>võib</a:t>
            </a:r>
            <a:r>
              <a:rPr lang="fi-FI" dirty="0">
                <a:solidFill>
                  <a:srgbClr val="666666"/>
                </a:solidFill>
                <a:latin typeface="Zilla Slab"/>
              </a:rPr>
              <a:t> </a:t>
            </a:r>
            <a:r>
              <a:rPr lang="et-EE" dirty="0">
                <a:solidFill>
                  <a:srgbClr val="666666"/>
                </a:solidFill>
                <a:latin typeface="Zilla Slab"/>
              </a:rPr>
              <a:t>killustada</a:t>
            </a:r>
            <a:r>
              <a:rPr lang="fi-FI" dirty="0">
                <a:solidFill>
                  <a:srgbClr val="666666"/>
                </a:solidFill>
                <a:latin typeface="Zilla Slab"/>
              </a:rPr>
              <a:t> </a:t>
            </a:r>
            <a:r>
              <a:rPr lang="fi-FI" dirty="0" err="1">
                <a:solidFill>
                  <a:srgbClr val="666666"/>
                </a:solidFill>
                <a:latin typeface="Zilla Slab"/>
              </a:rPr>
              <a:t>rohevõrgustik</a:t>
            </a:r>
            <a:r>
              <a:rPr lang="et-EE" dirty="0">
                <a:solidFill>
                  <a:srgbClr val="666666"/>
                </a:solidFill>
                <a:latin typeface="Zilla Slab"/>
              </a:rPr>
              <a:t>k</a:t>
            </a:r>
            <a:r>
              <a:rPr lang="fi-FI" dirty="0">
                <a:solidFill>
                  <a:srgbClr val="666666"/>
                </a:solidFill>
                <a:latin typeface="Zilla Slab"/>
              </a:rPr>
              <a:t>u ja </a:t>
            </a:r>
            <a:r>
              <a:rPr lang="fi-FI" dirty="0" err="1">
                <a:solidFill>
                  <a:srgbClr val="666666"/>
                </a:solidFill>
                <a:latin typeface="Zilla Slab"/>
              </a:rPr>
              <a:t>takistada</a:t>
            </a:r>
            <a:r>
              <a:rPr lang="fi-FI" dirty="0">
                <a:solidFill>
                  <a:srgbClr val="666666"/>
                </a:solidFill>
                <a:latin typeface="Zilla Slab"/>
              </a:rPr>
              <a:t> </a:t>
            </a:r>
            <a:r>
              <a:rPr lang="fi-FI" dirty="0" err="1">
                <a:solidFill>
                  <a:srgbClr val="666666"/>
                </a:solidFill>
                <a:latin typeface="Zilla Slab"/>
              </a:rPr>
              <a:t>liikide</a:t>
            </a:r>
            <a:r>
              <a:rPr lang="fi-FI" dirty="0">
                <a:solidFill>
                  <a:srgbClr val="666666"/>
                </a:solidFill>
                <a:latin typeface="Zilla Slab"/>
              </a:rPr>
              <a:t> </a:t>
            </a:r>
            <a:r>
              <a:rPr lang="fi-FI" dirty="0" err="1">
                <a:solidFill>
                  <a:srgbClr val="666666"/>
                </a:solidFill>
                <a:latin typeface="Zilla Slab"/>
              </a:rPr>
              <a:t>liikumist</a:t>
            </a:r>
            <a:r>
              <a:rPr lang="fi-FI" dirty="0">
                <a:solidFill>
                  <a:srgbClr val="666666"/>
                </a:solidFill>
                <a:latin typeface="Zilla Slab"/>
              </a:rPr>
              <a:t>.</a:t>
            </a:r>
            <a:endParaRPr lang="et-EE" dirty="0">
              <a:solidFill>
                <a:srgbClr val="666666"/>
              </a:solidFill>
              <a:latin typeface="Zilla Slab"/>
            </a:endParaRPr>
          </a:p>
          <a:p>
            <a:r>
              <a:rPr lang="et-EE" b="1" dirty="0">
                <a:solidFill>
                  <a:srgbClr val="666666"/>
                </a:solidFill>
                <a:latin typeface="Zilla Slab"/>
              </a:rPr>
              <a:t>Intensiivne põllumajandus </a:t>
            </a:r>
            <a:r>
              <a:rPr lang="et-EE" dirty="0">
                <a:solidFill>
                  <a:srgbClr val="666666"/>
                </a:solidFill>
                <a:latin typeface="Zilla Slab"/>
              </a:rPr>
              <a:t>- suurte monokultuursete põldude rajamine ja pestitsiidide kasutamine vähendavad maastiku mitmekesisust ja elupaiku.</a:t>
            </a:r>
          </a:p>
          <a:p>
            <a:r>
              <a:rPr lang="et-EE" b="1" dirty="0" err="1">
                <a:solidFill>
                  <a:srgbClr val="666666"/>
                </a:solidFill>
                <a:latin typeface="Zilla Slab"/>
              </a:rPr>
              <a:t>Võõrliikide</a:t>
            </a:r>
            <a:r>
              <a:rPr lang="et-EE" b="1" dirty="0">
                <a:solidFill>
                  <a:srgbClr val="666666"/>
                </a:solidFill>
                <a:latin typeface="Zilla Slab"/>
              </a:rPr>
              <a:t> levik </a:t>
            </a:r>
            <a:r>
              <a:rPr lang="et-EE" dirty="0">
                <a:solidFill>
                  <a:srgbClr val="666666"/>
                </a:solidFill>
                <a:latin typeface="Zilla Slab"/>
              </a:rPr>
              <a:t>- v</a:t>
            </a:r>
            <a:r>
              <a:rPr lang="fi-FI" dirty="0" err="1">
                <a:solidFill>
                  <a:srgbClr val="666666"/>
                </a:solidFill>
                <a:latin typeface="Zilla Slab"/>
              </a:rPr>
              <a:t>õivad</a:t>
            </a:r>
            <a:r>
              <a:rPr lang="fi-FI" dirty="0">
                <a:solidFill>
                  <a:srgbClr val="666666"/>
                </a:solidFill>
                <a:latin typeface="Zilla Slab"/>
              </a:rPr>
              <a:t> </a:t>
            </a:r>
            <a:r>
              <a:rPr lang="fi-FI" dirty="0" err="1">
                <a:solidFill>
                  <a:srgbClr val="666666"/>
                </a:solidFill>
                <a:latin typeface="Zilla Slab"/>
              </a:rPr>
              <a:t>ohustada</a:t>
            </a:r>
            <a:r>
              <a:rPr lang="fi-FI" dirty="0">
                <a:solidFill>
                  <a:srgbClr val="666666"/>
                </a:solidFill>
                <a:latin typeface="Zilla Slab"/>
              </a:rPr>
              <a:t> </a:t>
            </a:r>
            <a:r>
              <a:rPr lang="fi-FI" dirty="0" err="1">
                <a:solidFill>
                  <a:srgbClr val="666666"/>
                </a:solidFill>
                <a:latin typeface="Zilla Slab"/>
              </a:rPr>
              <a:t>kohalikke</a:t>
            </a:r>
            <a:r>
              <a:rPr lang="fi-FI" dirty="0">
                <a:solidFill>
                  <a:srgbClr val="666666"/>
                </a:solidFill>
                <a:latin typeface="Zilla Slab"/>
              </a:rPr>
              <a:t> liike ja muuta </a:t>
            </a:r>
            <a:r>
              <a:rPr lang="fi-FI" dirty="0" err="1">
                <a:solidFill>
                  <a:srgbClr val="666666"/>
                </a:solidFill>
                <a:latin typeface="Zilla Slab"/>
              </a:rPr>
              <a:t>ökosüsteemide</a:t>
            </a:r>
            <a:r>
              <a:rPr lang="fi-FI" dirty="0">
                <a:solidFill>
                  <a:srgbClr val="666666"/>
                </a:solidFill>
                <a:latin typeface="Zilla Slab"/>
              </a:rPr>
              <a:t> </a:t>
            </a:r>
            <a:r>
              <a:rPr lang="fi-FI" dirty="0" err="1">
                <a:solidFill>
                  <a:srgbClr val="666666"/>
                </a:solidFill>
                <a:latin typeface="Zilla Slab"/>
              </a:rPr>
              <a:t>toimimist</a:t>
            </a:r>
            <a:r>
              <a:rPr lang="fi-FI" dirty="0">
                <a:solidFill>
                  <a:srgbClr val="666666"/>
                </a:solidFill>
                <a:latin typeface="Zilla Slab"/>
              </a:rPr>
              <a:t>.</a:t>
            </a:r>
            <a:endParaRPr lang="et-EE" dirty="0">
              <a:solidFill>
                <a:srgbClr val="666666"/>
              </a:solidFill>
              <a:latin typeface="Zilla Slab"/>
            </a:endParaRPr>
          </a:p>
        </p:txBody>
      </p:sp>
    </p:spTree>
    <p:extLst>
      <p:ext uri="{BB962C8B-B14F-4D97-AF65-F5344CB8AC3E}">
        <p14:creationId xmlns:p14="http://schemas.microsoft.com/office/powerpoint/2010/main" val="343062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EEACEF3-27D0-65D5-1C1C-42CB7C2FE83C}"/>
              </a:ext>
            </a:extLst>
          </p:cNvPr>
          <p:cNvSpPr>
            <a:spLocks noGrp="1"/>
          </p:cNvSpPr>
          <p:nvPr>
            <p:ph type="ctrTitle"/>
          </p:nvPr>
        </p:nvSpPr>
        <p:spPr>
          <a:xfrm>
            <a:off x="968721" y="63966"/>
            <a:ext cx="8024624" cy="560723"/>
          </a:xfrm>
        </p:spPr>
        <p:txBody>
          <a:bodyPr/>
          <a:lstStyle/>
          <a:p>
            <a:pPr algn="l"/>
            <a:r>
              <a:rPr lang="et-EE" sz="3200" dirty="0"/>
              <a:t>Liigirikkus</a:t>
            </a:r>
          </a:p>
        </p:txBody>
      </p:sp>
      <p:pic>
        <p:nvPicPr>
          <p:cNvPr id="5" name="Pilt 4">
            <a:extLst>
              <a:ext uri="{FF2B5EF4-FFF2-40B4-BE49-F238E27FC236}">
                <a16:creationId xmlns:a16="http://schemas.microsoft.com/office/drawing/2014/main" id="{8456C020-6045-8C47-7CFF-F86D81536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762" y="546266"/>
            <a:ext cx="6880635" cy="6311733"/>
          </a:xfrm>
          <a:prstGeom prst="rect">
            <a:avLst/>
          </a:prstGeom>
        </p:spPr>
      </p:pic>
    </p:spTree>
    <p:extLst>
      <p:ext uri="{BB962C8B-B14F-4D97-AF65-F5344CB8AC3E}">
        <p14:creationId xmlns:p14="http://schemas.microsoft.com/office/powerpoint/2010/main" val="421141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220C372-F758-E8B0-693A-53A6D6AF4AB5}"/>
              </a:ext>
            </a:extLst>
          </p:cNvPr>
          <p:cNvSpPr>
            <a:spLocks noGrp="1"/>
          </p:cNvSpPr>
          <p:nvPr>
            <p:ph type="title"/>
          </p:nvPr>
        </p:nvSpPr>
        <p:spPr>
          <a:xfrm>
            <a:off x="677334" y="609600"/>
            <a:ext cx="8596668" cy="612618"/>
          </a:xfrm>
        </p:spPr>
        <p:txBody>
          <a:bodyPr>
            <a:normAutofit fontScale="90000"/>
          </a:bodyPr>
          <a:lstStyle/>
          <a:p>
            <a:r>
              <a:rPr lang="et-EE" dirty="0"/>
              <a:t>Liigirikkus ja looduslik pühapaik</a:t>
            </a:r>
          </a:p>
        </p:txBody>
      </p:sp>
      <p:sp>
        <p:nvSpPr>
          <p:cNvPr id="3" name="Sisu kohatäide 2">
            <a:extLst>
              <a:ext uri="{FF2B5EF4-FFF2-40B4-BE49-F238E27FC236}">
                <a16:creationId xmlns:a16="http://schemas.microsoft.com/office/drawing/2014/main" id="{DD07D813-6E9D-BD93-B7AF-70921365AC77}"/>
              </a:ext>
            </a:extLst>
          </p:cNvPr>
          <p:cNvSpPr>
            <a:spLocks noGrp="1"/>
          </p:cNvSpPr>
          <p:nvPr>
            <p:ph idx="1"/>
          </p:nvPr>
        </p:nvSpPr>
        <p:spPr>
          <a:xfrm>
            <a:off x="677334" y="1300509"/>
            <a:ext cx="8596668" cy="3880773"/>
          </a:xfrm>
        </p:spPr>
        <p:txBody>
          <a:bodyPr/>
          <a:lstStyle/>
          <a:p>
            <a:r>
              <a:rPr lang="et-EE" dirty="0" err="1"/>
              <a:t>RePoweri</a:t>
            </a:r>
            <a:r>
              <a:rPr lang="et-EE" dirty="0"/>
              <a:t> uuringu käigus tuvastati 10 erinevat nahkhiire liiki.</a:t>
            </a:r>
          </a:p>
          <a:p>
            <a:r>
              <a:rPr lang="et-EE" dirty="0"/>
              <a:t>Tööstuse ja lao alale jäävad mitmete kaitsealuste linnuliikide elupaigad.</a:t>
            </a:r>
          </a:p>
          <a:p>
            <a:r>
              <a:rPr lang="et-EE" dirty="0"/>
              <a:t>Kaitsealused taimed – välivaatlused/taimestiku inventuurid on tegemata.</a:t>
            </a:r>
          </a:p>
          <a:p>
            <a:r>
              <a:rPr lang="et-EE" dirty="0"/>
              <a:t>Roomajad, kahepaiksed.</a:t>
            </a:r>
          </a:p>
          <a:p>
            <a:r>
              <a:rPr lang="et-EE" dirty="0"/>
              <a:t>Lõheliste kudemisjõgi, mis on täies ulatuses kaitse all ja jõe veerežiimi muutmine on keelatud.</a:t>
            </a:r>
          </a:p>
          <a:p>
            <a:r>
              <a:rPr lang="et-EE" dirty="0"/>
              <a:t>Alal on mitmeid Natura elupaiku</a:t>
            </a:r>
          </a:p>
          <a:p>
            <a:r>
              <a:rPr lang="et-EE" dirty="0"/>
              <a:t>Kolme valla piirikivid (looduslik pühapaik)</a:t>
            </a:r>
          </a:p>
          <a:p>
            <a:r>
              <a:rPr lang="et-EE" dirty="0" err="1"/>
              <a:t>RePoweri</a:t>
            </a:r>
            <a:r>
              <a:rPr lang="et-EE" dirty="0"/>
              <a:t> uuringu käigus jõuti järeldusele, et vajalik on Natura hindamine.</a:t>
            </a:r>
          </a:p>
          <a:p>
            <a:endParaRPr lang="et-EE" dirty="0"/>
          </a:p>
          <a:p>
            <a:endParaRPr lang="et-EE" dirty="0"/>
          </a:p>
        </p:txBody>
      </p:sp>
    </p:spTree>
    <p:extLst>
      <p:ext uri="{BB962C8B-B14F-4D97-AF65-F5344CB8AC3E}">
        <p14:creationId xmlns:p14="http://schemas.microsoft.com/office/powerpoint/2010/main" val="111641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922BBEC6-FA8E-3CF3-941D-51FFD0728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23" y="0"/>
            <a:ext cx="3201829" cy="6858000"/>
          </a:xfrm>
          <a:prstGeom prst="rect">
            <a:avLst/>
          </a:prstGeom>
        </p:spPr>
      </p:pic>
      <p:pic>
        <p:nvPicPr>
          <p:cNvPr id="7" name="Pilt 6">
            <a:extLst>
              <a:ext uri="{FF2B5EF4-FFF2-40B4-BE49-F238E27FC236}">
                <a16:creationId xmlns:a16="http://schemas.microsoft.com/office/drawing/2014/main" id="{AE531F0D-49DC-8C9A-CBAF-54382482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868" y="0"/>
            <a:ext cx="3201829" cy="6858000"/>
          </a:xfrm>
          <a:prstGeom prst="rect">
            <a:avLst/>
          </a:prstGeom>
        </p:spPr>
      </p:pic>
    </p:spTree>
    <p:extLst>
      <p:ext uri="{BB962C8B-B14F-4D97-AF65-F5344CB8AC3E}">
        <p14:creationId xmlns:p14="http://schemas.microsoft.com/office/powerpoint/2010/main" val="3619110423"/>
      </p:ext>
    </p:extLst>
  </p:cSld>
  <p:clrMapOvr>
    <a:masterClrMapping/>
  </p:clrMapOvr>
</p:sld>
</file>

<file path=ppt/theme/theme1.xml><?xml version="1.0" encoding="utf-8"?>
<a:theme xmlns:a="http://schemas.openxmlformats.org/drawingml/2006/main" name="Fassett">
  <a:themeElements>
    <a:clrScheme name="Fas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480</TotalTime>
  <Words>1240</Words>
  <Application>Microsoft Office PowerPoint</Application>
  <PresentationFormat>Laiekraan</PresentationFormat>
  <Paragraphs>96</Paragraphs>
  <Slides>24</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24</vt:i4>
      </vt:variant>
    </vt:vector>
  </HeadingPairs>
  <TitlesOfParts>
    <vt:vector size="30" baseType="lpstr">
      <vt:lpstr>Arial</vt:lpstr>
      <vt:lpstr>Zilla Slab</vt:lpstr>
      <vt:lpstr>Times New Roman</vt:lpstr>
      <vt:lpstr>Trebuchet MS</vt:lpstr>
      <vt:lpstr>Wingdings 3</vt:lpstr>
      <vt:lpstr>Fassett</vt:lpstr>
      <vt:lpstr>Eestimaa loodusmaastikust ei tohi saada sõjanduse ohvrit – kaitsetööstuspark tuleb rajada tööstuspiirkonda!</vt:lpstr>
      <vt:lpstr>Tõstamaa-Ermistu piirkonna eripära</vt:lpstr>
      <vt:lpstr>Rohevõrgustik</vt:lpstr>
      <vt:lpstr>PowerPointi esitlus</vt:lpstr>
      <vt:lpstr>Rohevõrgustik kaitseb inimest</vt:lpstr>
      <vt:lpstr>Mis mõjutab negatiivselt rohevõrgustiku säilimist, terviklikkust ja sidusust?</vt:lpstr>
      <vt:lpstr>Liigirikkus</vt:lpstr>
      <vt:lpstr>Liigirikkus ja looduslik pühapaik</vt:lpstr>
      <vt:lpstr>PowerPointi esitlus</vt:lpstr>
      <vt:lpstr>Rohevõrgustiku tuumala seisund täna</vt:lpstr>
      <vt:lpstr>Rohevõrgustiku tuumala seisund täna</vt:lpstr>
      <vt:lpstr>Rohevõrgustiku tuumala seisund täna</vt:lpstr>
      <vt:lpstr>Rohevõrgustiku tuumala seisund täna</vt:lpstr>
      <vt:lpstr>PowerPointi esitlus</vt:lpstr>
      <vt:lpstr>PowerPointi esitlus</vt:lpstr>
      <vt:lpstr>Kaitseväe varustusladu (pommiladu) </vt:lpstr>
      <vt:lpstr>Händkaku, hoburästa ja hallpea-rähni ühine elupaik</vt:lpstr>
      <vt:lpstr>PowerPointi esitlus</vt:lpstr>
      <vt:lpstr>Sõjatööstus</vt:lpstr>
      <vt:lpstr>Riigikohtu otsus 3-21-979, 28.09.2023 </vt:lpstr>
      <vt:lpstr>Kokkuvõtteks</vt:lpstr>
      <vt:lpstr>Ettepanekud</vt:lpstr>
      <vt:lpstr>Professor Elin Org, kes on 2025. aasta Eesti Teaduste Akadeemia teaduspreemia laureaat, maailmas enim tsiteeritud Eesti teadlane 2025 aastal, ütleb, et rahva tervise säilimiseks on elukeskkond üks tähtsamaid komponente.  Professor Kalevi Kull tõdes 29. juuli, 2025 Postimehes avaldatud artiklis, et see, mis on plaanis teha Erimistusse, on seni puutumata (st pärismaise loodusliku kooslusega) looduse laastamine nõukogude aegse mentaliteedi kohaselt.</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Office1</dc:creator>
  <cp:lastModifiedBy>Külly Selberg</cp:lastModifiedBy>
  <cp:revision>34</cp:revision>
  <dcterms:created xsi:type="dcterms:W3CDTF">2025-04-12T05:45:22Z</dcterms:created>
  <dcterms:modified xsi:type="dcterms:W3CDTF">2025-12-01T07:37:29Z</dcterms:modified>
</cp:coreProperties>
</file>