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335" r:id="rId5"/>
    <p:sldId id="349" r:id="rId6"/>
    <p:sldId id="323" r:id="rId7"/>
    <p:sldId id="346" r:id="rId8"/>
    <p:sldId id="350" r:id="rId9"/>
    <p:sldId id="280" r:id="rId10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ikejaotis" id="{65790B75-5C6E-4B6F-9AA6-CFF6462A18E0}">
          <p14:sldIdLst>
            <p14:sldId id="335"/>
            <p14:sldId id="349"/>
            <p14:sldId id="323"/>
            <p14:sldId id="346"/>
            <p14:sldId id="350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ly Salumaa" initials="AS" lastIdx="3" clrIdx="0">
    <p:extLst>
      <p:ext uri="{19B8F6BF-5375-455C-9EA6-DF929625EA0E}">
        <p15:presenceInfo xmlns:p15="http://schemas.microsoft.com/office/powerpoint/2012/main" userId="S::Annely.Salumaa@sm.ee::44bf3c3a-2e05-4c0c-9021-91c56eb00f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5"/>
    <a:srgbClr val="007BD1"/>
    <a:srgbClr val="0064B9"/>
    <a:srgbClr val="4F81BD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255" y="82"/>
      </p:cViewPr>
      <p:guideLst>
        <p:guide orient="horz" pos="2152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-Helena Rahumets - MKM" userId="99a1119d-e71c-48e0-b6d9-8b89a3d7f007" providerId="ADAL" clId="{46E973AD-3A53-42E4-9EE2-05503406362F}"/>
    <pc:docChg chg="custSel modSld">
      <pc:chgData name="Maria-Helena Rahumets - MKM" userId="99a1119d-e71c-48e0-b6d9-8b89a3d7f007" providerId="ADAL" clId="{46E973AD-3A53-42E4-9EE2-05503406362F}" dt="2025-09-15T06:57:11.047" v="278" actId="20577"/>
      <pc:docMkLst>
        <pc:docMk/>
      </pc:docMkLst>
      <pc:sldChg chg="modSp mod">
        <pc:chgData name="Maria-Helena Rahumets - MKM" userId="99a1119d-e71c-48e0-b6d9-8b89a3d7f007" providerId="ADAL" clId="{46E973AD-3A53-42E4-9EE2-05503406362F}" dt="2025-09-14T08:59:26.355" v="14" actId="20577"/>
        <pc:sldMkLst>
          <pc:docMk/>
          <pc:sldMk cId="3949284974" sldId="346"/>
        </pc:sldMkLst>
        <pc:spChg chg="mod">
          <ac:chgData name="Maria-Helena Rahumets - MKM" userId="99a1119d-e71c-48e0-b6d9-8b89a3d7f007" providerId="ADAL" clId="{46E973AD-3A53-42E4-9EE2-05503406362F}" dt="2025-09-14T08:59:26.355" v="14" actId="20577"/>
          <ac:spMkLst>
            <pc:docMk/>
            <pc:sldMk cId="3949284974" sldId="346"/>
            <ac:spMk id="3" creationId="{BF42AEFF-C881-89EF-9F51-B0EBAD408E60}"/>
          </ac:spMkLst>
        </pc:spChg>
      </pc:sldChg>
      <pc:sldChg chg="modSp mod">
        <pc:chgData name="Maria-Helena Rahumets - MKM" userId="99a1119d-e71c-48e0-b6d9-8b89a3d7f007" providerId="ADAL" clId="{46E973AD-3A53-42E4-9EE2-05503406362F}" dt="2025-09-15T06:57:11.047" v="278" actId="20577"/>
        <pc:sldMkLst>
          <pc:docMk/>
          <pc:sldMk cId="1013027637" sldId="350"/>
        </pc:sldMkLst>
        <pc:spChg chg="mod">
          <ac:chgData name="Maria-Helena Rahumets - MKM" userId="99a1119d-e71c-48e0-b6d9-8b89a3d7f007" providerId="ADAL" clId="{46E973AD-3A53-42E4-9EE2-05503406362F}" dt="2025-09-15T06:57:11.047" v="278" actId="20577"/>
          <ac:spMkLst>
            <pc:docMk/>
            <pc:sldMk cId="1013027637" sldId="350"/>
            <ac:spMk id="3" creationId="{77280F64-CE3A-504F-8B0C-3F77486210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15.09.2025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B28BD73D-9C53-4150-8D0B-1118E835B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7" y="500511"/>
            <a:ext cx="2991674" cy="11966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512168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29003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Vaheslaidide taustaks võib kasutada </a:t>
            </a:r>
            <a:br>
              <a:rPr lang="et-EE"/>
            </a:br>
            <a:r>
              <a:rPr lang="et-EE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Esitlusslaidide</a:t>
            </a:r>
            <a:r>
              <a:rPr lang="en-US"/>
              <a:t> </a:t>
            </a:r>
            <a:r>
              <a:rPr lang="en-US" err="1"/>
              <a:t>kujundamine</a:t>
            </a:r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err="1"/>
              <a:t>Lähtuda</a:t>
            </a:r>
            <a:r>
              <a:rPr lang="en-US"/>
              <a:t> </a:t>
            </a:r>
            <a:r>
              <a:rPr lang="en-US" err="1"/>
              <a:t>stiiliraamatust</a:t>
            </a:r>
            <a:endParaRPr lang="en-US"/>
          </a:p>
          <a:p>
            <a:pPr lvl="1"/>
            <a:r>
              <a:rPr lang="en-US"/>
              <a:t>Font </a:t>
            </a:r>
            <a:r>
              <a:rPr lang="en-US" err="1"/>
              <a:t>Roboto</a:t>
            </a:r>
            <a:r>
              <a:rPr lang="en-US"/>
              <a:t> Condensed</a:t>
            </a:r>
            <a:r>
              <a:rPr lang="et-EE"/>
              <a:t> või </a:t>
            </a:r>
            <a:r>
              <a:rPr lang="et-EE" err="1"/>
              <a:t>Arial</a:t>
            </a:r>
            <a:r>
              <a:rPr lang="et-EE"/>
              <a:t> </a:t>
            </a:r>
            <a:r>
              <a:rPr lang="et-EE" err="1"/>
              <a:t>Narrow</a:t>
            </a:r>
            <a:endParaRPr lang="en-US"/>
          </a:p>
          <a:p>
            <a:pPr lvl="3"/>
            <a:r>
              <a:rPr lang="en-US" err="1"/>
              <a:t>Pealkirjad</a:t>
            </a:r>
            <a:r>
              <a:rPr lang="en-US"/>
              <a:t> on 48pt Light, </a:t>
            </a:r>
            <a:r>
              <a:rPr lang="en-US" err="1"/>
              <a:t>sisutekstid</a:t>
            </a:r>
            <a:r>
              <a:rPr lang="en-US"/>
              <a:t> 24pt </a:t>
            </a:r>
            <a:r>
              <a:rPr lang="en-US" err="1"/>
              <a:t>või</a:t>
            </a:r>
            <a:r>
              <a:rPr lang="en-US"/>
              <a:t> 18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 err="1"/>
              <a:t>Igale</a:t>
            </a:r>
            <a:r>
              <a:rPr lang="en-US"/>
              <a:t> </a:t>
            </a:r>
            <a:r>
              <a:rPr lang="en-US" err="1"/>
              <a:t>slaidile</a:t>
            </a:r>
            <a:r>
              <a:rPr lang="en-US"/>
              <a:t> </a:t>
            </a:r>
            <a:r>
              <a:rPr lang="en-US" err="1"/>
              <a:t>paigutada</a:t>
            </a:r>
            <a:r>
              <a:rPr lang="en-US"/>
              <a:t> </a:t>
            </a:r>
            <a:r>
              <a:rPr lang="en-US" err="1"/>
              <a:t>mõõdukas</a:t>
            </a:r>
            <a:r>
              <a:rPr lang="en-US"/>
              <a:t> </a:t>
            </a:r>
            <a:r>
              <a:rPr lang="en-US" err="1"/>
              <a:t>kogus</a:t>
            </a:r>
            <a:r>
              <a:rPr lang="en-US"/>
              <a:t> </a:t>
            </a:r>
            <a:r>
              <a:rPr lang="en-US" err="1"/>
              <a:t>infot</a:t>
            </a:r>
            <a:endParaRPr lang="et-EE"/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/>
              <a:t>Graafikutes on ka laiendatud värvipalett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9" name="TextBox 8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287608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2027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5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5246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77735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-1130525" y="5114150"/>
            <a:ext cx="2835540" cy="363773"/>
          </a:xfrm>
          <a:prstGeom prst="rect">
            <a:avLst/>
          </a:prstGeom>
        </p:spPr>
        <p:txBody>
          <a:bodyPr vert="horz" wrap="none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Eesti Vabariik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62" r:id="rId3"/>
    <p:sldLayoutId id="2147483679" r:id="rId4"/>
    <p:sldLayoutId id="2147483663" r:id="rId5"/>
    <p:sldLayoutId id="2147483650" r:id="rId6"/>
    <p:sldLayoutId id="2147483678" r:id="rId7"/>
    <p:sldLayoutId id="2147483676" r:id="rId8"/>
    <p:sldLayoutId id="2147483680" r:id="rId9"/>
    <p:sldLayoutId id="2147483669" r:id="rId10"/>
    <p:sldLayoutId id="2147483664" r:id="rId11"/>
    <p:sldLayoutId id="2147483671" r:id="rId12"/>
    <p:sldLayoutId id="2147483665" r:id="rId13"/>
    <p:sldLayoutId id="2147483672" r:id="rId14"/>
    <p:sldLayoutId id="2147483666" r:id="rId15"/>
    <p:sldLayoutId id="2147483668" r:id="rId16"/>
    <p:sldLayoutId id="2147483657" r:id="rId17"/>
    <p:sldLayoutId id="2147483654" r:id="rId18"/>
    <p:sldLayoutId id="2147483652" r:id="rId19"/>
    <p:sldLayoutId id="2147483667" r:id="rId20"/>
    <p:sldLayoutId id="2147483653" r:id="rId21"/>
    <p:sldLayoutId id="2147483675" r:id="rId22"/>
    <p:sldLayoutId id="2147483674" r:id="rId23"/>
    <p:sldLayoutId id="2147483655" r:id="rId24"/>
    <p:sldLayoutId id="2147483656" r:id="rId25"/>
    <p:sldLayoutId id="2147483681" r:id="rId26"/>
    <p:sldLayoutId id="2147483682" r:id="rId27"/>
    <p:sldLayoutId id="2147483683" r:id="rId28"/>
    <p:sldLayoutId id="2147483684" r:id="rId29"/>
    <p:sldLayoutId id="2147483685" r:id="rId30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F390F0-0126-AB0D-B312-248905D11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0" y="2624212"/>
            <a:ext cx="6868404" cy="1080120"/>
          </a:xfrm>
        </p:spPr>
        <p:txBody>
          <a:bodyPr wrap="none" anchor="ctr">
            <a:normAutofit fontScale="90000"/>
          </a:bodyPr>
          <a:lstStyle/>
          <a:p>
            <a:r>
              <a:rPr lang="fi-FI" dirty="0" err="1"/>
              <a:t>Töölepingu</a:t>
            </a:r>
            <a:r>
              <a:rPr lang="fi-FI" dirty="0"/>
              <a:t> </a:t>
            </a:r>
            <a:r>
              <a:rPr lang="fi-FI" dirty="0" err="1"/>
              <a:t>seaduse</a:t>
            </a:r>
            <a:r>
              <a:rPr lang="fi-FI" dirty="0"/>
              <a:t> ja </a:t>
            </a:r>
            <a:br>
              <a:rPr lang="et-EE" dirty="0"/>
            </a:br>
            <a:r>
              <a:rPr lang="fi-FI" dirty="0" err="1"/>
              <a:t>teiste</a:t>
            </a:r>
            <a:r>
              <a:rPr lang="fi-FI" dirty="0"/>
              <a:t> </a:t>
            </a:r>
            <a:r>
              <a:rPr lang="fi-FI" dirty="0" err="1"/>
              <a:t>seaduste</a:t>
            </a:r>
            <a:r>
              <a:rPr lang="fi-FI" dirty="0"/>
              <a:t> </a:t>
            </a:r>
            <a:r>
              <a:rPr lang="fi-FI" dirty="0" err="1"/>
              <a:t>muutmise</a:t>
            </a:r>
            <a:r>
              <a:rPr lang="fi-FI" dirty="0"/>
              <a:t> </a:t>
            </a:r>
            <a:br>
              <a:rPr lang="et-EE" dirty="0"/>
            </a:br>
            <a:r>
              <a:rPr lang="fi-FI" dirty="0" err="1"/>
              <a:t>seadus</a:t>
            </a:r>
            <a:r>
              <a:rPr lang="fi-FI" dirty="0"/>
              <a:t> 602 SE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EACCD36-2D33-36E4-FBB8-618ABE882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0000" y="5472000"/>
            <a:ext cx="6984776" cy="288032"/>
          </a:xfrm>
        </p:spPr>
        <p:txBody>
          <a:bodyPr/>
          <a:lstStyle/>
          <a:p>
            <a:r>
              <a:rPr lang="et-EE" dirty="0"/>
              <a:t>16.09.2025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46D626-2426-E7AE-A8F3-725F2BECB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000" y="5000724"/>
            <a:ext cx="6984776" cy="431800"/>
          </a:xfrm>
        </p:spPr>
        <p:txBody>
          <a:bodyPr/>
          <a:lstStyle/>
          <a:p>
            <a:r>
              <a:rPr lang="et-EE" dirty="0"/>
              <a:t>Majandus- ja Kommunikatsiooniministeerium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5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245071-CE0B-AC2B-61C2-8A3CE162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Sissejuhatus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AC92150-FEA8-7B35-776E-308CC92792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sz="3600" dirty="0"/>
              <a:t>Oleme koostanud töölepingu seaduse eelnõu, mis reguleerib kahte teemat:</a:t>
            </a:r>
            <a:endParaRPr lang="et-EE" sz="3200" dirty="0"/>
          </a:p>
          <a:p>
            <a:pPr lvl="1"/>
            <a:r>
              <a:rPr lang="et-EE" u="sng" dirty="0"/>
              <a:t>Paindliku tööaja kokkulepete</a:t>
            </a:r>
            <a:r>
              <a:rPr lang="et-EE" dirty="0"/>
              <a:t> sõlmimise võimalus (töötamine tööajavahemikuga)</a:t>
            </a:r>
          </a:p>
          <a:p>
            <a:pPr lvl="1"/>
            <a:r>
              <a:rPr lang="et-EE" u="sng" dirty="0"/>
              <a:t>Iganädalane puhkeaeg</a:t>
            </a:r>
            <a:r>
              <a:rPr lang="et-EE" dirty="0"/>
              <a:t> (kui palju peab töötaja saama järjest ühes nädalas puhata)</a:t>
            </a:r>
          </a:p>
          <a:p>
            <a:pPr lvl="1"/>
            <a:endParaRPr lang="et-EE" dirty="0"/>
          </a:p>
          <a:p>
            <a:r>
              <a:rPr lang="et-EE" dirty="0"/>
              <a:t>Lõplik eelnõu on </a:t>
            </a:r>
            <a:r>
              <a:rPr lang="et-EE" u="sng" dirty="0"/>
              <a:t>kompromiss</a:t>
            </a:r>
            <a:r>
              <a:rPr lang="et-EE" dirty="0"/>
              <a:t>, mis hõlmab eriosapoolte ettepanekuid ja püüab maksimaalsel võimalikul määral arvestada mõlema tööturu osapoolte huve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4607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F9662DB-AA61-EC46-7329-98E79488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Paindliku tööaja kokkulepe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8E2FB74-591B-994F-248E-0FFE8EE36F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sz="3200" dirty="0"/>
              <a:t>Kasvas välja 2021. a muutuvtunni kokkulepete pilootprojektist jaekaubandussektoris</a:t>
            </a:r>
          </a:p>
          <a:p>
            <a:r>
              <a:rPr lang="et-EE" sz="3200" dirty="0"/>
              <a:t>Eesmärk pakkuda </a:t>
            </a:r>
            <a:r>
              <a:rPr lang="et-EE" sz="3200" u="sng" dirty="0"/>
              <a:t>paindlikumat töökorraldust</a:t>
            </a:r>
            <a:r>
              <a:rPr lang="et-EE" sz="3200" dirty="0"/>
              <a:t> nii töötajatele kui tööandjatele, laiem eesmärk </a:t>
            </a:r>
            <a:r>
              <a:rPr lang="et-EE" sz="3200" u="sng" dirty="0"/>
              <a:t>vähendada VÕS lepinguid</a:t>
            </a:r>
          </a:p>
          <a:p>
            <a:r>
              <a:rPr lang="et-EE" sz="3200" dirty="0"/>
              <a:t>Võimalus leppida tööajas kokku </a:t>
            </a:r>
            <a:r>
              <a:rPr lang="et-EE" sz="3200" b="1" dirty="0"/>
              <a:t>ajavahemikuna</a:t>
            </a:r>
            <a:r>
              <a:rPr lang="et-EE" sz="3200" dirty="0"/>
              <a:t> (nt 0,25–1 või 0,5–0,75 töökoormus)</a:t>
            </a:r>
          </a:p>
          <a:p>
            <a:r>
              <a:rPr lang="et-EE" sz="3200" dirty="0"/>
              <a:t>Sisaldab </a:t>
            </a:r>
            <a:r>
              <a:rPr lang="et-EE" sz="3200" b="1" dirty="0"/>
              <a:t>kokkulepitud tunde </a:t>
            </a:r>
            <a:r>
              <a:rPr lang="et-EE" sz="3200" dirty="0"/>
              <a:t>(on alati garanteeritud) ja </a:t>
            </a:r>
            <a:r>
              <a:rPr lang="et-EE" sz="3200" b="1" dirty="0"/>
              <a:t>lisatunde</a:t>
            </a:r>
            <a:r>
              <a:rPr lang="et-EE" sz="3200" dirty="0"/>
              <a:t> (võib, aga ei pea tegema)</a:t>
            </a:r>
          </a:p>
          <a:p>
            <a:r>
              <a:rPr lang="et-EE" sz="3200" dirty="0"/>
              <a:t>Mitmed tingimused </a:t>
            </a:r>
            <a:r>
              <a:rPr lang="et-EE" sz="3200" u="sng" dirty="0"/>
              <a:t>töötaja kaitse eesmärgil</a:t>
            </a:r>
            <a:r>
              <a:rPr lang="et-EE" sz="3200" dirty="0"/>
              <a:t> (nt lisatundide vabatahtlikkus, 1,2-kordse töötasu nõue, graafiku esitamise kohustus)</a:t>
            </a:r>
          </a:p>
          <a:p>
            <a:endParaRPr lang="et-EE" sz="2800" dirty="0"/>
          </a:p>
          <a:p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376715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CB96790-6D7E-5A7A-02FA-2E847130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Iganädalane puhkeaeg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F42AEFF-C881-89EF-9F51-B0EBAD408E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t-EE" dirty="0"/>
              <a:t>Euroopa Kohtu otsusest tõusetunud küsimus, et kuidas TLS tõlgendada</a:t>
            </a:r>
          </a:p>
          <a:p>
            <a:r>
              <a:rPr lang="et-EE" dirty="0"/>
              <a:t>Lähtudes laekunud tagasisidest ja tööandjate laialdastest murekohtadest </a:t>
            </a:r>
            <a:r>
              <a:rPr lang="et-EE" b="1" dirty="0"/>
              <a:t>liigume edasi senise pikaaegse puhkeaja praktikaga</a:t>
            </a:r>
            <a:endParaRPr lang="et-EE" dirty="0"/>
          </a:p>
          <a:p>
            <a:r>
              <a:rPr lang="et-EE" dirty="0"/>
              <a:t>Kord nädalas tuleb töötajale tagada </a:t>
            </a:r>
            <a:r>
              <a:rPr lang="et-EE" u="sng" dirty="0"/>
              <a:t>48h</a:t>
            </a:r>
            <a:r>
              <a:rPr lang="et-EE" dirty="0"/>
              <a:t> (tavatööaeg) </a:t>
            </a:r>
            <a:r>
              <a:rPr lang="et-EE" u="sng" dirty="0"/>
              <a:t>või 36h </a:t>
            </a:r>
            <a:r>
              <a:rPr lang="et-EE" dirty="0"/>
              <a:t>(summeeritud tööaeg) järjestikkust puhkeaega</a:t>
            </a:r>
          </a:p>
          <a:p>
            <a:pPr lvl="1"/>
            <a:r>
              <a:rPr lang="et-EE" dirty="0"/>
              <a:t>Mitte: 11h + 48h või 36h = kokku 59h või 47h</a:t>
            </a:r>
          </a:p>
        </p:txBody>
      </p:sp>
    </p:spTree>
    <p:extLst>
      <p:ext uri="{BB962C8B-B14F-4D97-AF65-F5344CB8AC3E}">
        <p14:creationId xmlns:p14="http://schemas.microsoft.com/office/powerpoint/2010/main" val="3949284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5E75001-C640-E4A5-AE69-9E3DAAFD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Muudatusettepanekud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7280F64-CE3A-504F-8B0C-3F774862100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2 ettepanekut eelnõu muutmiseks (paindlik tööaeg):</a:t>
            </a:r>
          </a:p>
          <a:p>
            <a:pPr lvl="1"/>
            <a:r>
              <a:rPr lang="et-EE" dirty="0"/>
              <a:t>Täiendada eelnõu põhimõttega, et kui töötaja on töötanud viimase 6 kuu jooksul enamuse ajast üle kokkulepitud tundide, on tal õigus nõuda kokkulepitud tundide suurendamist</a:t>
            </a:r>
          </a:p>
          <a:p>
            <a:pPr lvl="1"/>
            <a:r>
              <a:rPr lang="et-EE" dirty="0"/>
              <a:t>Eemaldada eelnõust erisus, </a:t>
            </a:r>
            <a:r>
              <a:rPr lang="et-EE"/>
              <a:t>mille järgi </a:t>
            </a:r>
            <a:r>
              <a:rPr lang="et-EE" dirty="0"/>
              <a:t>ei kohaldu 1,2-kordse tunnitasu alammäära nõue alaealistele ja uutele töötajatele</a:t>
            </a:r>
          </a:p>
          <a:p>
            <a:r>
              <a:rPr lang="et-EE" dirty="0"/>
              <a:t>Toetame Taristuehituse Liidu ettepanekut võimaldada teehoiu sektoris tööaja arvestusperioodi pikendamist kollektiivlepinguga kuni 12 kuuni</a:t>
            </a:r>
          </a:p>
        </p:txBody>
      </p:sp>
    </p:spTree>
    <p:extLst>
      <p:ext uri="{BB962C8B-B14F-4D97-AF65-F5344CB8AC3E}">
        <p14:creationId xmlns:p14="http://schemas.microsoft.com/office/powerpoint/2010/main" val="1013027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323628" y="3704332"/>
            <a:ext cx="6868404" cy="1080120"/>
          </a:xfrm>
        </p:spPr>
        <p:txBody>
          <a:bodyPr/>
          <a:lstStyle/>
          <a:p>
            <a:r>
              <a:rPr lang="et-EE"/>
              <a:t>Aitäh!</a:t>
            </a:r>
            <a:br>
              <a:rPr lang="et-EE"/>
            </a:b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1066037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1312e7-342d-474b-8002-3aa91259f2e5">
      <Terms xmlns="http://schemas.microsoft.com/office/infopath/2007/PartnerControls"/>
    </lcf76f155ced4ddcb4097134ff3c332f>
    <TaxCatchAll xmlns="9b483750-598d-46a0-877d-052f8f804d2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AFBA1EEB004347933B3DB32B580E2B" ma:contentTypeVersion="13" ma:contentTypeDescription="Create a new document." ma:contentTypeScope="" ma:versionID="c533b1a4951ceb48e334dd8086fd09d7">
  <xsd:schema xmlns:xsd="http://www.w3.org/2001/XMLSchema" xmlns:xs="http://www.w3.org/2001/XMLSchema" xmlns:p="http://schemas.microsoft.com/office/2006/metadata/properties" xmlns:ns2="811312e7-342d-474b-8002-3aa91259f2e5" xmlns:ns3="9b483750-598d-46a0-877d-052f8f804d23" targetNamespace="http://schemas.microsoft.com/office/2006/metadata/properties" ma:root="true" ma:fieldsID="73c0a1bdb5eda494167436ebda49b860" ns2:_="" ns3:_="">
    <xsd:import namespace="811312e7-342d-474b-8002-3aa91259f2e5"/>
    <xsd:import namespace="9b483750-598d-46a0-877d-052f8f804d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312e7-342d-474b-8002-3aa91259f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f6974d-894c-4b76-94e9-da4eaeb0c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483750-598d-46a0-877d-052f8f804d2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4379dc-8c3b-4184-a78c-dba8af55d2fc}" ma:internalName="TaxCatchAll" ma:showField="CatchAllData" ma:web="9b483750-598d-46a0-877d-052f8f804d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A46EAB-5B3A-4CB9-BF59-DE7F7FA40E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91A551-9A55-4BEB-852D-69DDA2BF152C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811312e7-342d-474b-8002-3aa91259f2e5"/>
    <ds:schemaRef ds:uri="http://schemas.microsoft.com/office/infopath/2007/PartnerControls"/>
    <ds:schemaRef ds:uri="9b483750-598d-46a0-877d-052f8f804d23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CAB55BC-FBE7-4778-9A62-A2FF7E318E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312e7-342d-474b-8002-3aa91259f2e5"/>
    <ds:schemaRef ds:uri="9b483750-598d-46a0-877d-052f8f804d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</Template>
  <TotalTime>429</TotalTime>
  <Words>264</Words>
  <Application>Microsoft Office PowerPoint</Application>
  <PresentationFormat>Kohandatud</PresentationFormat>
  <Paragraphs>26</Paragraphs>
  <Slides>6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Roboto Condensed</vt:lpstr>
      <vt:lpstr>val.vis.id_esitlus_2018</vt:lpstr>
      <vt:lpstr>Töölepingu seaduse ja  teiste seaduste muutmise  seadus 602 SE</vt:lpstr>
      <vt:lpstr>Sissejuhatus</vt:lpstr>
      <vt:lpstr>Paindliku tööaja kokkulepe</vt:lpstr>
      <vt:lpstr>Iganädalane puhkeaeg</vt:lpstr>
      <vt:lpstr>Muudatusettepanekud</vt:lpstr>
      <vt:lpstr>Aitäh!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Karin Volmer</dc:creator>
  <cp:lastModifiedBy>Maria-Helena Rahumets - MKM</cp:lastModifiedBy>
  <cp:revision>5</cp:revision>
  <dcterms:created xsi:type="dcterms:W3CDTF">2022-01-11T07:09:11Z</dcterms:created>
  <dcterms:modified xsi:type="dcterms:W3CDTF">2025-09-15T06:57:17Z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0x01010054AFBA1EEB004347933B3DB32B580E2B</vt:lpwstr>
  </property>
  <property fmtid="{D5CDD505-2E9C-101B-9397-08002B2CF9AE}" pid="3" name="_dlc_DocIdItemGuid">
    <vt:lpwstr>03008a1b-4d9b-433c-90c9-3fde1e9bbf24</vt:lpwstr>
  </property>
  <property fmtid="{D5CDD505-2E9C-101B-9397-08002B2CF9AE}" pid="4" name="Order">
    <vt:lpwstr>509200.000000000</vt:lpwstr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2024-11-08T09:56:36Z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8fe098d2-428d-4bd4-9803-7195fe96f0e2</vt:lpwstr>
  </property>
  <property fmtid="{D5CDD505-2E9C-101B-9397-08002B2CF9AE}" pid="10" name="MSIP_Label_defa4170-0d19-0005-0004-bc88714345d2_ActionId">
    <vt:lpwstr>cecb7477-5a71-4fa8-afa0-ea89368c7fea</vt:lpwstr>
  </property>
  <property fmtid="{D5CDD505-2E9C-101B-9397-08002B2CF9AE}" pid="11" name="MSIP_Label_defa4170-0d19-0005-0004-bc88714345d2_ContentBits">
    <vt:lpwstr>0</vt:lpwstr>
  </property>
  <property fmtid="{D5CDD505-2E9C-101B-9397-08002B2CF9AE}" pid="12" name="MediaServiceImageTags">
    <vt:lpwstr/>
  </property>
</Properties>
</file>