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81" r:id="rId5"/>
    <p:sldId id="283" r:id="rId6"/>
    <p:sldId id="284" r:id="rId7"/>
    <p:sldId id="285" r:id="rId8"/>
    <p:sldId id="286" r:id="rId9"/>
    <p:sldId id="287" r:id="rId10"/>
    <p:sldId id="282" r:id="rId11"/>
    <p:sldId id="280" r:id="rId12"/>
  </p:sldIdLst>
  <p:sldSz cx="12152313" cy="6832600"/>
  <p:notesSz cx="6858000" cy="9144000"/>
  <p:defaultTextStyle>
    <a:defPPr>
      <a:defRPr lang="et-EE"/>
    </a:defPPr>
    <a:lvl1pPr marL="0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7482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4963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2445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29927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37408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44890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52371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59853" algn="l" defTabSz="121496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>
          <p15:clr>
            <a:srgbClr val="A4A3A4"/>
          </p15:clr>
        </p15:guide>
        <p15:guide id="2" pos="38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5"/>
    <a:srgbClr val="007BD1"/>
    <a:srgbClr val="0064B9"/>
    <a:srgbClr val="4F81BD"/>
    <a:srgbClr val="003087"/>
    <a:srgbClr val="89B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880A9-EA3F-43DE-ADD5-1DA972362DC0}" v="19" dt="2025-09-04T09:31:08.6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197" autoAdjust="0"/>
  </p:normalViewPr>
  <p:slideViewPr>
    <p:cSldViewPr snapToGrid="0">
      <p:cViewPr varScale="1">
        <p:scale>
          <a:sx n="90" d="100"/>
          <a:sy n="90" d="100"/>
        </p:scale>
        <p:origin x="1368" y="66"/>
      </p:cViewPr>
      <p:guideLst>
        <p:guide orient="horz" pos="2152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11DD8-E7A9-4B7F-924E-249F3EBED262}" type="datetimeFigureOut">
              <a:rPr lang="et-EE" smtClean="0"/>
              <a:t>08.09.2025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484B2-7D45-46A9-AA10-C2234E88C9BE}" type="slidenum">
              <a:rPr lang="et-EE" smtClean="0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1309xy.axshare.com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1</a:t>
            </a:fld>
            <a:endParaRPr lang="et-E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0889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lang="et-EE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Link: </a:t>
            </a:r>
            <a:r>
              <a:rPr lang="et-EE" sz="1800" u="sng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3"/>
              </a:rPr>
              <a:t>https://1309xy.axshare.com/</a:t>
            </a:r>
            <a:endParaRPr lang="et-EE" sz="18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·"/>
            </a:pPr>
            <a:r>
              <a:rPr lang="et-EE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informatiivse sisuga teadete/dokumentide edastamine;</a:t>
            </a:r>
            <a:endParaRPr lang="et-EE" sz="18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·"/>
            </a:pPr>
            <a:r>
              <a:rPr lang="et-EE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õigusaktiga reguleeritud dokumentide kättetoimetamine ja kättetoimetamise fakti talletamine asjaomastes keskse süsteemi haldusliidestes;</a:t>
            </a:r>
            <a:endParaRPr lang="et-EE" sz="18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·"/>
            </a:pPr>
            <a:r>
              <a:rPr lang="et-EE" sz="18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piirata õigusaktiga reguleeritud dokumendi mittevastuvõtmisel ligipääsu erinevatele e-teenustele;</a:t>
            </a:r>
            <a:endParaRPr lang="et-EE" sz="18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t-EE" sz="18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dokumendi ristkättetoimetamine. </a:t>
            </a:r>
            <a:endParaRPr lang="et-EE" sz="18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Haldusliideseid haldavad asutused ise ja keskses süsteemis kättetoimetamise fakti ei talletata.</a:t>
            </a:r>
            <a:endParaRPr lang="et-EE" sz="180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Dokumendi ristkättetoimetamine on tehniline lahendus, mille puhul, kui isik logib ühte süsteemiga </a:t>
            </a:r>
            <a:r>
              <a:rPr lang="et-EE" sz="180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liidestunud</a:t>
            </a:r>
            <a:r>
              <a:rPr lang="et-EE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infosüsteemidest sisse, aga talle on kättetoimetamiseks saadetud dokumente, suunatakse ta esmalt kesksesse kättetoimetamislahendusse, kust edasiliikumiseks peab isik talle saadetud dokumendid vastu võtma. </a:t>
            </a:r>
            <a:endParaRPr lang="et-EE" sz="180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75779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Võetakse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kasutusele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tehniline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lahendus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kaudu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ettevõtetele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Digiriigis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kasutusel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olevad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süsteemid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funktsionaalsust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teavituste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saatmiseks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kättetoimetamiseks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sellega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seotud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mallide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haldamiseks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kontaktide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haldamiseks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jaoks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tekib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terviklik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usaldusväärne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lahendus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vahendusel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võimalik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võtta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mis 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ligipääsetav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sõltumata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millist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iseteeninduskeskkonda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Üldine arhitektuuri kirjeldus. Kõik riigi süsteemid, mis loovad edastatavat või </a:t>
            </a:r>
            <a:r>
              <a:rPr lang="et-EE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kättetoimetatavat</a:t>
            </a: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teavet, edastavad selle haldusala põhistesse Riikliku Postkasti haldusmoodulisse, mis edastab info teabest kesksesse indeksisse. Riikliku Postkasti kasutajaliides võetakse kasutusele kõigis riigi iseteeninduskeskkondades, et pakkuda kasutajale nii edastatud kui </a:t>
            </a:r>
            <a:r>
              <a:rPr lang="et-EE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kättetoimetatavat</a:t>
            </a: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teavet. 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2741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Muutus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soovime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digiriigis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ellu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kutsuda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Elektrooniline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kättetoimetamine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esmane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ettevõtetele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teavitusi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saadetakse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Elektroonilist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kättetoimetamist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teostatakse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teenusena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riikliku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postkasti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vahendusel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teavituse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kättetoimetatavast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teabest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nendele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aadressidele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mis ta 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andnud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teabe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kättetoimetatavad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dokumendid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võtta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erinevate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iseteeninduskeskkondade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Terviseportaal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e-MTA)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vahendusel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eesti.ee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äppist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eesti.ee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portaalist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edastavad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süsteemid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talletama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ettevõtete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kontaktandmeid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kuhu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teavitusi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Teavituste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saatmiseks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ettevõtte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aadressi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Vastavalt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õiguslikule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alusele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piiratakse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teenuseid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dokumendi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vastuvõtmise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tähtaja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saabumisel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kuni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dokumendi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kättetoimetamiseni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919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Sõltumata sellest, mis iseteeninduskeskkonda inimene kasutab, näeb ta täpselt sama infot talle edastatud </a:t>
            </a:r>
            <a:r>
              <a:rPr lang="et-EE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kättetoimetatavatest</a:t>
            </a: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dokumentidest ja edastatud teabest. 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muutub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inimese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ettevõtja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jaoks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määrata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kõigis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kontaktandmete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mooduliga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liidestunud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iseteeninduskeskkondades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aadressid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kontaktandmed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kasutatakse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teavituste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saatmiseks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iseteeninduskeskkonda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teabe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dokumendid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Kättetoimetatavat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tundliku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sisaldav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kommertsteenusepakkujatele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Google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see 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kättesaadav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süsteemide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vahendusel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usaldada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kuna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riikliku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postkasti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kaudu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vahendatavat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teavet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võimalik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petturitel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manipuleerida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selliselt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see 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võimalik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tavaliste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kirjade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puhul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65531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Näide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sellest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kuidas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äriregistrisse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sisenev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e-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äriregistri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funktsionaalsust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enne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kasutada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riigiasutuste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poolt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kättetoimetamiseks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teabe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vastuvõtmise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tähtajad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möödunud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võtnud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Tal on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võimalik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kas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ükshaaval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avades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kõik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korraga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vastuvõttes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Inimesel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võimalik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hiljem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alati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uuesti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tuvuda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dokumentidega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Seda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funktsionaalsust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rakendada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vastavalt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õiguslikule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alusele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65549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äide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sellest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kuidas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Terviseportaali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sisenev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inimene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saab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riigiasutuste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poolt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kättetoimetamiseks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teavet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vastuvõtmise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tähtajad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möödunud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võtta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hiljem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ning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kasutada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Terviseportaali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funktsionaalsust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teades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peab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talle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edastatud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teabe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hiljem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vastu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võtma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t-E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484B2-7D45-46A9-AA10-C2234E88C9BE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06500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10" name="Pilt 9" descr="Justiits- ja Digiministeeriumi logo">
            <a:extLst>
              <a:ext uri="{FF2B5EF4-FFF2-40B4-BE49-F238E27FC236}">
                <a16:creationId xmlns:a16="http://schemas.microsoft.com/office/drawing/2014/main" id="{0BD66645-D196-FF89-8E6A-F11B28AAB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616" y="273621"/>
            <a:ext cx="11328416" cy="1138767"/>
          </a:xfrm>
        </p:spPr>
        <p:txBody>
          <a:bodyPr>
            <a:noAutofit/>
          </a:bodyPr>
          <a:lstStyle>
            <a:lvl1pPr>
              <a:defRPr baseline="0">
                <a:solidFill>
                  <a:srgbClr val="0064B9"/>
                </a:solidFill>
              </a:defRPr>
            </a:lvl1pPr>
          </a:lstStyle>
          <a:p>
            <a:r>
              <a:rPr lang="et-EE"/>
              <a:t>Lühikese loeteluga võib kasutada ikoone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7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8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9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244780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1">
    <p:bg>
      <p:bgPr>
        <a:solidFill>
          <a:srgbClr val="006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440160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1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2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368152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8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368152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</p:spTree>
    <p:extLst>
      <p:ext uri="{BB962C8B-B14F-4D97-AF65-F5344CB8AC3E}">
        <p14:creationId xmlns:p14="http://schemas.microsoft.com/office/powerpoint/2010/main" val="147537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4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pic>
        <p:nvPicPr>
          <p:cNvPr id="31" name="Picture 30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-40084"/>
            <a:ext cx="4749524" cy="68326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512168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</a:t>
            </a:r>
          </a:p>
        </p:txBody>
      </p:sp>
    </p:spTree>
    <p:extLst>
      <p:ext uri="{BB962C8B-B14F-4D97-AF65-F5344CB8AC3E}">
        <p14:creationId xmlns:p14="http://schemas.microsoft.com/office/powerpoint/2010/main" val="290035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Teema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-114"/>
          <a:stretch/>
        </p:blipFill>
        <p:spPr>
          <a:xfrm>
            <a:off x="7880400" y="-40084"/>
            <a:ext cx="4316436" cy="6912768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1440160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Vaheslaide võib kasutada ka ühe mõtte </a:t>
            </a:r>
          </a:p>
          <a:p>
            <a:r>
              <a:rPr lang="et-EE"/>
              <a:t>või idee rõhutamiseks! </a:t>
            </a:r>
          </a:p>
        </p:txBody>
      </p:sp>
    </p:spTree>
    <p:extLst>
      <p:ext uri="{BB962C8B-B14F-4D97-AF65-F5344CB8AC3E}">
        <p14:creationId xmlns:p14="http://schemas.microsoft.com/office/powerpoint/2010/main" val="644924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leh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52313" cy="6832600"/>
          </a:xfrm>
          <a:prstGeom prst="rect">
            <a:avLst/>
          </a:prstGeom>
          <a:solidFill>
            <a:srgbClr val="003087">
              <a:alpha val="63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9532700" cy="1368152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Vaheslaidide taustaks võib kasutada </a:t>
            </a:r>
            <a:br>
              <a:rPr lang="et-EE"/>
            </a:br>
            <a:r>
              <a:rPr lang="et-EE"/>
              <a:t>temaatilisi koloreeritud fotosid</a:t>
            </a:r>
          </a:p>
        </p:txBody>
      </p:sp>
    </p:spTree>
    <p:extLst>
      <p:ext uri="{BB962C8B-B14F-4D97-AF65-F5344CB8AC3E}">
        <p14:creationId xmlns:p14="http://schemas.microsoft.com/office/powerpoint/2010/main" val="4126994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Vaheslai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152313" cy="6724316"/>
          </a:xfrm>
        </p:spPr>
        <p:txBody>
          <a:bodyPr/>
          <a:lstStyle>
            <a:lvl1pPr marL="0" indent="0">
              <a:buNone/>
              <a:defRPr sz="4300"/>
            </a:lvl1pPr>
            <a:lvl2pPr marL="607482" indent="0">
              <a:buNone/>
              <a:defRPr sz="3700"/>
            </a:lvl2pPr>
            <a:lvl3pPr marL="1214963" indent="0">
              <a:buNone/>
              <a:defRPr sz="3200"/>
            </a:lvl3pPr>
            <a:lvl4pPr marL="1822445" indent="0">
              <a:buNone/>
              <a:defRPr sz="2700"/>
            </a:lvl4pPr>
            <a:lvl5pPr marL="2429927" indent="0">
              <a:buNone/>
              <a:defRPr sz="2700"/>
            </a:lvl5pPr>
            <a:lvl6pPr marL="3037408" indent="0">
              <a:buNone/>
              <a:defRPr sz="2700"/>
            </a:lvl6pPr>
            <a:lvl7pPr marL="3644890" indent="0">
              <a:buNone/>
              <a:defRPr sz="2700"/>
            </a:lvl7pPr>
            <a:lvl8pPr marL="4252371" indent="0">
              <a:buNone/>
              <a:defRPr sz="2700"/>
            </a:lvl8pPr>
            <a:lvl9pPr marL="4859853" indent="0">
              <a:buNone/>
              <a:defRPr sz="2700"/>
            </a:lvl9pPr>
          </a:lstStyle>
          <a:p>
            <a:r>
              <a:rPr lang="et-EE"/>
              <a:t>Pildi lisamiseks klõpsake ikooni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49064" y="1760116"/>
            <a:ext cx="9235604" cy="1572752"/>
          </a:xfrm>
        </p:spPr>
        <p:txBody>
          <a:bodyPr anchor="b">
            <a:noAutofit/>
          </a:bodyPr>
          <a:lstStyle>
            <a:lvl1pPr algn="l">
              <a:defRPr sz="4800" b="0">
                <a:solidFill>
                  <a:srgbClr val="006EB5"/>
                </a:solidFill>
              </a:defRPr>
            </a:lvl1pPr>
          </a:lstStyle>
          <a:p>
            <a:r>
              <a:rPr lang="et-EE"/>
              <a:t>Vaheslaidide taustaks võib kasutada temaatilisi koloreeritud fotosid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449064" y="3332867"/>
            <a:ext cx="9235604" cy="80188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607482" indent="0">
              <a:buNone/>
              <a:defRPr sz="1600"/>
            </a:lvl2pPr>
            <a:lvl3pPr marL="1214963" indent="0">
              <a:buNone/>
              <a:defRPr sz="1300"/>
            </a:lvl3pPr>
            <a:lvl4pPr marL="1822445" indent="0">
              <a:buNone/>
              <a:defRPr sz="1200"/>
            </a:lvl4pPr>
            <a:lvl5pPr marL="2429927" indent="0">
              <a:buNone/>
              <a:defRPr sz="1200"/>
            </a:lvl5pPr>
            <a:lvl6pPr marL="3037408" indent="0">
              <a:buNone/>
              <a:defRPr sz="1200"/>
            </a:lvl6pPr>
            <a:lvl7pPr marL="3644890" indent="0">
              <a:buNone/>
              <a:defRPr sz="1200"/>
            </a:lvl7pPr>
            <a:lvl8pPr marL="4252371" indent="0">
              <a:buNone/>
              <a:defRPr sz="1200"/>
            </a:lvl8pPr>
            <a:lvl9pPr marL="4859853" indent="0">
              <a:buNone/>
              <a:defRPr sz="1200"/>
            </a:lvl9pPr>
          </a:lstStyle>
          <a:p>
            <a:r>
              <a:rPr lang="et-EE"/>
              <a:t>Vaheslaide võib kasutada ka ühe mõtte või idee rõhutamiseks!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Esitlusslaidide</a:t>
            </a:r>
            <a:r>
              <a:rPr lang="en-US"/>
              <a:t> </a:t>
            </a:r>
            <a:r>
              <a:rPr lang="en-US" err="1"/>
              <a:t>kujundamine</a:t>
            </a:r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7614" y="1594275"/>
            <a:ext cx="10937083" cy="4735800"/>
          </a:xfrm>
        </p:spPr>
        <p:txBody>
          <a:bodyPr/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 baseline="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err="1"/>
              <a:t>Lähtuda</a:t>
            </a:r>
            <a:r>
              <a:rPr lang="en-US"/>
              <a:t> </a:t>
            </a:r>
            <a:r>
              <a:rPr lang="en-US" err="1"/>
              <a:t>stiiliraamatust</a:t>
            </a:r>
            <a:endParaRPr lang="en-US"/>
          </a:p>
          <a:p>
            <a:pPr lvl="1"/>
            <a:r>
              <a:rPr lang="en-US"/>
              <a:t>Font </a:t>
            </a:r>
            <a:r>
              <a:rPr lang="en-US" err="1"/>
              <a:t>Roboto</a:t>
            </a:r>
            <a:r>
              <a:rPr lang="en-US"/>
              <a:t> Condensed</a:t>
            </a:r>
            <a:r>
              <a:rPr lang="et-EE"/>
              <a:t> või </a:t>
            </a:r>
            <a:r>
              <a:rPr lang="et-EE" err="1"/>
              <a:t>Arial</a:t>
            </a:r>
            <a:r>
              <a:rPr lang="et-EE"/>
              <a:t> </a:t>
            </a:r>
            <a:r>
              <a:rPr lang="et-EE" err="1"/>
              <a:t>Narrow</a:t>
            </a:r>
            <a:endParaRPr lang="en-US"/>
          </a:p>
          <a:p>
            <a:pPr lvl="3"/>
            <a:r>
              <a:rPr lang="en-US" err="1"/>
              <a:t>Pealkirjad</a:t>
            </a:r>
            <a:r>
              <a:rPr lang="en-US"/>
              <a:t> on 48pt Light, </a:t>
            </a:r>
            <a:r>
              <a:rPr lang="en-US" err="1"/>
              <a:t>sisutekstid</a:t>
            </a:r>
            <a:r>
              <a:rPr lang="en-US"/>
              <a:t> 24pt </a:t>
            </a:r>
            <a:r>
              <a:rPr lang="en-US" err="1"/>
              <a:t>või</a:t>
            </a:r>
            <a:r>
              <a:rPr lang="en-US"/>
              <a:t> 18 </a:t>
            </a:r>
            <a:r>
              <a:rPr lang="en-US" err="1"/>
              <a:t>pt</a:t>
            </a:r>
            <a:endParaRPr lang="en-US"/>
          </a:p>
          <a:p>
            <a:pPr lvl="4"/>
            <a:r>
              <a:rPr lang="en-US" err="1"/>
              <a:t>Igale</a:t>
            </a:r>
            <a:r>
              <a:rPr lang="en-US"/>
              <a:t> </a:t>
            </a:r>
            <a:r>
              <a:rPr lang="en-US" err="1"/>
              <a:t>slaidile</a:t>
            </a:r>
            <a:r>
              <a:rPr lang="en-US"/>
              <a:t> </a:t>
            </a:r>
            <a:r>
              <a:rPr lang="en-US" err="1"/>
              <a:t>paigutada</a:t>
            </a:r>
            <a:r>
              <a:rPr lang="en-US"/>
              <a:t> </a:t>
            </a:r>
            <a:r>
              <a:rPr lang="en-US" err="1"/>
              <a:t>mõõdukas</a:t>
            </a:r>
            <a:r>
              <a:rPr lang="en-US"/>
              <a:t> </a:t>
            </a:r>
            <a:r>
              <a:rPr lang="en-US" err="1"/>
              <a:t>kogus</a:t>
            </a:r>
            <a:r>
              <a:rPr lang="en-US"/>
              <a:t> </a:t>
            </a:r>
            <a:r>
              <a:rPr lang="en-US" err="1"/>
              <a:t>infot</a:t>
            </a:r>
            <a:endParaRPr lang="et-EE"/>
          </a:p>
        </p:txBody>
      </p:sp>
      <p:sp>
        <p:nvSpPr>
          <p:cNvPr id="7" name="TextBox 6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 2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7615" y="1594275"/>
            <a:ext cx="5367272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6189485" y="1605263"/>
            <a:ext cx="5367272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5" name="Pilt 4" descr="Justiits- ja Digiministeeriumi logo">
            <a:extLst>
              <a:ext uri="{FF2B5EF4-FFF2-40B4-BE49-F238E27FC236}">
                <a16:creationId xmlns:a16="http://schemas.microsoft.com/office/drawing/2014/main" id="{A4DD2AA7-93CC-04A2-EAB8-6C5D5416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03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slaid kolme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  <a:endParaRPr lang="et-EE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4322912" y="1581745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6" hasCustomPrompt="1"/>
          </p:nvPr>
        </p:nvSpPr>
        <p:spPr>
          <a:xfrm>
            <a:off x="8020373" y="1594275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607616" y="1591541"/>
            <a:ext cx="3524325" cy="4738534"/>
          </a:xfrm>
        </p:spPr>
        <p:txBody>
          <a:bodyPr wrap="none">
            <a:noAutofit/>
          </a:bodyPr>
          <a:lstStyle>
            <a:lvl1pPr>
              <a:buClr>
                <a:srgbClr val="0064B9"/>
              </a:buClr>
              <a:defRPr sz="3700"/>
            </a:lvl1pPr>
            <a:lvl2pPr>
              <a:buClr>
                <a:srgbClr val="0064B9"/>
              </a:buClr>
              <a:defRPr sz="3200"/>
            </a:lvl2pPr>
            <a:lvl3pPr>
              <a:buClr>
                <a:srgbClr val="0064B9"/>
              </a:buClr>
              <a:defRPr sz="2700"/>
            </a:lvl3pPr>
            <a:lvl4pPr>
              <a:buClr>
                <a:srgbClr val="0064B9"/>
              </a:buClr>
              <a:defRPr sz="2400"/>
            </a:lvl4pPr>
            <a:lvl5pPr>
              <a:buClr>
                <a:srgbClr val="0064B9"/>
              </a:buCl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t-EE"/>
              <a:t>Loetelu</a:t>
            </a:r>
            <a:endParaRPr lang="en-US"/>
          </a:p>
          <a:p>
            <a:pPr lvl="1"/>
            <a:r>
              <a:rPr lang="et-EE"/>
              <a:t>Teine tase</a:t>
            </a:r>
            <a:endParaRPr lang="en-US"/>
          </a:p>
          <a:p>
            <a:pPr lvl="2"/>
            <a:r>
              <a:rPr lang="et-EE"/>
              <a:t>Kolmas tase</a:t>
            </a:r>
            <a:endParaRPr lang="en-US"/>
          </a:p>
          <a:p>
            <a:pPr lvl="3"/>
            <a:r>
              <a:rPr lang="et-EE"/>
              <a:t>Neljas tase</a:t>
            </a:r>
            <a:endParaRPr lang="en-US"/>
          </a:p>
          <a:p>
            <a:pPr lvl="4"/>
            <a:r>
              <a:rPr lang="et-EE"/>
              <a:t>Viies tase</a:t>
            </a:r>
          </a:p>
        </p:txBody>
      </p:sp>
      <p:sp>
        <p:nvSpPr>
          <p:cNvPr id="11" name="TextBox 10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377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-1" y="1412388"/>
            <a:ext cx="12152313" cy="542021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TextBox 10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Foto slaid 2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7616" y="1529428"/>
            <a:ext cx="5369382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/>
              <a:t>Rõhutamiseks kasuta </a:t>
            </a:r>
            <a:r>
              <a:rPr lang="et-EE" err="1"/>
              <a:t>Boldi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2166818"/>
            <a:ext cx="6012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3209" y="1529428"/>
            <a:ext cx="5371490" cy="63739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/>
              <a:t>Rõhutamiseks kasuta </a:t>
            </a:r>
            <a:r>
              <a:rPr lang="et-EE" err="1"/>
              <a:t>Boldi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3208" y="2191847"/>
            <a:ext cx="5976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TextBox 10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2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slaid 3 tulba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>
                <a:solidFill>
                  <a:srgbClr val="006EB5"/>
                </a:solidFill>
              </a:defRPr>
            </a:lvl1pPr>
          </a:lstStyle>
          <a:p>
            <a:r>
              <a:rPr lang="en-US" err="1"/>
              <a:t>Pealkirjad</a:t>
            </a:r>
            <a:r>
              <a:rPr lang="en-US"/>
              <a:t> on 48pt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1540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err="1"/>
              <a:t>Bold</a:t>
            </a:r>
            <a:r>
              <a:rPr lang="et-EE"/>
              <a:t> tekst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0" y="2171682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8164828" y="2166819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13" hasCustomPrompt="1"/>
          </p:nvPr>
        </p:nvSpPr>
        <p:spPr>
          <a:xfrm>
            <a:off x="4082414" y="2171682"/>
            <a:ext cx="3960000" cy="4665781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t-EE"/>
              <a:t>Foto, graafik, tabel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8711619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err="1"/>
              <a:t>Bold</a:t>
            </a:r>
            <a:r>
              <a:rPr lang="et-EE"/>
              <a:t> tekst</a:t>
            </a:r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21579" y="1554771"/>
            <a:ext cx="3424384" cy="637393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 baseline="0"/>
            </a:lvl1pPr>
            <a:lvl2pPr marL="607482" indent="0">
              <a:buNone/>
              <a:defRPr sz="2700" b="1"/>
            </a:lvl2pPr>
            <a:lvl3pPr marL="1214963" indent="0">
              <a:buNone/>
              <a:defRPr sz="2400" b="1"/>
            </a:lvl3pPr>
            <a:lvl4pPr marL="1822445" indent="0">
              <a:buNone/>
              <a:defRPr sz="2100" b="1"/>
            </a:lvl4pPr>
            <a:lvl5pPr marL="2429927" indent="0">
              <a:buNone/>
              <a:defRPr sz="2100" b="1"/>
            </a:lvl5pPr>
            <a:lvl6pPr marL="3037408" indent="0">
              <a:buNone/>
              <a:defRPr sz="2100" b="1"/>
            </a:lvl6pPr>
            <a:lvl7pPr marL="3644890" indent="0">
              <a:buNone/>
              <a:defRPr sz="2100" b="1"/>
            </a:lvl7pPr>
            <a:lvl8pPr marL="4252371" indent="0">
              <a:buNone/>
              <a:defRPr sz="2100" b="1"/>
            </a:lvl8pPr>
            <a:lvl9pPr marL="4859853" indent="0">
              <a:buNone/>
              <a:defRPr sz="2100" b="1"/>
            </a:lvl9pPr>
          </a:lstStyle>
          <a:p>
            <a:pPr lvl="0"/>
            <a:r>
              <a:rPr lang="et-EE" err="1"/>
              <a:t>Bold</a:t>
            </a:r>
            <a:r>
              <a:rPr lang="et-EE"/>
              <a:t> tekst</a:t>
            </a:r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037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7614" y="273621"/>
            <a:ext cx="11877253" cy="1138767"/>
          </a:xfrm>
        </p:spPr>
        <p:txBody>
          <a:bodyPr>
            <a:noAutofit/>
          </a:bodyPr>
          <a:lstStyle>
            <a:lvl1pPr>
              <a:defRPr baseline="0">
                <a:solidFill>
                  <a:srgbClr val="006EB5"/>
                </a:solidFill>
              </a:defRPr>
            </a:lvl1pPr>
          </a:lstStyle>
          <a:p>
            <a:r>
              <a:rPr lang="et-EE"/>
              <a:t>Graafikutes on ka laiendatud värvipalett</a:t>
            </a:r>
          </a:p>
        </p:txBody>
      </p:sp>
      <p:sp>
        <p:nvSpPr>
          <p:cNvPr id="7" name="TextBox 6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7618" y="272038"/>
            <a:ext cx="3998027" cy="1157747"/>
          </a:xfrm>
        </p:spPr>
        <p:txBody>
          <a:bodyPr anchor="b">
            <a:noAutofit/>
          </a:bodyPr>
          <a:lstStyle>
            <a:lvl1pPr algn="l">
              <a:defRPr sz="4800" b="0">
                <a:solidFill>
                  <a:srgbClr val="006EB5"/>
                </a:solidFill>
              </a:defRPr>
            </a:lvl1pPr>
          </a:lstStyle>
          <a:p>
            <a:r>
              <a:rPr lang="et-EE"/>
              <a:t>Pealkiri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217" y="272040"/>
            <a:ext cx="6793481" cy="644176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618" y="1429786"/>
            <a:ext cx="3998027" cy="5266795"/>
          </a:xfrm>
        </p:spPr>
        <p:txBody>
          <a:bodyPr/>
          <a:lstStyle>
            <a:lvl1pPr marL="0" indent="0">
              <a:buNone/>
              <a:defRPr sz="1900"/>
            </a:lvl1pPr>
            <a:lvl2pPr marL="607482" indent="0">
              <a:buNone/>
              <a:defRPr sz="1600"/>
            </a:lvl2pPr>
            <a:lvl3pPr marL="1214963" indent="0">
              <a:buNone/>
              <a:defRPr sz="1300"/>
            </a:lvl3pPr>
            <a:lvl4pPr marL="1822445" indent="0">
              <a:buNone/>
              <a:defRPr sz="1200"/>
            </a:lvl4pPr>
            <a:lvl5pPr marL="2429927" indent="0">
              <a:buNone/>
              <a:defRPr sz="1200"/>
            </a:lvl5pPr>
            <a:lvl6pPr marL="3037408" indent="0">
              <a:buNone/>
              <a:defRPr sz="1200"/>
            </a:lvl6pPr>
            <a:lvl7pPr marL="3644890" indent="0">
              <a:buNone/>
              <a:defRPr sz="1200"/>
            </a:lvl7pPr>
            <a:lvl8pPr marL="4252371" indent="0">
              <a:buNone/>
              <a:defRPr sz="1200"/>
            </a:lvl8pPr>
            <a:lvl9pPr marL="4859853" indent="0">
              <a:buNone/>
              <a:defRPr sz="12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9" name="TextBox 8"/>
          <p:cNvSpPr txBox="1"/>
          <p:nvPr userDrawn="1"/>
        </p:nvSpPr>
        <p:spPr>
          <a:xfrm rot="-5400000">
            <a:off x="-486017" y="5604417"/>
            <a:ext cx="1526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>
                <a:solidFill>
                  <a:schemeClr val="bg1">
                    <a:lumMod val="75000"/>
                  </a:schemeClr>
                </a:solidFill>
              </a:rPr>
              <a:t>Eesti</a:t>
            </a:r>
            <a:r>
              <a:rPr lang="et-EE" sz="1600" baseline="0">
                <a:solidFill>
                  <a:schemeClr val="bg1">
                    <a:lumMod val="75000"/>
                  </a:schemeClr>
                </a:solidFill>
              </a:rPr>
              <a:t> Vabariik</a:t>
            </a:r>
            <a:endParaRPr lang="et-EE" sz="160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6E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0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  <p:pic>
        <p:nvPicPr>
          <p:cNvPr id="4" name="Pilt 3" descr="Justiits- ja Digiministeeriumi logo">
            <a:extLst>
              <a:ext uri="{FF2B5EF4-FFF2-40B4-BE49-F238E27FC236}">
                <a16:creationId xmlns:a16="http://schemas.microsoft.com/office/drawing/2014/main" id="{F30FBD74-1302-D3DD-7854-81B9D74D5B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36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  <p:pic>
        <p:nvPicPr>
          <p:cNvPr id="2" name="Pilt 1" descr="Justiits- ja Digiministeeriumi logo">
            <a:extLst>
              <a:ext uri="{FF2B5EF4-FFF2-40B4-BE49-F238E27FC236}">
                <a16:creationId xmlns:a16="http://schemas.microsoft.com/office/drawing/2014/main" id="{6E540527-7B57-AE11-A739-2A30A5FEE5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838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  <p:pic>
        <p:nvPicPr>
          <p:cNvPr id="2" name="Pilt 1" descr="Justiits- ja Digiministeeriumi logo">
            <a:extLst>
              <a:ext uri="{FF2B5EF4-FFF2-40B4-BE49-F238E27FC236}">
                <a16:creationId xmlns:a16="http://schemas.microsoft.com/office/drawing/2014/main" id="{B6C08773-C6C0-980B-F5E6-6E66BC5E5B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418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  <p:pic>
        <p:nvPicPr>
          <p:cNvPr id="2" name="Pilt 1" descr="Justiits- ja Digiministeeriumi logo">
            <a:extLst>
              <a:ext uri="{FF2B5EF4-FFF2-40B4-BE49-F238E27FC236}">
                <a16:creationId xmlns:a16="http://schemas.microsoft.com/office/drawing/2014/main" id="{E5F6FEB9-6606-60ED-92A6-E6FB03C7A1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4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4" name="Pilt 3" descr="Justiits- ja Digiministeeriumi logo">
            <a:extLst>
              <a:ext uri="{FF2B5EF4-FFF2-40B4-BE49-F238E27FC236}">
                <a16:creationId xmlns:a16="http://schemas.microsoft.com/office/drawing/2014/main" id="{A840BF6B-863B-65BF-4EF4-10A954C768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58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14640"/>
          <a:stretch/>
        </p:blipFill>
        <p:spPr>
          <a:xfrm>
            <a:off x="7880400" y="968028"/>
            <a:ext cx="4316436" cy="590465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Täna kuulajaid!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Vasta küsimustele ja tee kokkuvõte.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35808" y="5787006"/>
            <a:ext cx="6993160" cy="522436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t-EE"/>
              <a:t>Kontaktandmed (e-post, sotsmeedia, telefon jne)</a:t>
            </a:r>
          </a:p>
        </p:txBody>
      </p:sp>
      <p:pic>
        <p:nvPicPr>
          <p:cNvPr id="2" name="Pilt 1" descr="Justiits- ja Digiministeeriumi logo">
            <a:extLst>
              <a:ext uri="{FF2B5EF4-FFF2-40B4-BE49-F238E27FC236}">
                <a16:creationId xmlns:a16="http://schemas.microsoft.com/office/drawing/2014/main" id="{22BF3E7A-732B-ADB1-5452-3905FF5055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5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976140"/>
            <a:ext cx="12168000" cy="485646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bg1">
                    <a:lumMod val="8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4" name="Pilt 3" descr="Justiits- ja Digiministeeriumi logo">
            <a:extLst>
              <a:ext uri="{FF2B5EF4-FFF2-40B4-BE49-F238E27FC236}">
                <a16:creationId xmlns:a16="http://schemas.microsoft.com/office/drawing/2014/main" id="{160894A8-38C1-0086-EB9E-86D6DB2579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5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te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2624212"/>
            <a:ext cx="6868404" cy="1080120"/>
          </a:xfrm>
        </p:spPr>
        <p:txBody>
          <a:bodyPr wrap="none">
            <a:noAutofit/>
          </a:bodyPr>
          <a:lstStyle>
            <a:lvl1pPr algn="l"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Kirjuta siia esitluse nimi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704332"/>
            <a:ext cx="8308564" cy="840637"/>
          </a:xfrm>
        </p:spPr>
        <p:txBody>
          <a:bodyPr wrap="none">
            <a:noAutofit/>
          </a:bodyPr>
          <a:lstStyle>
            <a:lvl1pPr marL="0" indent="0" algn="l"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607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4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2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2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7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4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2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59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/>
              <a:t>Kirjuta siia esitluse alapealkiri</a:t>
            </a:r>
          </a:p>
        </p:txBody>
      </p:sp>
      <p:pic>
        <p:nvPicPr>
          <p:cNvPr id="9" name="Picture 8" descr="kolm lõvi_sinised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9360" y="1040036"/>
            <a:ext cx="4749524" cy="6832600"/>
          </a:xfrm>
          <a:prstGeom prst="rect">
            <a:avLst/>
          </a:prstGeom>
          <a:ln>
            <a:noFill/>
          </a:ln>
        </p:spPr>
      </p:pic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1440000" y="6152604"/>
            <a:ext cx="7012420" cy="522436"/>
          </a:xfrm>
        </p:spPr>
        <p:txBody>
          <a:bodyPr wrap="none">
            <a:noAutofit/>
          </a:bodyPr>
          <a:lstStyle>
            <a:lvl1pPr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t-EE"/>
              <a:t>Koht, kuupäev (Tallinnas, 1.01.2019)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440000" y="5472000"/>
            <a:ext cx="6984776" cy="288032"/>
          </a:xfrm>
        </p:spPr>
        <p:txBody>
          <a:bodyPr wrap="none">
            <a:noAutofit/>
          </a:bodyPr>
          <a:lstStyle>
            <a:lvl1pPr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Ametinimetus/Struktuuriüksuse nimetus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1440000" y="5000724"/>
            <a:ext cx="6984776" cy="431800"/>
          </a:xfrm>
        </p:spPr>
        <p:txBody>
          <a:bodyPr wrap="none">
            <a:noAutofit/>
          </a:bodyPr>
          <a:lstStyle>
            <a:lvl1pPr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t-EE"/>
              <a:t>Ettekandja Eesnimi Perekonnanimi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59" r="9119" b="14640"/>
          <a:stretch/>
        </p:blipFill>
        <p:spPr>
          <a:xfrm>
            <a:off x="7880400" y="968028"/>
            <a:ext cx="4316436" cy="5904656"/>
          </a:xfrm>
          <a:prstGeom prst="rect">
            <a:avLst/>
          </a:prstGeom>
        </p:spPr>
      </p:pic>
      <p:pic>
        <p:nvPicPr>
          <p:cNvPr id="5" name="Pilt 4" descr="Justiits- ja Digiministeeriumi logo">
            <a:extLst>
              <a:ext uri="{FF2B5EF4-FFF2-40B4-BE49-F238E27FC236}">
                <a16:creationId xmlns:a16="http://schemas.microsoft.com/office/drawing/2014/main" id="{E9E778BC-05DF-393B-8EDD-95E7CC6469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00" y="352800"/>
            <a:ext cx="4607131" cy="11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73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1">
    <p:bg>
      <p:bgPr>
        <a:solidFill>
          <a:srgbClr val="006E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2"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52468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86978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äevakord 4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t-EE"/>
              <a:t>Esitluse teemad/Tänased teemad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740" y="6330075"/>
            <a:ext cx="603292" cy="363773"/>
          </a:xfrm>
        </p:spPr>
        <p:txBody>
          <a:bodyPr wrap="non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5A551D-654A-4A19-8D78-C05E5488DAD8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2043708" y="2739802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3"/>
          </p:nvPr>
        </p:nvSpPr>
        <p:spPr>
          <a:xfrm>
            <a:off x="2041683" y="3683500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2" name="Content Placeholder 2"/>
          <p:cNvSpPr>
            <a:spLocks noGrp="1"/>
          </p:cNvSpPr>
          <p:nvPr>
            <p:ph idx="14"/>
          </p:nvPr>
        </p:nvSpPr>
        <p:spPr>
          <a:xfrm>
            <a:off x="2041683" y="4585028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3" name="Content Placeholder 2"/>
          <p:cNvSpPr>
            <a:spLocks noGrp="1"/>
          </p:cNvSpPr>
          <p:nvPr>
            <p:ph idx="15"/>
          </p:nvPr>
        </p:nvSpPr>
        <p:spPr>
          <a:xfrm>
            <a:off x="2041684" y="181870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6"/>
          </p:nvPr>
        </p:nvSpPr>
        <p:spPr>
          <a:xfrm>
            <a:off x="2041682" y="5498681"/>
            <a:ext cx="9892323" cy="869947"/>
          </a:xfrm>
        </p:spPr>
        <p:txBody>
          <a:bodyPr wrap="none">
            <a:noAutofit/>
          </a:bodyPr>
          <a:lstStyle>
            <a:lvl1pPr marL="0" indent="0">
              <a:buNone/>
              <a:defRPr sz="4300">
                <a:solidFill>
                  <a:schemeClr val="bg1"/>
                </a:solidFill>
              </a:defRPr>
            </a:lvl1pPr>
            <a:lvl2pPr marL="607482" indent="0">
              <a:buNone/>
              <a:defRPr sz="3700">
                <a:solidFill>
                  <a:schemeClr val="bg1"/>
                </a:solidFill>
              </a:defRPr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</p:txBody>
      </p:sp>
    </p:spTree>
    <p:extLst>
      <p:ext uri="{BB962C8B-B14F-4D97-AF65-F5344CB8AC3E}">
        <p14:creationId xmlns:p14="http://schemas.microsoft.com/office/powerpoint/2010/main" val="177735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7616" y="273621"/>
            <a:ext cx="10937082" cy="1138767"/>
          </a:xfrm>
          <a:prstGeom prst="rect">
            <a:avLst/>
          </a:prstGeom>
        </p:spPr>
        <p:txBody>
          <a:bodyPr vert="horz" lIns="121496" tIns="60748" rIns="121496" bIns="60748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616" y="1594275"/>
            <a:ext cx="10937082" cy="4414313"/>
          </a:xfrm>
          <a:prstGeom prst="rect">
            <a:avLst/>
          </a:prstGeom>
        </p:spPr>
        <p:txBody>
          <a:bodyPr vert="horz" lIns="121496" tIns="60748" rIns="121496" bIns="60748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-5400000">
            <a:off x="-1130525" y="5114150"/>
            <a:ext cx="2835540" cy="363773"/>
          </a:xfrm>
          <a:prstGeom prst="rect">
            <a:avLst/>
          </a:prstGeom>
        </p:spPr>
        <p:txBody>
          <a:bodyPr vert="horz" wrap="none" lIns="121496" tIns="60748" rIns="121496" bIns="6074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</a:lstStyle>
          <a:p>
            <a:r>
              <a:rPr lang="et-EE"/>
              <a:t>Eesti Vabariik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2041" y="6332809"/>
            <a:ext cx="3848232" cy="363773"/>
          </a:xfrm>
          <a:prstGeom prst="rect">
            <a:avLst/>
          </a:prstGeom>
        </p:spPr>
        <p:txBody>
          <a:bodyPr vert="horz" lIns="121496" tIns="60748" rIns="121496" bIns="6074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 Narrow" pitchFamily="34" charset="0"/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60732" y="6332809"/>
            <a:ext cx="648072" cy="363773"/>
          </a:xfrm>
          <a:prstGeom prst="rect">
            <a:avLst/>
          </a:prstGeom>
        </p:spPr>
        <p:txBody>
          <a:bodyPr vert="horz" lIns="121496" tIns="60748" rIns="121496" bIns="6074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fld id="{225A551D-654A-4A19-8D78-C05E5488DAD8}" type="slidenum">
              <a:rPr lang="et-EE" smtClean="0"/>
              <a:pPr algn="l"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62" r:id="rId3"/>
    <p:sldLayoutId id="2147483679" r:id="rId4"/>
    <p:sldLayoutId id="2147483663" r:id="rId5"/>
    <p:sldLayoutId id="2147483650" r:id="rId6"/>
    <p:sldLayoutId id="2147483678" r:id="rId7"/>
    <p:sldLayoutId id="2147483676" r:id="rId8"/>
    <p:sldLayoutId id="2147483680" r:id="rId9"/>
    <p:sldLayoutId id="2147483669" r:id="rId10"/>
    <p:sldLayoutId id="2147483664" r:id="rId11"/>
    <p:sldLayoutId id="2147483671" r:id="rId12"/>
    <p:sldLayoutId id="2147483665" r:id="rId13"/>
    <p:sldLayoutId id="2147483672" r:id="rId14"/>
    <p:sldLayoutId id="2147483666" r:id="rId15"/>
    <p:sldLayoutId id="2147483668" r:id="rId16"/>
    <p:sldLayoutId id="2147483657" r:id="rId17"/>
    <p:sldLayoutId id="2147483654" r:id="rId18"/>
    <p:sldLayoutId id="2147483652" r:id="rId19"/>
    <p:sldLayoutId id="2147483667" r:id="rId20"/>
    <p:sldLayoutId id="2147483653" r:id="rId21"/>
    <p:sldLayoutId id="2147483675" r:id="rId22"/>
    <p:sldLayoutId id="2147483674" r:id="rId23"/>
    <p:sldLayoutId id="2147483655" r:id="rId24"/>
    <p:sldLayoutId id="2147483656" r:id="rId25"/>
    <p:sldLayoutId id="2147483681" r:id="rId26"/>
    <p:sldLayoutId id="2147483682" r:id="rId27"/>
    <p:sldLayoutId id="2147483683" r:id="rId28"/>
    <p:sldLayoutId id="2147483684" r:id="rId29"/>
    <p:sldLayoutId id="2147483685" r:id="rId30"/>
  </p:sldLayoutIdLst>
  <p:txStyles>
    <p:titleStyle>
      <a:lvl1pPr algn="l" defTabSz="1214963" rtl="0" eaLnBrk="1" latinLnBrk="0" hangingPunct="1">
        <a:spcBef>
          <a:spcPct val="0"/>
        </a:spcBef>
        <a:buNone/>
        <a:defRPr sz="5800" kern="1200">
          <a:solidFill>
            <a:srgbClr val="006EB5"/>
          </a:solidFill>
          <a:latin typeface="Arial Narrow" pitchFamily="34" charset="0"/>
          <a:ea typeface="+mj-ea"/>
          <a:cs typeface="+mj-cs"/>
        </a:defRPr>
      </a:lvl1pPr>
    </p:titleStyle>
    <p:bodyStyle>
      <a:lvl1pPr marL="455611" indent="-45561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•"/>
        <a:defRPr sz="43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987158" indent="-379676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–"/>
        <a:defRPr sz="3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2pPr>
      <a:lvl3pPr marL="1518704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2126186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–"/>
        <a:defRPr sz="2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2733667" indent="-303741" algn="l" defTabSz="1214963" rtl="0" eaLnBrk="1" latinLnBrk="0" hangingPunct="1">
        <a:spcBef>
          <a:spcPct val="20000"/>
        </a:spcBef>
        <a:buClr>
          <a:srgbClr val="0064B9"/>
        </a:buClr>
        <a:buFont typeface="Arial" pitchFamily="34" charset="0"/>
        <a:buChar char="»"/>
        <a:defRPr sz="2700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3341149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48631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112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63594" indent="-303741" algn="l" defTabSz="1214963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2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963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445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29927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408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4890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371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59853" algn="l" defTabSz="121496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882218" y="2264172"/>
            <a:ext cx="6868404" cy="1080120"/>
          </a:xfrm>
        </p:spPr>
        <p:txBody>
          <a:bodyPr/>
          <a:lstStyle/>
          <a:p>
            <a:pPr algn="ctr"/>
            <a:r>
              <a:rPr lang="et-EE"/>
              <a:t>Keskse teabe edastuse ja dokumentide </a:t>
            </a:r>
            <a:br>
              <a:rPr lang="et-EE"/>
            </a:br>
            <a:r>
              <a:rPr lang="et-EE"/>
              <a:t>kättetoimetamise lahendus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475756" y="3688936"/>
            <a:ext cx="8308564" cy="840637"/>
          </a:xfrm>
        </p:spPr>
        <p:txBody>
          <a:bodyPr/>
          <a:lstStyle/>
          <a:p>
            <a:pPr algn="ctr"/>
            <a:r>
              <a:rPr lang="et-EE"/>
              <a:t>Postkast 2.0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t-EE" dirty="0"/>
              <a:t>9.09.2025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t-EE"/>
              <a:t>Õiguspoliitika osakond, Digiriigi osakond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 vert="horz" wrap="none" lIns="121496" tIns="60748" rIns="121496" bIns="60748" rtlCol="0" anchor="t">
            <a:noAutofit/>
          </a:bodyPr>
          <a:lstStyle/>
          <a:p>
            <a:pPr marL="455295" indent="-455295"/>
            <a:r>
              <a:rPr lang="et-EE" dirty="0">
                <a:latin typeface="Arial Narrow"/>
              </a:rPr>
              <a:t>Mai-Liis Kullama, Andres Suik, Helena Lepper</a:t>
            </a:r>
            <a:endParaRPr lang="en-US" dirty="0">
              <a:latin typeface="Arial Narr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BD31BD6-50BB-7B90-7791-33F96045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Eelnõu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1A2A86E4-1ACA-C4A0-5B0A-A20DE3A76D2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72840" y="1697111"/>
            <a:ext cx="9892323" cy="869947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t-EE"/>
              <a:t>Keskse lahenduse kasutusele võtmine on asutustele</a:t>
            </a:r>
          </a:p>
          <a:p>
            <a:r>
              <a:rPr lang="et-EE"/>
              <a:t> kohustuslik (</a:t>
            </a:r>
            <a:r>
              <a:rPr lang="et-EE" err="1"/>
              <a:t>AvTS</a:t>
            </a:r>
            <a:r>
              <a:rPr lang="et-EE"/>
              <a:t>).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t-EE"/>
              <a:t>Volitusnorm riikliku postkasti määrusele.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t-EE"/>
              <a:t>E-teenustele juurdepääsu piiramise õiguslikud alused</a:t>
            </a:r>
          </a:p>
          <a:p>
            <a:r>
              <a:rPr lang="et-EE"/>
              <a:t>valdkondlikes kättetoimetamist reguleerivates </a:t>
            </a:r>
          </a:p>
          <a:p>
            <a:r>
              <a:rPr lang="et-EE"/>
              <a:t>eriseadustes. </a:t>
            </a:r>
          </a:p>
        </p:txBody>
      </p:sp>
    </p:spTree>
    <p:extLst>
      <p:ext uri="{BB962C8B-B14F-4D97-AF65-F5344CB8AC3E}">
        <p14:creationId xmlns:p14="http://schemas.microsoft.com/office/powerpoint/2010/main" val="18881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Aitäh!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t-EE"/>
              <a:t>Õiguspoliitika osakond, Digiriigi osakond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 vert="horz" wrap="none" lIns="121496" tIns="60748" rIns="121496" bIns="60748" rtlCol="0" anchor="t">
            <a:noAutofit/>
          </a:bodyPr>
          <a:lstStyle/>
          <a:p>
            <a:pPr marL="455295" indent="-455295"/>
            <a:r>
              <a:rPr lang="et-EE" dirty="0">
                <a:latin typeface="Arial Narrow"/>
              </a:rPr>
              <a:t>Mai-Liis Kullama, Andres Suik, Helena Lepper</a:t>
            </a:r>
            <a:endParaRPr lang="en-US" dirty="0">
              <a:latin typeface="Arial Narrow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t-EE"/>
              <a:t>mai-liis.kullama@justdigi.ee</a:t>
            </a:r>
          </a:p>
        </p:txBody>
      </p:sp>
    </p:spTree>
    <p:extLst>
      <p:ext uri="{BB962C8B-B14F-4D97-AF65-F5344CB8AC3E}">
        <p14:creationId xmlns:p14="http://schemas.microsoft.com/office/powerpoint/2010/main" val="78106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Hetkeolukord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66134" y="2981326"/>
            <a:ext cx="11548507" cy="869947"/>
          </a:xfrm>
        </p:spPr>
        <p:txBody>
          <a:bodyPr/>
          <a:lstStyle/>
          <a:p>
            <a:r>
              <a:rPr lang="et-EE" sz="3200"/>
              <a:t>2. Kättetoimetamise korraldus ja teabe edastus on killustatud.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3"/>
          </p:nvPr>
        </p:nvSpPr>
        <p:spPr>
          <a:xfrm>
            <a:off x="262499" y="3575061"/>
            <a:ext cx="11548506" cy="869947"/>
          </a:xfrm>
        </p:spPr>
        <p:txBody>
          <a:bodyPr/>
          <a:lstStyle/>
          <a:p>
            <a:r>
              <a:rPr lang="et-EE" sz="3200"/>
              <a:t>3. Adressaadid ei pruugi olla teadlikud neile saadetud teavitustest, </a:t>
            </a:r>
          </a:p>
          <a:p>
            <a:r>
              <a:rPr lang="et-EE" sz="3200"/>
              <a:t>sh elektroonilistest teavitustest.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4"/>
          </p:nvPr>
        </p:nvSpPr>
        <p:spPr>
          <a:xfrm>
            <a:off x="301903" y="4685113"/>
            <a:ext cx="11548506" cy="869947"/>
          </a:xfrm>
        </p:spPr>
        <p:txBody>
          <a:bodyPr/>
          <a:lstStyle/>
          <a:p>
            <a:r>
              <a:rPr lang="et-EE" sz="3200"/>
              <a:t>4. Võimalus pahatahtlikult takistada menetluse läbiviimist või pikendada </a:t>
            </a:r>
          </a:p>
          <a:p>
            <a:r>
              <a:rPr lang="et-EE" sz="3200"/>
              <a:t>selle kulgu.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5"/>
          </p:nvPr>
        </p:nvSpPr>
        <p:spPr>
          <a:xfrm>
            <a:off x="266134" y="1859566"/>
            <a:ext cx="11546483" cy="869947"/>
          </a:xfrm>
        </p:spPr>
        <p:txBody>
          <a:bodyPr/>
          <a:lstStyle/>
          <a:p>
            <a:r>
              <a:rPr lang="et-EE" sz="3200"/>
              <a:t>1. Posti teel dokumentide kättetoimetamine ja teabe edastamine ei ole tõhus </a:t>
            </a:r>
          </a:p>
          <a:p>
            <a:r>
              <a:rPr lang="et-EE" sz="3200"/>
              <a:t>ja turvaline andmeedastusmeetod.</a:t>
            </a:r>
          </a:p>
        </p:txBody>
      </p:sp>
    </p:spTree>
    <p:extLst>
      <p:ext uri="{BB962C8B-B14F-4D97-AF65-F5344CB8AC3E}">
        <p14:creationId xmlns:p14="http://schemas.microsoft.com/office/powerpoint/2010/main" val="1723489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/>
          <p:cNvSpPr>
            <a:spLocks noGrp="1"/>
          </p:cNvSpPr>
          <p:nvPr>
            <p:ph type="ctrTitle"/>
          </p:nvPr>
        </p:nvSpPr>
        <p:spPr>
          <a:xfrm>
            <a:off x="531540" y="175940"/>
            <a:ext cx="6868404" cy="1080120"/>
          </a:xfrm>
        </p:spPr>
        <p:txBody>
          <a:bodyPr/>
          <a:lstStyle/>
          <a:p>
            <a:r>
              <a:rPr lang="et-EE"/>
              <a:t>Eesmärgid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7524" y="1400076"/>
            <a:ext cx="9865096" cy="5256584"/>
          </a:xfrm>
        </p:spPr>
        <p:txBody>
          <a:bodyPr/>
          <a:lstStyle/>
          <a:p>
            <a:pPr lvl="0" indent="-342900">
              <a:spcBef>
                <a:spcPts val="600"/>
              </a:spcBef>
              <a:buFont typeface="+mj-lt"/>
              <a:buAutoNum type="arabicPeriod"/>
            </a:pPr>
            <a:r>
              <a:rPr lang="et-EE" sz="2000" b="1" u="sng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Kiirus ja tõhusus:</a:t>
            </a:r>
            <a:r>
              <a:rPr lang="et-EE" sz="2000" u="sng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tagada, et kätte toimetatavad dokumendid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ja teave jõuaks tõhusalt ning kiiresti adressaadini.</a:t>
            </a:r>
            <a:endParaRPr lang="et-EE" sz="2000" b="1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indent="-457200">
              <a:spcBef>
                <a:spcPts val="600"/>
              </a:spcBef>
              <a:buAutoNum type="arabicPeriod" startAt="2"/>
            </a:pPr>
            <a:r>
              <a:rPr lang="et-EE" sz="2000" b="1" u="sng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Kokkuhoid</a:t>
            </a:r>
            <a:r>
              <a:rPr lang="et-EE" sz="2000" b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hoida kokku kättetoimetamisele ja teabe edastamisele 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kuluvat aega ja raha (sh kokkuhoid tööprotsessidelt). Asutused saavad 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kasutada keskset süsteemi ega pea välja arendama ja töös hoidma enda 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kättetoimetamise ja teabe edastuse lahendusi.</a:t>
            </a:r>
          </a:p>
          <a:p>
            <a:pPr lvl="0" indent="-457200">
              <a:spcBef>
                <a:spcPts val="600"/>
              </a:spcBef>
              <a:buAutoNum type="arabicPeriod" startAt="3"/>
            </a:pPr>
            <a:r>
              <a:rPr lang="et-EE" sz="2000" b="1" u="sng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Keskne lahendus</a:t>
            </a:r>
            <a:r>
              <a:rPr lang="et-EE" sz="2000" b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pakkuda riigi- ja kohaliku omavalitsuse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asutustele keskselt tõhusat infotehnoloogilist lahendust 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dokumentide ja teabe kättetoimetamiseks, mis lõimib </a:t>
            </a:r>
          </a:p>
          <a:p>
            <a:pPr lvl="0">
              <a:spcBef>
                <a:spcPts val="600"/>
              </a:spcBef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olemasolevad lahendused. </a:t>
            </a:r>
          </a:p>
          <a:p>
            <a:pPr lvl="0" indent="-457200">
              <a:spcBef>
                <a:spcPts val="600"/>
              </a:spcBef>
              <a:spcAft>
                <a:spcPts val="800"/>
              </a:spcAft>
              <a:buAutoNum type="arabicPeriod" startAt="4"/>
            </a:pPr>
            <a:r>
              <a:rPr lang="et-EE" sz="2000" b="1" u="sng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Regulatsioonide ja praktika ühtlustamine</a:t>
            </a:r>
            <a:r>
              <a:rPr lang="et-EE" sz="2000" b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muuta </a:t>
            </a:r>
          </a:p>
          <a:p>
            <a:pPr lvl="0">
              <a:spcBef>
                <a:spcPts val="600"/>
              </a:spcBef>
              <a:spcAft>
                <a:spcPts val="800"/>
              </a:spcAft>
            </a:pPr>
            <a:r>
              <a:rPr lang="et-EE" sz="20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kättetoimetamise regulatsioonid selgemaks ja ühtlustada praktika.</a:t>
            </a:r>
          </a:p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55997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4DCD66C-446A-FFD9-92EE-7A64E9807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604" y="1112044"/>
            <a:ext cx="6868404" cy="1080120"/>
          </a:xfrm>
        </p:spPr>
        <p:txBody>
          <a:bodyPr/>
          <a:lstStyle/>
          <a:p>
            <a:r>
              <a:rPr lang="et-EE" b="1"/>
              <a:t>POSTKAST 2.0</a:t>
            </a:r>
          </a:p>
        </p:txBody>
      </p:sp>
      <p:sp>
        <p:nvSpPr>
          <p:cNvPr id="4" name="Pealkiri 1">
            <a:extLst>
              <a:ext uri="{FF2B5EF4-FFF2-40B4-BE49-F238E27FC236}">
                <a16:creationId xmlns:a16="http://schemas.microsoft.com/office/drawing/2014/main" id="{49AAA630-2AC7-4E41-5DAF-397C042C813C}"/>
              </a:ext>
            </a:extLst>
          </p:cNvPr>
          <p:cNvSpPr txBox="1">
            <a:spLocks/>
          </p:cNvSpPr>
          <p:nvPr/>
        </p:nvSpPr>
        <p:spPr>
          <a:xfrm>
            <a:off x="603548" y="2336180"/>
            <a:ext cx="6868404" cy="3384376"/>
          </a:xfrm>
          <a:prstGeom prst="rect">
            <a:avLst/>
          </a:prstGeom>
        </p:spPr>
        <p:txBody>
          <a:bodyPr vert="horz" wrap="none" lIns="121496" tIns="60748" rIns="121496" bIns="60748" rtlCol="0" anchor="ctr">
            <a:noAutofit/>
          </a:bodyPr>
          <a:lstStyle>
            <a:lvl1pPr algn="l" defTabSz="1214963" rtl="0" eaLnBrk="1" latinLnBrk="0" hangingPunct="1">
              <a:spcBef>
                <a:spcPct val="0"/>
              </a:spcBef>
              <a:buNone/>
              <a:defRPr sz="4800" kern="1200" baseline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ü"/>
            </a:pPr>
            <a:r>
              <a:rPr lang="et-EE" sz="3200" dirty="0"/>
              <a:t>Teated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et-EE" sz="3200" dirty="0"/>
              <a:t>Dokumentide kättetoimetamine + fakti talletamine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et-EE" sz="3200" dirty="0"/>
              <a:t>E-teenuste piiramine kuni dokumendi</a:t>
            </a:r>
          </a:p>
          <a:p>
            <a:r>
              <a:rPr lang="et-EE" sz="3200" dirty="0"/>
              <a:t>vastuvõtmiseni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t-EE" sz="3200" dirty="0"/>
              <a:t>  Dokumendi ristkättetoimetamine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et-EE" sz="3200" dirty="0"/>
          </a:p>
        </p:txBody>
      </p:sp>
    </p:spTree>
    <p:extLst>
      <p:ext uri="{BB962C8B-B14F-4D97-AF65-F5344CB8AC3E}">
        <p14:creationId xmlns:p14="http://schemas.microsoft.com/office/powerpoint/2010/main" val="1230649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>
            <a:extLst>
              <a:ext uri="{FF2B5EF4-FFF2-40B4-BE49-F238E27FC236}">
                <a16:creationId xmlns:a16="http://schemas.microsoft.com/office/drawing/2014/main" id="{5B2B5034-B6B9-6BD7-7908-653B98462C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936" y="68263"/>
            <a:ext cx="8898441" cy="6696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55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>
            <a:extLst>
              <a:ext uri="{FF2B5EF4-FFF2-40B4-BE49-F238E27FC236}">
                <a16:creationId xmlns:a16="http://schemas.microsoft.com/office/drawing/2014/main" id="{77531524-61A2-A1DF-4831-C18CCAC1D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03" y="68263"/>
            <a:ext cx="11253907" cy="6696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3507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lt 2">
            <a:extLst>
              <a:ext uri="{FF2B5EF4-FFF2-40B4-BE49-F238E27FC236}">
                <a16:creationId xmlns:a16="http://schemas.microsoft.com/office/drawing/2014/main" id="{94C16471-5392-AF34-7AC5-FB53729BD5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047" y="1651378"/>
            <a:ext cx="8202217" cy="4716275"/>
          </a:xfrm>
          <a:prstGeom prst="rect">
            <a:avLst/>
          </a:prstGeom>
          <a:noFill/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F4C2FCF-8F70-758F-6F16-F2799A7B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616" y="273621"/>
            <a:ext cx="10937082" cy="1138767"/>
          </a:xfrm>
        </p:spPr>
        <p:txBody>
          <a:bodyPr/>
          <a:lstStyle/>
          <a:p>
            <a:r>
              <a:rPr lang="et-EE" dirty="0"/>
              <a:t>Inimese vaade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95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8B8B162-6321-2496-0101-7883B5FA4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616" y="273621"/>
            <a:ext cx="10937082" cy="1138767"/>
          </a:xfrm>
        </p:spPr>
        <p:txBody>
          <a:bodyPr/>
          <a:lstStyle/>
          <a:p>
            <a:r>
              <a:rPr lang="et-EE" dirty="0"/>
              <a:t>E-teenuste piiramine</a:t>
            </a:r>
            <a:endParaRPr lang="en-US" dirty="0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99B2982D-D6EA-8EBB-4B64-F6B9EA831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166" y="1594275"/>
            <a:ext cx="7313979" cy="473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053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246CDA7-D701-E123-DACE-2A1B05EAD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616" y="273621"/>
            <a:ext cx="10937082" cy="1138767"/>
          </a:xfrm>
        </p:spPr>
        <p:txBody>
          <a:bodyPr/>
          <a:lstStyle/>
          <a:p>
            <a:r>
              <a:rPr lang="et-EE" dirty="0" err="1"/>
              <a:t>Kättetoimetatav</a:t>
            </a:r>
            <a:r>
              <a:rPr lang="et-EE" dirty="0"/>
              <a:t> teave</a:t>
            </a:r>
            <a:endParaRPr lang="en-US" dirty="0"/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79FA9FB8-B734-27B2-7A64-89FCA9BD8F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084" y="1594275"/>
            <a:ext cx="8272143" cy="473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877560"/>
      </p:ext>
    </p:extLst>
  </p:cSld>
  <p:clrMapOvr>
    <a:masterClrMapping/>
  </p:clrMapOvr>
</p:sld>
</file>

<file path=ppt/theme/theme1.xml><?xml version="1.0" encoding="utf-8"?>
<a:theme xmlns:a="http://schemas.openxmlformats.org/drawingml/2006/main" name="val.vis.id_esitlus_2018">
  <a:themeElements>
    <a:clrScheme name="val.vis.id 2.0">
      <a:dk1>
        <a:srgbClr val="000000"/>
      </a:dk1>
      <a:lt1>
        <a:srgbClr val="FFFFFF"/>
      </a:lt1>
      <a:dk2>
        <a:srgbClr val="003087"/>
      </a:dk2>
      <a:lt2>
        <a:srgbClr val="FFFFFF"/>
      </a:lt2>
      <a:accent1>
        <a:srgbClr val="006EB5"/>
      </a:accent1>
      <a:accent2>
        <a:srgbClr val="F0A321"/>
      </a:accent2>
      <a:accent3>
        <a:srgbClr val="003087"/>
      </a:accent3>
      <a:accent4>
        <a:srgbClr val="90C8E8"/>
      </a:accent4>
      <a:accent5>
        <a:srgbClr val="E76000"/>
      </a:accent5>
      <a:accent6>
        <a:srgbClr val="B9D9EB"/>
      </a:accent6>
      <a:hlink>
        <a:srgbClr val="97999B"/>
      </a:hlink>
      <a:folHlink>
        <a:srgbClr val="F0A321"/>
      </a:folHlink>
    </a:clrScheme>
    <a:fontScheme name="Valitsusasutused">
      <a:majorFont>
        <a:latin typeface="Roboto Condensed Light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lusslaidid_2.0" id="{F79D94D4-7318-46D5-B69E-3797256D7263}" vid="{80B8DB8B-CB66-4BAA-824C-FBE97BF2F5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esitlusslaidid_2.0_3lovi</Template>
  <TotalTime>0</TotalTime>
  <Words>818</Words>
  <Application>Microsoft Office PowerPoint</Application>
  <PresentationFormat>Kohandatud</PresentationFormat>
  <Paragraphs>81</Paragraphs>
  <Slides>11</Slides>
  <Notes>8</Notes>
  <HiddenSlides>0</HiddenSlides>
  <MMClips>0</MMClips>
  <ScaleCrop>false</ScaleCrop>
  <HeadingPairs>
    <vt:vector size="6" baseType="variant">
      <vt:variant>
        <vt:lpstr>Kasutatud fondid</vt:lpstr>
      </vt:variant>
      <vt:variant>
        <vt:i4>7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11</vt:i4>
      </vt:variant>
    </vt:vector>
  </HeadingPairs>
  <TitlesOfParts>
    <vt:vector size="19" baseType="lpstr">
      <vt:lpstr>Aptos</vt:lpstr>
      <vt:lpstr>Arial</vt:lpstr>
      <vt:lpstr>Arial Narrow</vt:lpstr>
      <vt:lpstr>Calibri</vt:lpstr>
      <vt:lpstr>Roboto Condensed</vt:lpstr>
      <vt:lpstr>Symbol</vt:lpstr>
      <vt:lpstr>Wingdings</vt:lpstr>
      <vt:lpstr>val.vis.id_esitlus_2018</vt:lpstr>
      <vt:lpstr>Keskse teabe edastuse ja dokumentide  kättetoimetamise lahendus</vt:lpstr>
      <vt:lpstr>Hetkeolukord</vt:lpstr>
      <vt:lpstr>Eesmärgid</vt:lpstr>
      <vt:lpstr>POSTKAST 2.0</vt:lpstr>
      <vt:lpstr>PowerPointi esitlus</vt:lpstr>
      <vt:lpstr>PowerPointi esitlus</vt:lpstr>
      <vt:lpstr>Inimese vaade</vt:lpstr>
      <vt:lpstr>E-teenuste piiramine</vt:lpstr>
      <vt:lpstr>Kättetoimetatav teave</vt:lpstr>
      <vt:lpstr>Eelnõu</vt:lpstr>
      <vt:lpstr>Aitäh!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Eleen Lindmaa - JUSTDIGI</dc:creator>
  <cp:lastModifiedBy>Helin Leichter</cp:lastModifiedBy>
  <cp:revision>2</cp:revision>
  <dcterms:created xsi:type="dcterms:W3CDTF">2025-03-24T11:15:35Z</dcterms:created>
  <dcterms:modified xsi:type="dcterms:W3CDTF">2025-09-08T13:41:01Z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2025-03-24T11:28:10Z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8fe098d2-428d-4bd4-9803-7195fe96f0e2</vt:lpwstr>
  </property>
  <property fmtid="{D5CDD505-2E9C-101B-9397-08002B2CF9AE}" pid="7" name="MSIP_Label_defa4170-0d19-0005-0004-bc88714345d2_ActionId">
    <vt:lpwstr>7763735f-2abc-4e69-bbea-5d02751c99ad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