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2" r:id="rId15"/>
    <p:sldId id="273" r:id="rId16"/>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524000" y="1122363"/>
            <a:ext cx="9144000" cy="2387600"/>
          </a:xfrm>
        </p:spPr>
        <p:txBody>
          <a:bodyPr anchor="b"/>
          <a:lstStyle>
            <a:lvl1pPr algn="ctr">
              <a:defRPr sz="6000"/>
            </a:lvl1pPr>
          </a:lstStyle>
          <a:p>
            <a:r>
              <a:rPr lang="et-EE" smtClean="0"/>
              <a:t>Muutke pealkirja laadi</a:t>
            </a:r>
            <a:endParaRPr lang="et-EE"/>
          </a:p>
        </p:txBody>
      </p:sp>
      <p:sp>
        <p:nvSpPr>
          <p:cNvPr id="3" name="Alapealkiri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smtClean="0"/>
              <a:t>Klõpsake juhtslaidi alapealkirja laadi redigeerimiseks</a:t>
            </a:r>
            <a:endParaRPr lang="et-EE"/>
          </a:p>
        </p:txBody>
      </p:sp>
      <p:sp>
        <p:nvSpPr>
          <p:cNvPr id="4" name="Kuupäeva kohatäide 3"/>
          <p:cNvSpPr>
            <a:spLocks noGrp="1"/>
          </p:cNvSpPr>
          <p:nvPr>
            <p:ph type="dt" sz="half" idx="10"/>
          </p:nvPr>
        </p:nvSpPr>
        <p:spPr/>
        <p:txBody>
          <a:bodyPr/>
          <a:lstStyle/>
          <a:p>
            <a:fld id="{B5CD61B1-01BB-42E0-ABB6-EB60FF4AF1ED}" type="datetimeFigureOut">
              <a:rPr lang="et-EE" smtClean="0"/>
              <a:t>06.05.2025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3075696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B5CD61B1-01BB-42E0-ABB6-EB60FF4AF1ED}" type="datetimeFigureOut">
              <a:rPr lang="et-EE" smtClean="0"/>
              <a:t>06.05.2025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450976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8724900" y="365125"/>
            <a:ext cx="2628900" cy="5811838"/>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838200" y="365125"/>
            <a:ext cx="7734300" cy="5811838"/>
          </a:xfrm>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B5CD61B1-01BB-42E0-ABB6-EB60FF4AF1ED}" type="datetimeFigureOut">
              <a:rPr lang="et-EE" smtClean="0"/>
              <a:t>06.05.2025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1183879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B5CD61B1-01BB-42E0-ABB6-EB60FF4AF1ED}" type="datetimeFigureOut">
              <a:rPr lang="et-EE" smtClean="0"/>
              <a:t>06.05.2025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3351122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831850" y="1709738"/>
            <a:ext cx="10515600" cy="2852737"/>
          </a:xfrm>
        </p:spPr>
        <p:txBody>
          <a:bodyPr anchor="b"/>
          <a:lstStyle>
            <a:lvl1pPr>
              <a:defRPr sz="6000"/>
            </a:lvl1pPr>
          </a:lstStyle>
          <a:p>
            <a:r>
              <a:rPr lang="et-EE" smtClean="0"/>
              <a:t>Muutke pealkirja laadi</a:t>
            </a:r>
            <a:endParaRPr lang="et-EE"/>
          </a:p>
        </p:txBody>
      </p:sp>
      <p:sp>
        <p:nvSpPr>
          <p:cNvPr id="3" name="Teksti kohatäid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smtClean="0"/>
              <a:t>Redigeeri juhtslaidi tekstilaade</a:t>
            </a:r>
          </a:p>
        </p:txBody>
      </p:sp>
      <p:sp>
        <p:nvSpPr>
          <p:cNvPr id="4" name="Kuupäeva kohatäide 3"/>
          <p:cNvSpPr>
            <a:spLocks noGrp="1"/>
          </p:cNvSpPr>
          <p:nvPr>
            <p:ph type="dt" sz="half" idx="10"/>
          </p:nvPr>
        </p:nvSpPr>
        <p:spPr/>
        <p:txBody>
          <a:bodyPr/>
          <a:lstStyle/>
          <a:p>
            <a:fld id="{B5CD61B1-01BB-42E0-ABB6-EB60FF4AF1ED}" type="datetimeFigureOut">
              <a:rPr lang="et-EE" smtClean="0"/>
              <a:t>06.05.2025</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426646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838200" y="1825625"/>
            <a:ext cx="5181600" cy="435133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6172200" y="1825625"/>
            <a:ext cx="5181600" cy="435133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B5CD61B1-01BB-42E0-ABB6-EB60FF4AF1ED}" type="datetimeFigureOut">
              <a:rPr lang="et-EE" smtClean="0"/>
              <a:t>06.05.2025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637230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839788" y="365125"/>
            <a:ext cx="10515600" cy="1325563"/>
          </a:xfrm>
        </p:spPr>
        <p:txBody>
          <a:bodyPr/>
          <a:lstStyle/>
          <a:p>
            <a:r>
              <a:rPr lang="et-EE" smtClean="0"/>
              <a:t>Muutke pealkirja laadi</a:t>
            </a:r>
            <a:endParaRPr lang="et-EE"/>
          </a:p>
        </p:txBody>
      </p:sp>
      <p:sp>
        <p:nvSpPr>
          <p:cNvPr id="3" name="Teksti kohatäid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4" name="Sisu kohatäide 3"/>
          <p:cNvSpPr>
            <a:spLocks noGrp="1"/>
          </p:cNvSpPr>
          <p:nvPr>
            <p:ph sz="half" idx="2"/>
          </p:nvPr>
        </p:nvSpPr>
        <p:spPr>
          <a:xfrm>
            <a:off x="839788" y="2505075"/>
            <a:ext cx="5157787" cy="368458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6" name="Sisu kohatäide 5"/>
          <p:cNvSpPr>
            <a:spLocks noGrp="1"/>
          </p:cNvSpPr>
          <p:nvPr>
            <p:ph sz="quarter" idx="4"/>
          </p:nvPr>
        </p:nvSpPr>
        <p:spPr>
          <a:xfrm>
            <a:off x="6172200" y="2505075"/>
            <a:ext cx="5183188" cy="3684588"/>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B5CD61B1-01BB-42E0-ABB6-EB60FF4AF1ED}" type="datetimeFigureOut">
              <a:rPr lang="et-EE" smtClean="0"/>
              <a:t>06.05.2025</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2988338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fld id="{B5CD61B1-01BB-42E0-ABB6-EB60FF4AF1ED}" type="datetimeFigureOut">
              <a:rPr lang="et-EE" smtClean="0"/>
              <a:t>06.05.2025</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752044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B5CD61B1-01BB-42E0-ABB6-EB60FF4AF1ED}" type="datetimeFigureOut">
              <a:rPr lang="et-EE" smtClean="0"/>
              <a:t>06.05.2025</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2059060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Sisu kohatäid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Redigeeri juhtslaidi tekstilaade</a:t>
            </a:r>
          </a:p>
        </p:txBody>
      </p:sp>
      <p:sp>
        <p:nvSpPr>
          <p:cNvPr id="5" name="Kuupäeva kohatäide 4"/>
          <p:cNvSpPr>
            <a:spLocks noGrp="1"/>
          </p:cNvSpPr>
          <p:nvPr>
            <p:ph type="dt" sz="half" idx="10"/>
          </p:nvPr>
        </p:nvSpPr>
        <p:spPr/>
        <p:txBody>
          <a:bodyPr/>
          <a:lstStyle/>
          <a:p>
            <a:fld id="{B5CD61B1-01BB-42E0-ABB6-EB60FF4AF1ED}" type="datetimeFigureOut">
              <a:rPr lang="et-EE" smtClean="0"/>
              <a:t>06.05.2025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3027451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839788" y="457200"/>
            <a:ext cx="3932237" cy="1600200"/>
          </a:xfrm>
        </p:spPr>
        <p:txBody>
          <a:bodyPr anchor="b"/>
          <a:lstStyle>
            <a:lvl1pPr>
              <a:defRPr sz="3200"/>
            </a:lvl1pPr>
          </a:lstStyle>
          <a:p>
            <a:r>
              <a:rPr lang="et-EE" smtClean="0"/>
              <a:t>Muutke pealkirja laadi</a:t>
            </a:r>
            <a:endParaRPr lang="et-EE"/>
          </a:p>
        </p:txBody>
      </p:sp>
      <p:sp>
        <p:nvSpPr>
          <p:cNvPr id="3" name="Pildi kohatäi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smtClean="0"/>
              <a:t>Redigeeri juhtslaidi tekstilaade</a:t>
            </a:r>
          </a:p>
        </p:txBody>
      </p:sp>
      <p:sp>
        <p:nvSpPr>
          <p:cNvPr id="5" name="Kuupäeva kohatäide 4"/>
          <p:cNvSpPr>
            <a:spLocks noGrp="1"/>
          </p:cNvSpPr>
          <p:nvPr>
            <p:ph type="dt" sz="half" idx="10"/>
          </p:nvPr>
        </p:nvSpPr>
        <p:spPr/>
        <p:txBody>
          <a:bodyPr/>
          <a:lstStyle/>
          <a:p>
            <a:fld id="{B5CD61B1-01BB-42E0-ABB6-EB60FF4AF1ED}" type="datetimeFigureOut">
              <a:rPr lang="et-EE" smtClean="0"/>
              <a:t>06.05.2025</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44B5B840-98AF-44AD-94B0-E97C48DF6B49}" type="slidenum">
              <a:rPr lang="et-EE" smtClean="0"/>
              <a:t>‹#›</a:t>
            </a:fld>
            <a:endParaRPr lang="et-EE"/>
          </a:p>
        </p:txBody>
      </p:sp>
    </p:spTree>
    <p:extLst>
      <p:ext uri="{BB962C8B-B14F-4D97-AF65-F5344CB8AC3E}">
        <p14:creationId xmlns:p14="http://schemas.microsoft.com/office/powerpoint/2010/main" val="3136146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D61B1-01BB-42E0-ABB6-EB60FF4AF1ED}" type="datetimeFigureOut">
              <a:rPr lang="et-EE" smtClean="0"/>
              <a:t>06.05.2025</a:t>
            </a:fld>
            <a:endParaRPr lang="et-EE"/>
          </a:p>
        </p:txBody>
      </p:sp>
      <p:sp>
        <p:nvSpPr>
          <p:cNvPr id="5" name="Jaluse kohatäid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5B840-98AF-44AD-94B0-E97C48DF6B49}" type="slidenum">
              <a:rPr lang="et-EE" smtClean="0"/>
              <a:t>‹#›</a:t>
            </a:fld>
            <a:endParaRPr lang="et-EE"/>
          </a:p>
        </p:txBody>
      </p:sp>
    </p:spTree>
    <p:extLst>
      <p:ext uri="{BB962C8B-B14F-4D97-AF65-F5344CB8AC3E}">
        <p14:creationId xmlns:p14="http://schemas.microsoft.com/office/powerpoint/2010/main" val="2344840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Saarte.Maakogu@gmail.com"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942109" y="1214437"/>
            <a:ext cx="9144000" cy="2387600"/>
          </a:xfrm>
        </p:spPr>
        <p:txBody>
          <a:bodyPr>
            <a:normAutofit fontScale="90000"/>
          </a:bodyPr>
          <a:lstStyle/>
          <a:p>
            <a:r>
              <a:rPr lang="fi-FI" b="1" dirty="0" err="1"/>
              <a:t>Nõuame</a:t>
            </a:r>
            <a:r>
              <a:rPr lang="fi-FI" b="1" dirty="0"/>
              <a:t> </a:t>
            </a:r>
            <a:r>
              <a:rPr lang="fi-FI" b="1" dirty="0" err="1"/>
              <a:t>Saaremaa</a:t>
            </a:r>
            <a:r>
              <a:rPr lang="fi-FI" b="1" dirty="0"/>
              <a:t> </a:t>
            </a:r>
            <a:r>
              <a:rPr lang="fi-FI" b="1" dirty="0" err="1"/>
              <a:t>põlisrahva</a:t>
            </a:r>
            <a:r>
              <a:rPr lang="fi-FI" b="1" dirty="0"/>
              <a:t> </a:t>
            </a:r>
            <a:r>
              <a:rPr lang="fi-FI" b="1" dirty="0" err="1"/>
              <a:t>õiguste</a:t>
            </a:r>
            <a:r>
              <a:rPr lang="fi-FI" b="1" dirty="0"/>
              <a:t> </a:t>
            </a:r>
            <a:r>
              <a:rPr lang="fi-FI" b="1" dirty="0" err="1"/>
              <a:t>riiklikku</a:t>
            </a:r>
            <a:r>
              <a:rPr lang="fi-FI" b="1" dirty="0"/>
              <a:t> </a:t>
            </a:r>
            <a:r>
              <a:rPr lang="fi-FI" b="1" dirty="0" err="1"/>
              <a:t>tunnustamist</a:t>
            </a:r>
            <a:r>
              <a:rPr lang="fi-FI" b="1" dirty="0"/>
              <a:t> ja </a:t>
            </a:r>
            <a:r>
              <a:rPr lang="fi-FI" b="1" dirty="0" smtClean="0"/>
              <a:t>kaitset</a:t>
            </a:r>
            <a:endParaRPr lang="et-EE" b="1" dirty="0"/>
          </a:p>
        </p:txBody>
      </p:sp>
      <p:sp>
        <p:nvSpPr>
          <p:cNvPr id="3" name="Alapealkiri 2"/>
          <p:cNvSpPr>
            <a:spLocks noGrp="1"/>
          </p:cNvSpPr>
          <p:nvPr>
            <p:ph type="subTitle" idx="1"/>
          </p:nvPr>
        </p:nvSpPr>
        <p:spPr>
          <a:xfrm>
            <a:off x="554182" y="3699019"/>
            <a:ext cx="10224654" cy="2660217"/>
          </a:xfrm>
        </p:spPr>
        <p:txBody>
          <a:bodyPr>
            <a:normAutofit fontScale="85000" lnSpcReduction="20000"/>
          </a:bodyPr>
          <a:lstStyle/>
          <a:p>
            <a:pPr fontAlgn="base"/>
            <a:endParaRPr lang="fi-FI" dirty="0" smtClean="0"/>
          </a:p>
          <a:p>
            <a:pPr fontAlgn="base"/>
            <a:r>
              <a:rPr lang="fi-FI" sz="3200" dirty="0" err="1" smtClean="0"/>
              <a:t>Saaremaa</a:t>
            </a:r>
            <a:r>
              <a:rPr lang="fi-FI" sz="3200" dirty="0" smtClean="0"/>
              <a:t> </a:t>
            </a:r>
            <a:r>
              <a:rPr lang="fi-FI" sz="3200" dirty="0" err="1" smtClean="0"/>
              <a:t>Põlisrahva</a:t>
            </a:r>
            <a:r>
              <a:rPr lang="fi-FI" sz="3200" dirty="0" smtClean="0"/>
              <a:t> </a:t>
            </a:r>
            <a:r>
              <a:rPr lang="fi-FI" sz="3200" dirty="0" err="1" smtClean="0"/>
              <a:t>kollektiivne</a:t>
            </a:r>
            <a:r>
              <a:rPr lang="fi-FI" sz="3200" dirty="0" smtClean="0"/>
              <a:t> </a:t>
            </a:r>
            <a:r>
              <a:rPr lang="fi-FI" sz="3200" dirty="0" err="1" smtClean="0"/>
              <a:t>pöördumine</a:t>
            </a:r>
            <a:r>
              <a:rPr lang="fi-FI" sz="3200" dirty="0" smtClean="0"/>
              <a:t> (</a:t>
            </a:r>
            <a:r>
              <a:rPr lang="fi-FI" sz="3200" dirty="0" err="1" smtClean="0"/>
              <a:t>rahvaalgatus</a:t>
            </a:r>
            <a:r>
              <a:rPr lang="fi-FI" sz="3200" dirty="0" smtClean="0"/>
              <a:t>)</a:t>
            </a:r>
            <a:endParaRPr lang="fi-FI" sz="3200" dirty="0"/>
          </a:p>
          <a:p>
            <a:pPr fontAlgn="base"/>
            <a:r>
              <a:rPr lang="fi-FI" sz="3200" dirty="0"/>
              <a:t>  </a:t>
            </a:r>
            <a:r>
              <a:rPr lang="fi-FI" sz="3200" dirty="0" smtClean="0"/>
              <a:t>22.11.2024</a:t>
            </a:r>
          </a:p>
          <a:p>
            <a:pPr fontAlgn="base"/>
            <a:endParaRPr lang="fi-FI" sz="1300" dirty="0" smtClean="0"/>
          </a:p>
          <a:p>
            <a:pPr fontAlgn="base"/>
            <a:r>
              <a:rPr lang="fi-FI" sz="3200" dirty="0" err="1" smtClean="0"/>
              <a:t>Esitlus</a:t>
            </a:r>
            <a:r>
              <a:rPr lang="fi-FI" sz="3200" dirty="0" smtClean="0"/>
              <a:t> </a:t>
            </a:r>
            <a:r>
              <a:rPr lang="fi-FI" sz="3200" dirty="0" err="1" smtClean="0"/>
              <a:t>Riigikogule</a:t>
            </a:r>
            <a:endParaRPr lang="fi-FI" sz="3200" dirty="0" smtClean="0"/>
          </a:p>
          <a:p>
            <a:pPr fontAlgn="base"/>
            <a:r>
              <a:rPr lang="fi-FI" sz="3200" dirty="0" smtClean="0"/>
              <a:t>06.05.2025</a:t>
            </a:r>
          </a:p>
          <a:p>
            <a:pPr fontAlgn="base"/>
            <a:r>
              <a:rPr lang="fi-FI" sz="3200" dirty="0" smtClean="0"/>
              <a:t>Kristjan Moora ja Anti </a:t>
            </a:r>
            <a:r>
              <a:rPr lang="fi-FI" sz="3200" dirty="0" err="1" smtClean="0"/>
              <a:t>Kukkela</a:t>
            </a:r>
            <a:r>
              <a:rPr lang="fi-FI" sz="3200" dirty="0" smtClean="0"/>
              <a:t> </a:t>
            </a:r>
          </a:p>
          <a:p>
            <a:pPr fontAlgn="base"/>
            <a:endParaRPr lang="fi-FI" dirty="0"/>
          </a:p>
          <a:p>
            <a:pPr fontAlgn="base"/>
            <a:endParaRPr lang="et-EE" dirty="0"/>
          </a:p>
        </p:txBody>
      </p:sp>
      <p:pic>
        <p:nvPicPr>
          <p:cNvPr id="4" name="Pilt 3"/>
          <p:cNvPicPr>
            <a:picLocks noChangeAspect="1"/>
          </p:cNvPicPr>
          <p:nvPr/>
        </p:nvPicPr>
        <p:blipFill>
          <a:blip r:embed="rId2"/>
          <a:stretch>
            <a:fillRect/>
          </a:stretch>
        </p:blipFill>
        <p:spPr>
          <a:xfrm>
            <a:off x="9648680" y="160337"/>
            <a:ext cx="2321647" cy="2208790"/>
          </a:xfrm>
          <a:prstGeom prst="rect">
            <a:avLst/>
          </a:prstGeom>
        </p:spPr>
      </p:pic>
    </p:spTree>
    <p:extLst>
      <p:ext uri="{BB962C8B-B14F-4D97-AF65-F5344CB8AC3E}">
        <p14:creationId xmlns:p14="http://schemas.microsoft.com/office/powerpoint/2010/main" val="423065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297872" y="365124"/>
            <a:ext cx="11173691" cy="1325563"/>
          </a:xfrm>
        </p:spPr>
        <p:txBody>
          <a:bodyPr>
            <a:noAutofit/>
          </a:bodyPr>
          <a:lstStyle/>
          <a:p>
            <a:r>
              <a:rPr lang="en-US" sz="6000" b="1" dirty="0" err="1"/>
              <a:t>Kollektiivne</a:t>
            </a:r>
            <a:r>
              <a:rPr lang="en-US" sz="6000" b="1" dirty="0"/>
              <a:t> </a:t>
            </a:r>
            <a:r>
              <a:rPr lang="en-US" sz="6000" b="1" dirty="0" err="1"/>
              <a:t>pöördumine</a:t>
            </a:r>
            <a:r>
              <a:rPr lang="en-US" sz="6000" b="1" dirty="0"/>
              <a:t> </a:t>
            </a:r>
            <a:r>
              <a:rPr lang="en-US" sz="6000" b="1" dirty="0" err="1" smtClean="0"/>
              <a:t>Riigikogule</a:t>
            </a:r>
            <a:r>
              <a:rPr lang="en-US" sz="6000" b="1" dirty="0" smtClean="0"/>
              <a:t/>
            </a:r>
            <a:br>
              <a:rPr lang="en-US" sz="6000" b="1" dirty="0" smtClean="0"/>
            </a:br>
            <a:r>
              <a:rPr lang="en-US" sz="2400" b="1" dirty="0" smtClean="0"/>
              <a:t>(3)</a:t>
            </a:r>
            <a:endParaRPr lang="et-EE" sz="2400" dirty="0"/>
          </a:p>
        </p:txBody>
      </p:sp>
      <p:sp>
        <p:nvSpPr>
          <p:cNvPr id="3" name="Sisu kohatäide 2"/>
          <p:cNvSpPr>
            <a:spLocks noGrp="1"/>
          </p:cNvSpPr>
          <p:nvPr>
            <p:ph idx="1"/>
          </p:nvPr>
        </p:nvSpPr>
        <p:spPr>
          <a:xfrm>
            <a:off x="568036" y="1690686"/>
            <a:ext cx="11125200" cy="4710113"/>
          </a:xfrm>
        </p:spPr>
        <p:txBody>
          <a:bodyPr>
            <a:normAutofit/>
          </a:bodyPr>
          <a:lstStyle/>
          <a:p>
            <a:pPr marL="0" indent="0" fontAlgn="base">
              <a:buNone/>
            </a:pPr>
            <a:r>
              <a:rPr lang="et-EE" b="1" dirty="0"/>
              <a:t>Väljendan käesoleva petitsiooni allkirjastamisega üheselt ja selgelt minu tahet ja nõudmist, et Eesti Vabariigi Riigikogu, Vabariigi Valitsus, kohtud ja Riigikohus teeksid otsused, millega</a:t>
            </a:r>
            <a:r>
              <a:rPr lang="et-EE" dirty="0"/>
              <a:t>:</a:t>
            </a:r>
          </a:p>
          <a:p>
            <a:pPr fontAlgn="base"/>
            <a:r>
              <a:rPr lang="et-EE" b="1" dirty="0" smtClean="0"/>
              <a:t>tuvastatakse </a:t>
            </a:r>
            <a:r>
              <a:rPr lang="et-EE" dirty="0"/>
              <a:t>ja </a:t>
            </a:r>
            <a:r>
              <a:rPr lang="et-EE" b="1" dirty="0"/>
              <a:t>välistatakse </a:t>
            </a:r>
            <a:r>
              <a:rPr lang="et-EE" dirty="0"/>
              <a:t>Saaremaa põlisrahva diskrimineerimine;</a:t>
            </a:r>
          </a:p>
          <a:p>
            <a:r>
              <a:rPr lang="et-EE" b="1" dirty="0"/>
              <a:t>tagatakse </a:t>
            </a:r>
            <a:r>
              <a:rPr lang="et-EE" dirty="0"/>
              <a:t>Saaremaa maade ja merealade müügiks ja sinna tuuletööstuste rajamiseks ilma Saaremaa põlisrahva eelneva, vaba ja informeeritud nõusolekuta juba tehtud ja algatatud riiklike otsuste kohene lõpetamine</a:t>
            </a:r>
            <a:r>
              <a:rPr lang="et-EE" dirty="0" smtClean="0"/>
              <a:t>;</a:t>
            </a:r>
            <a:endParaRPr lang="en-US" dirty="0" smtClean="0"/>
          </a:p>
          <a:p>
            <a:r>
              <a:rPr lang="et-EE" b="1" dirty="0" smtClean="0"/>
              <a:t>keelustatakse </a:t>
            </a:r>
            <a:r>
              <a:rPr lang="et-EE" dirty="0"/>
              <a:t>ja välistatakse koheselt uute, ilma Saaremaa põlisrahva eelneva, vaba ja informeeritud nõusolekuta kavandatavate riiklike eriplaneeringute koostamine ning Saaremaa maade ja merealade müügiks algatatud otsuste ettevalmistamine.</a:t>
            </a:r>
          </a:p>
        </p:txBody>
      </p:sp>
      <p:pic>
        <p:nvPicPr>
          <p:cNvPr id="4" name="Pilt 3"/>
          <p:cNvPicPr>
            <a:picLocks noChangeAspect="1"/>
          </p:cNvPicPr>
          <p:nvPr/>
        </p:nvPicPr>
        <p:blipFill>
          <a:blip r:embed="rId2"/>
          <a:stretch>
            <a:fillRect/>
          </a:stretch>
        </p:blipFill>
        <p:spPr>
          <a:xfrm>
            <a:off x="11123735" y="8676"/>
            <a:ext cx="1068265" cy="1019230"/>
          </a:xfrm>
          <a:prstGeom prst="rect">
            <a:avLst/>
          </a:prstGeom>
        </p:spPr>
      </p:pic>
    </p:spTree>
    <p:extLst>
      <p:ext uri="{BB962C8B-B14F-4D97-AF65-F5344CB8AC3E}">
        <p14:creationId xmlns:p14="http://schemas.microsoft.com/office/powerpoint/2010/main" val="2614853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249382" y="365125"/>
            <a:ext cx="11104418" cy="1325563"/>
          </a:xfrm>
        </p:spPr>
        <p:txBody>
          <a:bodyPr>
            <a:normAutofit/>
          </a:bodyPr>
          <a:lstStyle/>
          <a:p>
            <a:r>
              <a:rPr lang="en-US" sz="6000" b="1" dirty="0" err="1"/>
              <a:t>Kollektiivne</a:t>
            </a:r>
            <a:r>
              <a:rPr lang="en-US" sz="6000" b="1" dirty="0"/>
              <a:t> </a:t>
            </a:r>
            <a:r>
              <a:rPr lang="en-US" sz="6000" b="1" dirty="0" err="1"/>
              <a:t>pöördumine</a:t>
            </a:r>
            <a:r>
              <a:rPr lang="en-US" sz="6000" b="1" dirty="0"/>
              <a:t> </a:t>
            </a:r>
            <a:r>
              <a:rPr lang="en-US" sz="6000" b="1" dirty="0" err="1" smtClean="0"/>
              <a:t>Riigikogule</a:t>
            </a:r>
            <a:r>
              <a:rPr lang="en-US" sz="6000" b="1" dirty="0" smtClean="0"/>
              <a:t/>
            </a:r>
            <a:br>
              <a:rPr lang="en-US" sz="6000" b="1" dirty="0" smtClean="0"/>
            </a:br>
            <a:r>
              <a:rPr lang="en-US" sz="2700" b="1" dirty="0" smtClean="0"/>
              <a:t>(4)</a:t>
            </a:r>
            <a:r>
              <a:rPr lang="en-US" sz="2700" dirty="0" smtClean="0"/>
              <a:t> </a:t>
            </a:r>
            <a:endParaRPr lang="et-EE" sz="2700" dirty="0"/>
          </a:p>
        </p:txBody>
      </p:sp>
      <p:sp>
        <p:nvSpPr>
          <p:cNvPr id="3" name="Sisu kohatäide 2"/>
          <p:cNvSpPr>
            <a:spLocks noGrp="1"/>
          </p:cNvSpPr>
          <p:nvPr>
            <p:ph idx="1"/>
          </p:nvPr>
        </p:nvSpPr>
        <p:spPr>
          <a:xfrm>
            <a:off x="595745" y="1690688"/>
            <a:ext cx="11083637" cy="4654694"/>
          </a:xfrm>
        </p:spPr>
        <p:txBody>
          <a:bodyPr>
            <a:normAutofit/>
          </a:bodyPr>
          <a:lstStyle/>
          <a:p>
            <a:r>
              <a:rPr lang="et-EE" sz="4000" b="1" dirty="0"/>
              <a:t>Toetan Saaremaa põlisrahva poolt moodustatud seltsingu kaebeõigust ning Saaremaa põlisrahva ühiste õiguste kaitseks ja Eesti Vabariigi Põhiseaduse kehtivuse tagamiseks vajalike edasiste </a:t>
            </a:r>
            <a:r>
              <a:rPr lang="et-EE" sz="4000" b="1" dirty="0" smtClean="0"/>
              <a:t>otsuste </a:t>
            </a:r>
            <a:r>
              <a:rPr lang="et-EE" sz="4000" b="1" dirty="0"/>
              <a:t>tegemist kohtus</a:t>
            </a:r>
            <a:r>
              <a:rPr lang="et-EE" sz="4000" b="1" dirty="0" smtClean="0"/>
              <a:t>.</a:t>
            </a:r>
            <a:endParaRPr lang="en-US" sz="4000" b="1" dirty="0" smtClean="0"/>
          </a:p>
          <a:p>
            <a:pPr marL="0" indent="0">
              <a:buNone/>
            </a:pPr>
            <a:endParaRPr lang="en-US" sz="800" b="1" dirty="0" smtClean="0"/>
          </a:p>
          <a:p>
            <a:r>
              <a:rPr lang="et-EE" dirty="0" smtClean="0"/>
              <a:t>me-</a:t>
            </a:r>
            <a:r>
              <a:rPr lang="en-US" dirty="0" smtClean="0"/>
              <a:t>e</a:t>
            </a:r>
            <a:r>
              <a:rPr lang="et-EE" dirty="0" smtClean="0"/>
              <a:t>xtension://efaidnbmnnnibpcajpcglclefindmkaj/https://rahvaalgatus.ee/initiatives/1269/files/3030</a:t>
            </a:r>
            <a:endParaRPr lang="et-EE" dirty="0"/>
          </a:p>
        </p:txBody>
      </p:sp>
      <p:pic>
        <p:nvPicPr>
          <p:cNvPr id="4" name="Pilt 3"/>
          <p:cNvPicPr>
            <a:picLocks noChangeAspect="1"/>
          </p:cNvPicPr>
          <p:nvPr/>
        </p:nvPicPr>
        <p:blipFill>
          <a:blip r:embed="rId2"/>
          <a:stretch>
            <a:fillRect/>
          </a:stretch>
        </p:blipFill>
        <p:spPr>
          <a:xfrm>
            <a:off x="11028218" y="113153"/>
            <a:ext cx="1163781" cy="1110362"/>
          </a:xfrm>
          <a:prstGeom prst="rect">
            <a:avLst/>
          </a:prstGeom>
        </p:spPr>
      </p:pic>
    </p:spTree>
    <p:extLst>
      <p:ext uri="{BB962C8B-B14F-4D97-AF65-F5344CB8AC3E}">
        <p14:creationId xmlns:p14="http://schemas.microsoft.com/office/powerpoint/2010/main" val="1940821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6000" b="1" dirty="0" err="1" smtClean="0"/>
              <a:t>Rahvusvahelised</a:t>
            </a:r>
            <a:r>
              <a:rPr lang="en-US" sz="6000" b="1" dirty="0" smtClean="0"/>
              <a:t> </a:t>
            </a:r>
            <a:r>
              <a:rPr lang="en-US" sz="6000" b="1" dirty="0" err="1" smtClean="0"/>
              <a:t>lepped</a:t>
            </a:r>
            <a:endParaRPr lang="et-EE" sz="6000" b="1" dirty="0"/>
          </a:p>
        </p:txBody>
      </p:sp>
      <p:sp>
        <p:nvSpPr>
          <p:cNvPr id="3" name="Sisu kohatäide 2"/>
          <p:cNvSpPr>
            <a:spLocks noGrp="1"/>
          </p:cNvSpPr>
          <p:nvPr>
            <p:ph idx="1"/>
          </p:nvPr>
        </p:nvSpPr>
        <p:spPr>
          <a:xfrm>
            <a:off x="599209" y="1690688"/>
            <a:ext cx="10993582" cy="4879975"/>
          </a:xfrm>
        </p:spPr>
        <p:txBody>
          <a:bodyPr>
            <a:normAutofit/>
          </a:bodyPr>
          <a:lstStyle/>
          <a:p>
            <a:pPr marL="0" lvl="0" indent="0">
              <a:buNone/>
            </a:pPr>
            <a:r>
              <a:rPr lang="en-US" dirty="0" smtClean="0"/>
              <a:t>Saaremaa </a:t>
            </a:r>
            <a:r>
              <a:rPr lang="en-US" dirty="0" err="1" smtClean="0"/>
              <a:t>põlisrahvas</a:t>
            </a:r>
            <a:r>
              <a:rPr lang="en-US" dirty="0" smtClean="0"/>
              <a:t> </a:t>
            </a:r>
            <a:r>
              <a:rPr lang="en-US" dirty="0" err="1" smtClean="0"/>
              <a:t>otsustas</a:t>
            </a:r>
            <a:r>
              <a:rPr lang="en-US" dirty="0" smtClean="0"/>
              <a:t> </a:t>
            </a:r>
            <a:r>
              <a:rPr lang="en-US" dirty="0" err="1" smtClean="0"/>
              <a:t>oma</a:t>
            </a:r>
            <a:r>
              <a:rPr lang="en-US" dirty="0" smtClean="0"/>
              <a:t> </a:t>
            </a:r>
            <a:r>
              <a:rPr lang="en-US" dirty="0" err="1" smtClean="0"/>
              <a:t>oma</a:t>
            </a:r>
            <a:r>
              <a:rPr lang="en-US" dirty="0" smtClean="0"/>
              <a:t> </a:t>
            </a:r>
            <a:r>
              <a:rPr lang="en-US" dirty="0" err="1" smtClean="0"/>
              <a:t>enesemääramisel</a:t>
            </a:r>
            <a:r>
              <a:rPr lang="en-US" dirty="0" smtClean="0"/>
              <a:t> </a:t>
            </a:r>
            <a:r>
              <a:rPr lang="en-US" dirty="0" err="1" smtClean="0"/>
              <a:t>ning</a:t>
            </a:r>
            <a:r>
              <a:rPr lang="en-US" dirty="0" smtClean="0"/>
              <a:t> </a:t>
            </a:r>
            <a:r>
              <a:rPr lang="en-US" dirty="0" err="1" smtClean="0"/>
              <a:t>oma</a:t>
            </a:r>
            <a:r>
              <a:rPr lang="en-US" dirty="0" smtClean="0"/>
              <a:t> </a:t>
            </a:r>
            <a:r>
              <a:rPr lang="en-US" dirty="0" err="1" smtClean="0"/>
              <a:t>huvide</a:t>
            </a:r>
            <a:r>
              <a:rPr lang="en-US" dirty="0" smtClean="0"/>
              <a:t>, ta</a:t>
            </a:r>
            <a:r>
              <a:rPr lang="et-EE" dirty="0" err="1" smtClean="0"/>
              <a:t>hte</a:t>
            </a:r>
            <a:r>
              <a:rPr lang="et-EE" dirty="0" smtClean="0"/>
              <a:t> ja õiguste esindamisel, tutvustamisel ja kehtestamisel </a:t>
            </a:r>
            <a:r>
              <a:rPr lang="en-US" dirty="0" smtClean="0"/>
              <a:t>j</a:t>
            </a:r>
            <a:r>
              <a:rPr lang="et-EE" dirty="0" err="1" smtClean="0"/>
              <a:t>uhinduda</a:t>
            </a:r>
            <a:r>
              <a:rPr lang="en-US" dirty="0" smtClean="0"/>
              <a:t> </a:t>
            </a:r>
            <a:r>
              <a:rPr lang="et-EE" dirty="0" smtClean="0"/>
              <a:t>järgnevatest </a:t>
            </a:r>
            <a:r>
              <a:rPr lang="et-EE" dirty="0"/>
              <a:t>maailma põlisrahvaste õiguste kaitseks vastu võetud ning rahvusvaheliselt tunnustatud põhimõtetest ja lepetest:</a:t>
            </a:r>
          </a:p>
          <a:p>
            <a:pPr lvl="0"/>
            <a:r>
              <a:rPr lang="et-EE" b="1" dirty="0"/>
              <a:t>Rahvusvahelise Tööorganisatsiooni Genfi 27.06.1989 Põlisrahvaste ja Hõimurahvaste Konventsioon ILO  169;</a:t>
            </a:r>
          </a:p>
          <a:p>
            <a:pPr lvl="0"/>
            <a:r>
              <a:rPr lang="et-EE" b="1" dirty="0"/>
              <a:t>Põlisrahvaste õiguste ÜRO deklaratsioon 07.09.2007</a:t>
            </a:r>
          </a:p>
          <a:p>
            <a:pPr lvl="0"/>
            <a:r>
              <a:rPr lang="et-EE" b="1" dirty="0"/>
              <a:t>Euroopa Parlamendi 03.07.2018 aasta resolutsioon maailma põlisrahvaste õiguste rikkumise, sealhulgas maade ja merealade hõivamise kohta.</a:t>
            </a:r>
          </a:p>
          <a:p>
            <a:pPr lvl="0"/>
            <a:r>
              <a:rPr lang="et-EE" dirty="0"/>
              <a:t>Eelnimetatud dokumentide ja lepete loetelu saab vajadusel täiendada.</a:t>
            </a:r>
          </a:p>
          <a:p>
            <a:endParaRPr lang="et-EE" dirty="0"/>
          </a:p>
        </p:txBody>
      </p:sp>
      <p:pic>
        <p:nvPicPr>
          <p:cNvPr id="4" name="Pilt 3"/>
          <p:cNvPicPr>
            <a:picLocks noChangeAspect="1"/>
          </p:cNvPicPr>
          <p:nvPr/>
        </p:nvPicPr>
        <p:blipFill>
          <a:blip r:embed="rId2"/>
          <a:stretch>
            <a:fillRect/>
          </a:stretch>
        </p:blipFill>
        <p:spPr>
          <a:xfrm>
            <a:off x="10349345" y="175026"/>
            <a:ext cx="1701716" cy="1621321"/>
          </a:xfrm>
          <a:prstGeom prst="rect">
            <a:avLst/>
          </a:prstGeom>
        </p:spPr>
      </p:pic>
    </p:spTree>
    <p:extLst>
      <p:ext uri="{BB962C8B-B14F-4D97-AF65-F5344CB8AC3E}">
        <p14:creationId xmlns:p14="http://schemas.microsoft.com/office/powerpoint/2010/main" val="12446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16613" y="175026"/>
            <a:ext cx="10515600" cy="1325563"/>
          </a:xfrm>
        </p:spPr>
        <p:txBody>
          <a:bodyPr>
            <a:normAutofit/>
          </a:bodyPr>
          <a:lstStyle/>
          <a:p>
            <a:r>
              <a:rPr lang="en-US" sz="6000" b="1" dirty="0" err="1" smtClean="0"/>
              <a:t>Lahendusettepanek</a:t>
            </a:r>
            <a:r>
              <a:rPr lang="en-US" sz="6000" b="1" dirty="0" smtClean="0"/>
              <a:t>: </a:t>
            </a:r>
            <a:endParaRPr lang="et-EE" sz="6000" b="1" dirty="0"/>
          </a:p>
        </p:txBody>
      </p:sp>
      <p:sp>
        <p:nvSpPr>
          <p:cNvPr id="3" name="Sisu kohatäide 2"/>
          <p:cNvSpPr>
            <a:spLocks noGrp="1"/>
          </p:cNvSpPr>
          <p:nvPr>
            <p:ph idx="1"/>
          </p:nvPr>
        </p:nvSpPr>
        <p:spPr>
          <a:xfrm>
            <a:off x="838199" y="1468582"/>
            <a:ext cx="11062855" cy="4987635"/>
          </a:xfrm>
        </p:spPr>
        <p:txBody>
          <a:bodyPr>
            <a:normAutofit fontScale="62500" lnSpcReduction="20000"/>
          </a:bodyPr>
          <a:lstStyle/>
          <a:p>
            <a:pPr marL="0" indent="0">
              <a:buNone/>
            </a:pPr>
            <a:r>
              <a:rPr lang="et-EE" dirty="0"/>
              <a:t>EELNÕU</a:t>
            </a:r>
          </a:p>
          <a:p>
            <a:pPr marL="0" indent="0">
              <a:buNone/>
            </a:pPr>
            <a:endParaRPr lang="et-EE" dirty="0"/>
          </a:p>
          <a:p>
            <a:pPr marL="0" indent="0">
              <a:buNone/>
            </a:pPr>
            <a:r>
              <a:rPr lang="et-EE" sz="5100" b="1" dirty="0"/>
              <a:t>Rahvusvahelise Tööorganisatsiooni konventsiooni nr 169 </a:t>
            </a:r>
            <a:endParaRPr lang="et-EE" sz="5100" dirty="0"/>
          </a:p>
          <a:p>
            <a:pPr marL="0" indent="0">
              <a:buNone/>
            </a:pPr>
            <a:r>
              <a:rPr lang="et-EE" sz="5100" b="1" dirty="0"/>
              <a:t>"</a:t>
            </a:r>
            <a:r>
              <a:rPr lang="et-EE" sz="5100" b="1" dirty="0" err="1"/>
              <a:t>Põlis</a:t>
            </a:r>
            <a:r>
              <a:rPr lang="et-EE" sz="5100" b="1" dirty="0"/>
              <a:t>- ja hõimurahvaste kohta" ratifitseerimise seadus</a:t>
            </a:r>
            <a:endParaRPr lang="et-EE" sz="5100" dirty="0"/>
          </a:p>
          <a:p>
            <a:pPr marL="0" indent="0">
              <a:buNone/>
            </a:pPr>
            <a:r>
              <a:rPr lang="et-EE" sz="5100" dirty="0"/>
              <a:t> </a:t>
            </a:r>
          </a:p>
          <a:p>
            <a:pPr marL="0" indent="0">
              <a:buNone/>
            </a:pPr>
            <a:r>
              <a:rPr lang="et-EE" sz="5100" dirty="0"/>
              <a:t>Ratifitseerida Rahvusvahelise Tööorganisatsiooni konventsioon nr 169 „</a:t>
            </a:r>
            <a:r>
              <a:rPr lang="et-EE" sz="5100" dirty="0" err="1"/>
              <a:t>Põlis</a:t>
            </a:r>
            <a:r>
              <a:rPr lang="et-EE" sz="5100" dirty="0"/>
              <a:t>- ja hõimurahvaste kohta</a:t>
            </a:r>
            <a:r>
              <a:rPr lang="et-EE" sz="5100" dirty="0" smtClean="0"/>
              <a:t>”</a:t>
            </a:r>
            <a:r>
              <a:rPr lang="en-US" sz="5100" dirty="0" smtClean="0"/>
              <a:t> (ILO 169)</a:t>
            </a:r>
            <a:r>
              <a:rPr lang="et-EE" sz="5100" dirty="0" smtClean="0"/>
              <a:t>, </a:t>
            </a:r>
            <a:r>
              <a:rPr lang="et-EE" sz="5100" dirty="0"/>
              <a:t>mis on Rahvusvahelise Tööorganisatsiooni peakonverentsi poolt vastu võetud Genfis, 27. juunil 1989. aastal.</a:t>
            </a:r>
          </a:p>
          <a:p>
            <a:pPr marL="0" indent="0">
              <a:buNone/>
            </a:pPr>
            <a:endParaRPr lang="et-EE" dirty="0"/>
          </a:p>
          <a:p>
            <a:pPr marL="0" indent="0">
              <a:buNone/>
            </a:pPr>
            <a:r>
              <a:rPr lang="et-EE" dirty="0"/>
              <a:t>Lauri </a:t>
            </a:r>
            <a:r>
              <a:rPr lang="et-EE" dirty="0" err="1"/>
              <a:t>Hussar</a:t>
            </a:r>
            <a:endParaRPr lang="et-EE" dirty="0"/>
          </a:p>
          <a:p>
            <a:pPr marL="0" indent="0">
              <a:buNone/>
            </a:pPr>
            <a:r>
              <a:rPr lang="et-EE" dirty="0"/>
              <a:t>Riigikogu esimees</a:t>
            </a:r>
          </a:p>
          <a:p>
            <a:pPr marL="0" indent="0">
              <a:buNone/>
            </a:pPr>
            <a:endParaRPr lang="et-EE" dirty="0"/>
          </a:p>
        </p:txBody>
      </p:sp>
      <p:pic>
        <p:nvPicPr>
          <p:cNvPr id="4" name="Pilt 3"/>
          <p:cNvPicPr>
            <a:picLocks noChangeAspect="1"/>
          </p:cNvPicPr>
          <p:nvPr/>
        </p:nvPicPr>
        <p:blipFill>
          <a:blip r:embed="rId2"/>
          <a:stretch>
            <a:fillRect/>
          </a:stretch>
        </p:blipFill>
        <p:spPr>
          <a:xfrm>
            <a:off x="10371716" y="136479"/>
            <a:ext cx="1700931" cy="1621677"/>
          </a:xfrm>
          <a:prstGeom prst="rect">
            <a:avLst/>
          </a:prstGeom>
        </p:spPr>
      </p:pic>
      <p:pic>
        <p:nvPicPr>
          <p:cNvPr id="5" name="Pilt 4"/>
          <p:cNvPicPr>
            <a:picLocks noChangeAspect="1"/>
          </p:cNvPicPr>
          <p:nvPr/>
        </p:nvPicPr>
        <p:blipFill>
          <a:blip r:embed="rId3"/>
          <a:stretch>
            <a:fillRect/>
          </a:stretch>
        </p:blipFill>
        <p:spPr>
          <a:xfrm>
            <a:off x="10349345" y="175026"/>
            <a:ext cx="1701716" cy="1621321"/>
          </a:xfrm>
          <a:prstGeom prst="rect">
            <a:avLst/>
          </a:prstGeom>
        </p:spPr>
      </p:pic>
    </p:spTree>
    <p:extLst>
      <p:ext uri="{BB962C8B-B14F-4D97-AF65-F5344CB8AC3E}">
        <p14:creationId xmlns:p14="http://schemas.microsoft.com/office/powerpoint/2010/main" val="4277499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706582" y="614769"/>
            <a:ext cx="10093036" cy="1325563"/>
          </a:xfrm>
        </p:spPr>
        <p:txBody>
          <a:bodyPr>
            <a:noAutofit/>
          </a:bodyPr>
          <a:lstStyle/>
          <a:p>
            <a:r>
              <a:rPr lang="en-US" sz="6000" b="1" dirty="0" err="1" smtClean="0"/>
              <a:t>Lahendusettepanek</a:t>
            </a:r>
            <a:r>
              <a:rPr lang="en-US" sz="6000" b="1" dirty="0" smtClean="0"/>
              <a:t>: </a:t>
            </a:r>
            <a:br>
              <a:rPr lang="en-US" sz="6000" b="1" dirty="0" smtClean="0"/>
            </a:br>
            <a:r>
              <a:rPr lang="en-US" sz="2400" dirty="0" smtClean="0"/>
              <a:t>(2)</a:t>
            </a:r>
            <a:endParaRPr lang="et-EE" sz="2400" dirty="0"/>
          </a:p>
        </p:txBody>
      </p:sp>
      <p:sp>
        <p:nvSpPr>
          <p:cNvPr id="3" name="Sisu kohatäide 2"/>
          <p:cNvSpPr>
            <a:spLocks noGrp="1"/>
          </p:cNvSpPr>
          <p:nvPr>
            <p:ph idx="1"/>
          </p:nvPr>
        </p:nvSpPr>
        <p:spPr>
          <a:xfrm>
            <a:off x="825934" y="2506662"/>
            <a:ext cx="10340830" cy="4351338"/>
          </a:xfrm>
        </p:spPr>
        <p:txBody>
          <a:bodyPr>
            <a:normAutofit/>
          </a:bodyPr>
          <a:lstStyle/>
          <a:p>
            <a:r>
              <a:rPr lang="en-US" sz="4400" dirty="0" smtClean="0"/>
              <a:t>Saaremaa </a:t>
            </a:r>
            <a:r>
              <a:rPr lang="en-US" sz="4400" dirty="0" err="1" smtClean="0"/>
              <a:t>põlisrahvas</a:t>
            </a:r>
            <a:r>
              <a:rPr lang="en-US" sz="4400" dirty="0" smtClean="0"/>
              <a:t> </a:t>
            </a:r>
            <a:r>
              <a:rPr lang="en-US" sz="4400" dirty="0" err="1" smtClean="0"/>
              <a:t>teeb</a:t>
            </a:r>
            <a:r>
              <a:rPr lang="en-US" sz="4400" dirty="0" smtClean="0"/>
              <a:t> </a:t>
            </a:r>
            <a:r>
              <a:rPr lang="en-US" sz="4400" dirty="0" err="1" smtClean="0"/>
              <a:t>Riigikogu</a:t>
            </a:r>
            <a:r>
              <a:rPr lang="en-US" sz="4400" dirty="0" smtClean="0"/>
              <a:t> </a:t>
            </a:r>
            <a:r>
              <a:rPr lang="en-US" sz="4400" dirty="0" err="1" smtClean="0"/>
              <a:t>liikmetele</a:t>
            </a:r>
            <a:r>
              <a:rPr lang="en-US" sz="4400" dirty="0" smtClean="0"/>
              <a:t> </a:t>
            </a:r>
            <a:r>
              <a:rPr lang="en-US" sz="4400" dirty="0" err="1" smtClean="0"/>
              <a:t>ettepaneku</a:t>
            </a:r>
            <a:r>
              <a:rPr lang="en-US" sz="4400" dirty="0" smtClean="0"/>
              <a:t> </a:t>
            </a:r>
            <a:r>
              <a:rPr lang="en-US" sz="4400" dirty="0" err="1" smtClean="0"/>
              <a:t>moodustada</a:t>
            </a:r>
            <a:r>
              <a:rPr lang="en-US" sz="4400" dirty="0" smtClean="0"/>
              <a:t> </a:t>
            </a:r>
            <a:r>
              <a:rPr lang="en-US" sz="4400" b="1" dirty="0" err="1" smtClean="0"/>
              <a:t>põlisrahvaste</a:t>
            </a:r>
            <a:r>
              <a:rPr lang="en-US" sz="4400" b="1" dirty="0" smtClean="0"/>
              <a:t> </a:t>
            </a:r>
            <a:r>
              <a:rPr lang="en-US" sz="4400" b="1" dirty="0" err="1" smtClean="0"/>
              <a:t>toetusrühm</a:t>
            </a:r>
            <a:endParaRPr lang="en-US" sz="4400" b="1" dirty="0" smtClean="0"/>
          </a:p>
        </p:txBody>
      </p:sp>
      <p:pic>
        <p:nvPicPr>
          <p:cNvPr id="5" name="Pilt 4"/>
          <p:cNvPicPr>
            <a:picLocks noChangeAspect="1"/>
          </p:cNvPicPr>
          <p:nvPr/>
        </p:nvPicPr>
        <p:blipFill>
          <a:blip r:embed="rId2"/>
          <a:stretch>
            <a:fillRect/>
          </a:stretch>
        </p:blipFill>
        <p:spPr>
          <a:xfrm>
            <a:off x="10491069" y="0"/>
            <a:ext cx="1700931" cy="1621677"/>
          </a:xfrm>
          <a:prstGeom prst="rect">
            <a:avLst/>
          </a:prstGeom>
        </p:spPr>
      </p:pic>
    </p:spTree>
    <p:extLst>
      <p:ext uri="{BB962C8B-B14F-4D97-AF65-F5344CB8AC3E}">
        <p14:creationId xmlns:p14="http://schemas.microsoft.com/office/powerpoint/2010/main" val="1546140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lt 3"/>
          <p:cNvPicPr>
            <a:picLocks noChangeAspect="1"/>
          </p:cNvPicPr>
          <p:nvPr/>
        </p:nvPicPr>
        <p:blipFill>
          <a:blip r:embed="rId2"/>
          <a:stretch>
            <a:fillRect/>
          </a:stretch>
        </p:blipFill>
        <p:spPr>
          <a:xfrm>
            <a:off x="10503334" y="69011"/>
            <a:ext cx="1700931" cy="1621677"/>
          </a:xfrm>
          <a:prstGeom prst="rect">
            <a:avLst/>
          </a:prstGeom>
        </p:spPr>
      </p:pic>
      <p:sp>
        <p:nvSpPr>
          <p:cNvPr id="3" name="Sisu kohatäide 2"/>
          <p:cNvSpPr>
            <a:spLocks noGrp="1"/>
          </p:cNvSpPr>
          <p:nvPr>
            <p:ph idx="1"/>
          </p:nvPr>
        </p:nvSpPr>
        <p:spPr>
          <a:xfrm>
            <a:off x="838200" y="1825625"/>
            <a:ext cx="10855036" cy="4353502"/>
          </a:xfrm>
        </p:spPr>
        <p:txBody>
          <a:bodyPr>
            <a:normAutofit/>
          </a:bodyPr>
          <a:lstStyle/>
          <a:p>
            <a:pPr marL="0" indent="0" algn="ctr">
              <a:buNone/>
            </a:pPr>
            <a:r>
              <a:rPr lang="en-US" sz="4800" dirty="0" err="1" smtClean="0"/>
              <a:t>Täname</a:t>
            </a:r>
            <a:r>
              <a:rPr lang="en-US" sz="4800" dirty="0" smtClean="0"/>
              <a:t> </a:t>
            </a:r>
            <a:r>
              <a:rPr lang="en-US" sz="4800" dirty="0" err="1" smtClean="0"/>
              <a:t>tähelepanu</a:t>
            </a:r>
            <a:r>
              <a:rPr lang="en-US" sz="4800" dirty="0" smtClean="0"/>
              <a:t> </a:t>
            </a:r>
            <a:r>
              <a:rPr lang="en-US" sz="4800" dirty="0" err="1" smtClean="0"/>
              <a:t>eest</a:t>
            </a:r>
            <a:r>
              <a:rPr lang="en-US" sz="4800" dirty="0" smtClean="0"/>
              <a:t>!</a:t>
            </a:r>
          </a:p>
          <a:p>
            <a:pPr marL="0" indent="0" algn="ctr">
              <a:buNone/>
            </a:pPr>
            <a:endParaRPr lang="en-US" sz="4800" dirty="0" smtClean="0"/>
          </a:p>
          <a:p>
            <a:r>
              <a:rPr lang="en-US" sz="4000" dirty="0" err="1"/>
              <a:t>P</a:t>
            </a:r>
            <a:r>
              <a:rPr lang="en-US" sz="4000" dirty="0" err="1" smtClean="0"/>
              <a:t>alun</a:t>
            </a:r>
            <a:r>
              <a:rPr lang="en-US" sz="4000" dirty="0" smtClean="0"/>
              <a:t> </a:t>
            </a:r>
            <a:r>
              <a:rPr lang="en-US" sz="4000" dirty="0" err="1" smtClean="0"/>
              <a:t>saatke</a:t>
            </a:r>
            <a:r>
              <a:rPr lang="en-US" sz="4000" dirty="0" smtClean="0"/>
              <a:t> </a:t>
            </a:r>
            <a:r>
              <a:rPr lang="en-US" sz="4000" dirty="0" err="1" smtClean="0"/>
              <a:t>Riigikogu</a:t>
            </a:r>
            <a:r>
              <a:rPr lang="en-US" sz="4000" dirty="0" smtClean="0"/>
              <a:t> </a:t>
            </a:r>
            <a:r>
              <a:rPr lang="en-US" sz="4000" dirty="0" err="1" smtClean="0"/>
              <a:t>Põhiseaduskomisjoni</a:t>
            </a:r>
            <a:r>
              <a:rPr lang="en-US" sz="4000" dirty="0" smtClean="0"/>
              <a:t> </a:t>
            </a:r>
            <a:r>
              <a:rPr lang="en-US" sz="4000" dirty="0" err="1" smtClean="0"/>
              <a:t>poolt</a:t>
            </a:r>
            <a:r>
              <a:rPr lang="en-US" sz="4000" dirty="0" smtClean="0"/>
              <a:t> Saaremaa </a:t>
            </a:r>
            <a:r>
              <a:rPr lang="en-US" sz="4000" dirty="0" err="1" smtClean="0"/>
              <a:t>põlisrahva</a:t>
            </a:r>
            <a:r>
              <a:rPr lang="en-US" sz="4000" dirty="0" smtClean="0"/>
              <a:t> </a:t>
            </a:r>
            <a:r>
              <a:rPr lang="en-US" sz="4000" dirty="0" err="1" smtClean="0"/>
              <a:t>õiguste</a:t>
            </a:r>
            <a:r>
              <a:rPr lang="en-US" sz="4000" dirty="0" smtClean="0"/>
              <a:t> </a:t>
            </a:r>
            <a:r>
              <a:rPr lang="en-US" sz="4000" dirty="0" err="1" smtClean="0"/>
              <a:t>riiklikuks</a:t>
            </a:r>
            <a:r>
              <a:rPr lang="en-US" sz="4000" dirty="0" smtClean="0"/>
              <a:t> </a:t>
            </a:r>
            <a:r>
              <a:rPr lang="en-US" sz="4000" dirty="0" err="1" smtClean="0"/>
              <a:t>tunnustamiseks</a:t>
            </a:r>
            <a:r>
              <a:rPr lang="en-US" sz="4000" dirty="0" smtClean="0"/>
              <a:t> ja </a:t>
            </a:r>
            <a:r>
              <a:rPr lang="en-US" sz="4000" dirty="0" err="1" smtClean="0"/>
              <a:t>kaitseks</a:t>
            </a:r>
            <a:r>
              <a:rPr lang="en-US" sz="4000" dirty="0" smtClean="0"/>
              <a:t> </a:t>
            </a:r>
            <a:r>
              <a:rPr lang="en-US" sz="4000" dirty="0" err="1" smtClean="0"/>
              <a:t>tehtav</a:t>
            </a:r>
            <a:r>
              <a:rPr lang="en-US" sz="4000" dirty="0" smtClean="0"/>
              <a:t> </a:t>
            </a:r>
            <a:r>
              <a:rPr lang="en-US" sz="4000" dirty="0" err="1" smtClean="0"/>
              <a:t>otsus</a:t>
            </a:r>
            <a:r>
              <a:rPr lang="en-US" sz="4000" dirty="0" smtClean="0"/>
              <a:t> </a:t>
            </a:r>
            <a:r>
              <a:rPr lang="en-US" sz="4000" dirty="0" err="1" smtClean="0"/>
              <a:t>kirjalikult</a:t>
            </a:r>
            <a:r>
              <a:rPr lang="en-US" sz="4000" dirty="0" smtClean="0"/>
              <a:t> </a:t>
            </a:r>
            <a:r>
              <a:rPr lang="en-US" sz="4000" dirty="0" err="1" smtClean="0"/>
              <a:t>aadressile</a:t>
            </a:r>
            <a:r>
              <a:rPr lang="en-US" sz="4000" dirty="0" smtClean="0"/>
              <a:t>: </a:t>
            </a:r>
            <a:r>
              <a:rPr lang="en-US" sz="4000" dirty="0" smtClean="0">
                <a:hlinkClick r:id="rId3"/>
              </a:rPr>
              <a:t>Saarte.Maakogu@gmail.com</a:t>
            </a:r>
            <a:endParaRPr lang="en-US" sz="4000" dirty="0" smtClean="0"/>
          </a:p>
          <a:p>
            <a:endParaRPr lang="en-US" sz="4000" dirty="0" smtClean="0"/>
          </a:p>
          <a:p>
            <a:pPr marL="0" indent="0">
              <a:buNone/>
            </a:pPr>
            <a:endParaRPr lang="et-EE" sz="4000" dirty="0"/>
          </a:p>
        </p:txBody>
      </p:sp>
    </p:spTree>
    <p:extLst>
      <p:ext uri="{BB962C8B-B14F-4D97-AF65-F5344CB8AC3E}">
        <p14:creationId xmlns:p14="http://schemas.microsoft.com/office/powerpoint/2010/main" val="99925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6000" b="1" dirty="0" err="1" smtClean="0"/>
              <a:t>Saarlased</a:t>
            </a:r>
            <a:r>
              <a:rPr lang="en-US" sz="6000" b="1" dirty="0" smtClean="0"/>
              <a:t> on </a:t>
            </a:r>
            <a:r>
              <a:rPr lang="en-US" sz="6000" b="1" dirty="0" err="1" smtClean="0"/>
              <a:t>põlisrahvas</a:t>
            </a:r>
            <a:endParaRPr lang="et-EE" sz="6000" b="1" dirty="0"/>
          </a:p>
        </p:txBody>
      </p:sp>
      <p:sp>
        <p:nvSpPr>
          <p:cNvPr id="3" name="Sisu kohatäide 2"/>
          <p:cNvSpPr>
            <a:spLocks noGrp="1"/>
          </p:cNvSpPr>
          <p:nvPr>
            <p:ph idx="1"/>
          </p:nvPr>
        </p:nvSpPr>
        <p:spPr/>
        <p:txBody>
          <a:bodyPr>
            <a:noAutofit/>
          </a:bodyPr>
          <a:lstStyle/>
          <a:p>
            <a:r>
              <a:rPr lang="et-EE" sz="4800" dirty="0"/>
              <a:t>Saarlased on 12.02.2023 tehtud otsusega määratlenud ennast põlisrahvana ning seda tuleb tunnustada. </a:t>
            </a:r>
            <a:endParaRPr lang="en-US" sz="4800" dirty="0" smtClean="0"/>
          </a:p>
          <a:p>
            <a:r>
              <a:rPr lang="et-EE" sz="4800" dirty="0" smtClean="0"/>
              <a:t>Põlisrahvana </a:t>
            </a:r>
            <a:r>
              <a:rPr lang="et-EE" sz="4800" dirty="0"/>
              <a:t>on saarlastel õigus oma identiteedi, keele, kultuuri ja maa-alade säilitamiseks.</a:t>
            </a:r>
          </a:p>
        </p:txBody>
      </p:sp>
      <p:pic>
        <p:nvPicPr>
          <p:cNvPr id="4" name="Pilt 3"/>
          <p:cNvPicPr>
            <a:picLocks noChangeAspect="1"/>
          </p:cNvPicPr>
          <p:nvPr/>
        </p:nvPicPr>
        <p:blipFill>
          <a:blip r:embed="rId2"/>
          <a:stretch>
            <a:fillRect/>
          </a:stretch>
        </p:blipFill>
        <p:spPr>
          <a:xfrm>
            <a:off x="9221060" y="230188"/>
            <a:ext cx="2437540" cy="2319048"/>
          </a:xfrm>
          <a:prstGeom prst="rect">
            <a:avLst/>
          </a:prstGeom>
        </p:spPr>
      </p:pic>
    </p:spTree>
    <p:extLst>
      <p:ext uri="{BB962C8B-B14F-4D97-AF65-F5344CB8AC3E}">
        <p14:creationId xmlns:p14="http://schemas.microsoft.com/office/powerpoint/2010/main" val="2769925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a:bodyPr>
          <a:lstStyle/>
          <a:p>
            <a:r>
              <a:rPr lang="en-US" sz="6000" b="1" dirty="0" err="1" smtClean="0"/>
              <a:t>Identiteet</a:t>
            </a:r>
            <a:r>
              <a:rPr lang="en-US" sz="6000" b="1" dirty="0" smtClean="0"/>
              <a:t> ja </a:t>
            </a:r>
            <a:r>
              <a:rPr lang="en-US" sz="6000" b="1" dirty="0" err="1" smtClean="0"/>
              <a:t>väärtused</a:t>
            </a:r>
            <a:endParaRPr lang="et-EE" sz="6000" b="1" dirty="0"/>
          </a:p>
        </p:txBody>
      </p:sp>
      <p:pic>
        <p:nvPicPr>
          <p:cNvPr id="4" name="Sisu kohatäide 3"/>
          <p:cNvPicPr>
            <a:picLocks noGrp="1" noChangeAspect="1"/>
          </p:cNvPicPr>
          <p:nvPr>
            <p:ph idx="1"/>
          </p:nvPr>
        </p:nvPicPr>
        <p:blipFill>
          <a:blip r:embed="rId2"/>
          <a:stretch>
            <a:fillRect/>
          </a:stretch>
        </p:blipFill>
        <p:spPr>
          <a:xfrm>
            <a:off x="9933708" y="365126"/>
            <a:ext cx="1863437" cy="1772854"/>
          </a:xfrm>
          <a:prstGeom prst="rect">
            <a:avLst/>
          </a:prstGeom>
        </p:spPr>
      </p:pic>
      <p:sp>
        <p:nvSpPr>
          <p:cNvPr id="5" name="Ristkülik 4"/>
          <p:cNvSpPr/>
          <p:nvPr/>
        </p:nvSpPr>
        <p:spPr>
          <a:xfrm>
            <a:off x="554182" y="1565564"/>
            <a:ext cx="10626436" cy="4801314"/>
          </a:xfrm>
          <a:prstGeom prst="rect">
            <a:avLst/>
          </a:prstGeom>
        </p:spPr>
        <p:txBody>
          <a:bodyPr wrap="square">
            <a:spAutoFit/>
          </a:bodyPr>
          <a:lstStyle/>
          <a:p>
            <a:pPr marL="571500" indent="-571500" fontAlgn="base">
              <a:buFont typeface="Arial" panose="020B0604020202020204" pitchFamily="34" charset="0"/>
              <a:buChar char="•"/>
            </a:pPr>
            <a:r>
              <a:rPr lang="et-EE" sz="3600" b="0" i="0" dirty="0" smtClean="0">
                <a:solidFill>
                  <a:srgbClr val="4A555D"/>
                </a:solidFill>
                <a:effectLst/>
                <a:latin typeface="Tisa Pro Regular"/>
              </a:rPr>
              <a:t>Saarlaste kui merelise rahva identiteet ja kultuurilised väärtused on lahutamatult seotud Saaremaaga ja seda ümbritseva merega ning ajaloolise kalapüügiga.</a:t>
            </a:r>
            <a:endParaRPr lang="en-US" sz="3600" b="0" i="0" dirty="0" smtClean="0">
              <a:solidFill>
                <a:srgbClr val="4A555D"/>
              </a:solidFill>
              <a:effectLst/>
              <a:latin typeface="Tisa Pro Regular"/>
            </a:endParaRPr>
          </a:p>
          <a:p>
            <a:pPr fontAlgn="base"/>
            <a:endParaRPr lang="en-US" sz="1000" b="0" i="0" dirty="0" smtClean="0">
              <a:solidFill>
                <a:srgbClr val="4A555D"/>
              </a:solidFill>
              <a:effectLst/>
              <a:latin typeface="Tisa Pro Regular"/>
            </a:endParaRPr>
          </a:p>
          <a:p>
            <a:pPr marL="571500" indent="-571500" fontAlgn="base">
              <a:buFont typeface="Arial" panose="020B0604020202020204" pitchFamily="34" charset="0"/>
              <a:buChar char="•"/>
            </a:pPr>
            <a:r>
              <a:rPr lang="et-EE" sz="3600" b="0" i="0" dirty="0" smtClean="0">
                <a:solidFill>
                  <a:srgbClr val="4A555D"/>
                </a:solidFill>
                <a:effectLst/>
                <a:latin typeface="Tisa Pro Regular"/>
              </a:rPr>
              <a:t>Saarlaste tunnustamine põlisrahvana suurendaks saarlaste kollektiivset võimalust otsustada Saaremaa ajaloolise elupaiga ja looduskeskkonna kasutuse üle.</a:t>
            </a:r>
            <a:endParaRPr lang="en-US" sz="3600" b="0" i="0" dirty="0" smtClean="0">
              <a:solidFill>
                <a:srgbClr val="4A555D"/>
              </a:solidFill>
              <a:effectLst/>
              <a:latin typeface="Tisa Pro Regular"/>
            </a:endParaRPr>
          </a:p>
          <a:p>
            <a:pPr fontAlgn="base"/>
            <a:endParaRPr lang="et-EE" sz="800" b="0" i="0" dirty="0" smtClean="0">
              <a:solidFill>
                <a:srgbClr val="4A555D"/>
              </a:solidFill>
              <a:effectLst/>
              <a:latin typeface="Tisa Pro Regular"/>
            </a:endParaRPr>
          </a:p>
        </p:txBody>
      </p:sp>
    </p:spTree>
    <p:extLst>
      <p:ext uri="{BB962C8B-B14F-4D97-AF65-F5344CB8AC3E}">
        <p14:creationId xmlns:p14="http://schemas.microsoft.com/office/powerpoint/2010/main" val="3591608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831273" y="309923"/>
            <a:ext cx="10522527" cy="1435966"/>
          </a:xfrm>
        </p:spPr>
        <p:txBody>
          <a:bodyPr>
            <a:normAutofit/>
          </a:bodyPr>
          <a:lstStyle/>
          <a:p>
            <a:r>
              <a:rPr lang="en-US" sz="6000" b="1" dirty="0" err="1" smtClean="0"/>
              <a:t>Põlisrahva</a:t>
            </a:r>
            <a:r>
              <a:rPr lang="en-US" sz="6000" b="1" dirty="0" smtClean="0"/>
              <a:t> </a:t>
            </a:r>
            <a:r>
              <a:rPr lang="en-US" sz="6000" b="1" dirty="0" err="1" smtClean="0"/>
              <a:t>õiguslik</a:t>
            </a:r>
            <a:r>
              <a:rPr lang="en-US" sz="6000" b="1" dirty="0" smtClean="0"/>
              <a:t> </a:t>
            </a:r>
            <a:r>
              <a:rPr lang="en-US" sz="6000" b="1" dirty="0" err="1" smtClean="0"/>
              <a:t>staatus</a:t>
            </a:r>
            <a:endParaRPr lang="et-EE" sz="6000" b="1" dirty="0"/>
          </a:p>
        </p:txBody>
      </p:sp>
      <p:sp>
        <p:nvSpPr>
          <p:cNvPr id="3" name="Sisu kohatäide 2"/>
          <p:cNvSpPr>
            <a:spLocks noGrp="1"/>
          </p:cNvSpPr>
          <p:nvPr>
            <p:ph idx="1"/>
          </p:nvPr>
        </p:nvSpPr>
        <p:spPr/>
        <p:txBody>
          <a:bodyPr>
            <a:normAutofit lnSpcReduction="10000"/>
          </a:bodyPr>
          <a:lstStyle/>
          <a:p>
            <a:r>
              <a:rPr lang="en-US" sz="4000" dirty="0" err="1" smtClean="0"/>
              <a:t>Põlisrahvad</a:t>
            </a:r>
            <a:r>
              <a:rPr lang="en-US" sz="4000" dirty="0" smtClean="0"/>
              <a:t> </a:t>
            </a:r>
            <a:r>
              <a:rPr lang="en-US" sz="4000" dirty="0" err="1" smtClean="0"/>
              <a:t>kui</a:t>
            </a:r>
            <a:r>
              <a:rPr lang="en-US" sz="4000" dirty="0" smtClean="0"/>
              <a:t> </a:t>
            </a:r>
            <a:r>
              <a:rPr lang="en-US" sz="4000" dirty="0" err="1" smtClean="0"/>
              <a:t>inimõiguste</a:t>
            </a:r>
            <a:r>
              <a:rPr lang="en-US" sz="4000" dirty="0" smtClean="0"/>
              <a:t> </a:t>
            </a:r>
            <a:r>
              <a:rPr lang="en-US" sz="4000" dirty="0" err="1" smtClean="0"/>
              <a:t>kaitsjad</a:t>
            </a:r>
            <a:endParaRPr lang="et-EE" sz="4000" dirty="0" smtClean="0"/>
          </a:p>
          <a:p>
            <a:r>
              <a:rPr lang="et-EE" sz="4000" dirty="0" smtClean="0"/>
              <a:t>Saaremaa </a:t>
            </a:r>
            <a:r>
              <a:rPr lang="et-EE" sz="4000" dirty="0"/>
              <a:t>põlisrahva tunnustatud staatus </a:t>
            </a:r>
            <a:r>
              <a:rPr lang="et-EE" sz="4000" dirty="0" smtClean="0"/>
              <a:t>võimalda</a:t>
            </a:r>
            <a:r>
              <a:rPr lang="en-US" sz="4000" dirty="0" smtClean="0"/>
              <a:t>b</a:t>
            </a:r>
            <a:r>
              <a:rPr lang="et-EE" sz="4000" dirty="0" smtClean="0"/>
              <a:t> </a:t>
            </a:r>
            <a:r>
              <a:rPr lang="en-US" sz="4000" dirty="0" err="1" smtClean="0"/>
              <a:t>meil</a:t>
            </a:r>
            <a:r>
              <a:rPr lang="et-EE" sz="4000" dirty="0" smtClean="0"/>
              <a:t> </a:t>
            </a:r>
            <a:r>
              <a:rPr lang="en-US" sz="4000" dirty="0" err="1" smtClean="0"/>
              <a:t>otsustavalt</a:t>
            </a:r>
            <a:r>
              <a:rPr lang="en-US" sz="4000" dirty="0" smtClean="0"/>
              <a:t> </a:t>
            </a:r>
            <a:r>
              <a:rPr lang="et-EE" sz="4000" dirty="0" smtClean="0"/>
              <a:t>kaasa </a:t>
            </a:r>
            <a:r>
              <a:rPr lang="et-EE" sz="4000" dirty="0"/>
              <a:t>rääkida oma metsade, veekogude ja loodusvarade kasutusel ning </a:t>
            </a:r>
            <a:r>
              <a:rPr lang="et-EE" sz="4000" dirty="0" smtClean="0"/>
              <a:t>takista</a:t>
            </a:r>
            <a:r>
              <a:rPr lang="en-US" sz="4000" dirty="0" smtClean="0"/>
              <a:t>b</a:t>
            </a:r>
            <a:r>
              <a:rPr lang="et-EE" sz="4000" dirty="0" smtClean="0"/>
              <a:t> </a:t>
            </a:r>
            <a:r>
              <a:rPr lang="et-EE" sz="4000" dirty="0"/>
              <a:t>traditsioonilise elukeskkonna kergekäelist muutmist (nt tehaste, hoonete, rajatiste ja/või tuuleparkide ehitamist põlisrahva kasutuses olnud ja oleval maa- ja merealal</a:t>
            </a:r>
            <a:r>
              <a:rPr lang="et-EE" sz="4000" dirty="0" smtClean="0"/>
              <a:t>).</a:t>
            </a:r>
            <a:endParaRPr lang="en-US" sz="4000" dirty="0" smtClean="0"/>
          </a:p>
        </p:txBody>
      </p:sp>
      <p:pic>
        <p:nvPicPr>
          <p:cNvPr id="4" name="Pilt 3"/>
          <p:cNvPicPr>
            <a:picLocks noChangeAspect="1"/>
          </p:cNvPicPr>
          <p:nvPr/>
        </p:nvPicPr>
        <p:blipFill>
          <a:blip r:embed="rId2"/>
          <a:stretch>
            <a:fillRect/>
          </a:stretch>
        </p:blipFill>
        <p:spPr>
          <a:xfrm>
            <a:off x="10126207" y="140861"/>
            <a:ext cx="1859441" cy="1774090"/>
          </a:xfrm>
          <a:prstGeom prst="rect">
            <a:avLst/>
          </a:prstGeom>
        </p:spPr>
      </p:pic>
    </p:spTree>
    <p:extLst>
      <p:ext uri="{BB962C8B-B14F-4D97-AF65-F5344CB8AC3E}">
        <p14:creationId xmlns:p14="http://schemas.microsoft.com/office/powerpoint/2010/main" val="47911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772391" y="480218"/>
            <a:ext cx="10647218" cy="1325563"/>
          </a:xfrm>
        </p:spPr>
        <p:txBody>
          <a:bodyPr>
            <a:noAutofit/>
          </a:bodyPr>
          <a:lstStyle/>
          <a:p>
            <a:r>
              <a:rPr lang="en-US" sz="6000" b="1" dirty="0" err="1" smtClean="0"/>
              <a:t>Põlisrahva</a:t>
            </a:r>
            <a:r>
              <a:rPr lang="en-US" sz="6000" b="1" dirty="0" smtClean="0"/>
              <a:t> </a:t>
            </a:r>
            <a:r>
              <a:rPr lang="en-US" sz="6000" b="1" dirty="0" err="1" smtClean="0"/>
              <a:t>eelnev</a:t>
            </a:r>
            <a:r>
              <a:rPr lang="en-US" sz="6000" b="1" dirty="0" smtClean="0"/>
              <a:t>, </a:t>
            </a:r>
            <a:r>
              <a:rPr lang="en-US" sz="6000" b="1" dirty="0" err="1" smtClean="0"/>
              <a:t>vaba</a:t>
            </a:r>
            <a:r>
              <a:rPr lang="en-US" sz="6000" b="1" dirty="0" smtClean="0"/>
              <a:t> ja </a:t>
            </a:r>
            <a:br>
              <a:rPr lang="en-US" sz="6000" b="1" dirty="0" smtClean="0"/>
            </a:br>
            <a:r>
              <a:rPr lang="en-US" sz="6000" b="1" dirty="0" err="1" smtClean="0"/>
              <a:t>informeeritud</a:t>
            </a:r>
            <a:r>
              <a:rPr lang="en-US" sz="6000" b="1" dirty="0" smtClean="0"/>
              <a:t> </a:t>
            </a:r>
            <a:r>
              <a:rPr lang="en-US" sz="6000" b="1" dirty="0" err="1" smtClean="0"/>
              <a:t>nõusolek</a:t>
            </a:r>
            <a:endParaRPr lang="et-EE" sz="6000" b="1" dirty="0"/>
          </a:p>
        </p:txBody>
      </p:sp>
      <p:sp>
        <p:nvSpPr>
          <p:cNvPr id="3" name="Sisu kohatäide 2"/>
          <p:cNvSpPr>
            <a:spLocks noGrp="1"/>
          </p:cNvSpPr>
          <p:nvPr>
            <p:ph idx="1"/>
          </p:nvPr>
        </p:nvSpPr>
        <p:spPr>
          <a:xfrm>
            <a:off x="772391" y="2140880"/>
            <a:ext cx="10920845" cy="4717120"/>
          </a:xfrm>
        </p:spPr>
        <p:txBody>
          <a:bodyPr>
            <a:normAutofit/>
          </a:bodyPr>
          <a:lstStyle/>
          <a:p>
            <a:pPr fontAlgn="base"/>
            <a:r>
              <a:rPr lang="et-EE" sz="3600" dirty="0"/>
              <a:t>Eesti Vabariik, eksisteerides Saaremaa põlisrahva maadel ja merealadel, ei ole seni küsinud Saaremaa põlisrahvalt eelnevat, vaba ja informeeritud nõusolekut, ei Saaremaa merealadele teostatud riiklike eriplaneeringute koostamiseks ega nende järgselt teostatud enampakkumiste korraldamiseks ja merealade müügiks. </a:t>
            </a:r>
          </a:p>
          <a:p>
            <a:pPr fontAlgn="base"/>
            <a:r>
              <a:rPr lang="et-EE" sz="3600" dirty="0"/>
              <a:t>Saarlaste esindajad on nende riiklike otsuse vaidlustamiseks esitanud kohtule kaebuse.</a:t>
            </a:r>
          </a:p>
          <a:p>
            <a:endParaRPr lang="et-EE" dirty="0"/>
          </a:p>
        </p:txBody>
      </p:sp>
      <p:pic>
        <p:nvPicPr>
          <p:cNvPr id="4" name="Pilt 3"/>
          <p:cNvPicPr>
            <a:picLocks noChangeAspect="1"/>
          </p:cNvPicPr>
          <p:nvPr/>
        </p:nvPicPr>
        <p:blipFill>
          <a:blip r:embed="rId2"/>
          <a:stretch>
            <a:fillRect/>
          </a:stretch>
        </p:blipFill>
        <p:spPr>
          <a:xfrm>
            <a:off x="10112352" y="255955"/>
            <a:ext cx="1859441" cy="1774090"/>
          </a:xfrm>
          <a:prstGeom prst="rect">
            <a:avLst/>
          </a:prstGeom>
        </p:spPr>
      </p:pic>
    </p:spTree>
    <p:extLst>
      <p:ext uri="{BB962C8B-B14F-4D97-AF65-F5344CB8AC3E}">
        <p14:creationId xmlns:p14="http://schemas.microsoft.com/office/powerpoint/2010/main" val="250319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91798" y="-22148"/>
            <a:ext cx="11123902" cy="1488282"/>
          </a:xfrm>
        </p:spPr>
        <p:txBody>
          <a:bodyPr>
            <a:noAutofit/>
          </a:bodyPr>
          <a:lstStyle/>
          <a:p>
            <a:r>
              <a:rPr lang="et-EE" sz="6000" b="1" dirty="0" smtClean="0"/>
              <a:t>Põlisrahva</a:t>
            </a:r>
            <a:r>
              <a:rPr lang="en-US" sz="6000" b="1" dirty="0" err="1" smtClean="0"/>
              <a:t>ste</a:t>
            </a:r>
            <a:r>
              <a:rPr lang="et-EE" sz="6000" b="1" dirty="0" smtClean="0"/>
              <a:t> </a:t>
            </a:r>
            <a:r>
              <a:rPr lang="en-US" sz="6000" b="1" dirty="0" smtClean="0"/>
              <a:t>õ</a:t>
            </a:r>
            <a:r>
              <a:rPr lang="et-EE" sz="6000" b="1" dirty="0" err="1" smtClean="0"/>
              <a:t>igus</a:t>
            </a:r>
            <a:r>
              <a:rPr lang="en-US" sz="6000" b="1" dirty="0" err="1" smtClean="0"/>
              <a:t>te</a:t>
            </a:r>
            <a:r>
              <a:rPr lang="en-US" sz="6000" b="1" dirty="0" smtClean="0"/>
              <a:t> </a:t>
            </a:r>
            <a:r>
              <a:rPr lang="en-US" sz="6000" b="1" dirty="0" err="1" smtClean="0"/>
              <a:t>tunnustamine</a:t>
            </a:r>
            <a:endParaRPr lang="et-EE" sz="6000" b="1" dirty="0"/>
          </a:p>
        </p:txBody>
      </p:sp>
      <p:sp>
        <p:nvSpPr>
          <p:cNvPr id="3" name="Sisu kohatäide 2"/>
          <p:cNvSpPr>
            <a:spLocks noGrp="1"/>
          </p:cNvSpPr>
          <p:nvPr>
            <p:ph idx="1"/>
          </p:nvPr>
        </p:nvSpPr>
        <p:spPr>
          <a:xfrm>
            <a:off x="500063" y="1171604"/>
            <a:ext cx="11429133" cy="5234824"/>
          </a:xfrm>
        </p:spPr>
        <p:txBody>
          <a:bodyPr>
            <a:noAutofit/>
          </a:bodyPr>
          <a:lstStyle/>
          <a:p>
            <a:r>
              <a:rPr lang="et-EE" dirty="0" smtClean="0"/>
              <a:t>Läänlased ja virulased teostasid enesemääramised põlisrahvastena juba enne Saaremaa põlisrahva 12.02.2023 toimunud enesemääramist. </a:t>
            </a:r>
            <a:endParaRPr lang="en-US" dirty="0" smtClean="0"/>
          </a:p>
          <a:p>
            <a:r>
              <a:rPr lang="et-EE" sz="3600" dirty="0" smtClean="0"/>
              <a:t>Kuna ÜRO Põlisrahvaste Õiguste Deklaratsioon, mille</a:t>
            </a:r>
            <a:r>
              <a:rPr lang="en-US" sz="3600" dirty="0" smtClean="0"/>
              <a:t> </a:t>
            </a:r>
            <a:r>
              <a:rPr lang="en-US" sz="3600" dirty="0" err="1" smtClean="0"/>
              <a:t>vastuvõtmisel</a:t>
            </a:r>
            <a:r>
              <a:rPr lang="et-EE" sz="3600" dirty="0" smtClean="0"/>
              <a:t> Eesti o</a:t>
            </a:r>
            <a:r>
              <a:rPr lang="en-US" sz="3600" dirty="0" smtClean="0"/>
              <a:t>sales,</a:t>
            </a:r>
            <a:r>
              <a:rPr lang="et-EE" sz="3600" dirty="0" smtClean="0"/>
              <a:t> nõuab põlisrahvastelt lisaks enesemääramisele ka </a:t>
            </a:r>
            <a:r>
              <a:rPr lang="et-EE" sz="3600" b="1" dirty="0" smtClean="0"/>
              <a:t>enesemääramise teostanud põlisrahvaste tunnustamist </a:t>
            </a:r>
            <a:r>
              <a:rPr lang="et-EE" sz="3600" dirty="0" smtClean="0"/>
              <a:t>riikide või </a:t>
            </a:r>
            <a:r>
              <a:rPr lang="et-EE" sz="3600" b="1" dirty="0" smtClean="0"/>
              <a:t>teiste põlisrahvaste poolt</a:t>
            </a:r>
            <a:r>
              <a:rPr lang="et-EE" sz="3600" dirty="0" smtClean="0"/>
              <a:t>, siis järgnesid saarlaste enesemääramisele esmalt läänlaste, virulaste ja saarlaste delegatsioonide vahelised läbirääkimised ning 25.11.2023 allkirjastati Saaremaal Valjalas pidulikult läänlaste, virulaste ja saarlaste </a:t>
            </a:r>
            <a:r>
              <a:rPr lang="et-EE" sz="3600" b="1" dirty="0" smtClean="0"/>
              <a:t>vastastikuse tunnustamise ja koostöö lepingud</a:t>
            </a:r>
            <a:r>
              <a:rPr lang="et-EE" sz="3600" dirty="0" smtClean="0"/>
              <a:t>. </a:t>
            </a:r>
          </a:p>
        </p:txBody>
      </p:sp>
      <p:pic>
        <p:nvPicPr>
          <p:cNvPr id="4" name="Pilt 3"/>
          <p:cNvPicPr>
            <a:picLocks noChangeAspect="1"/>
          </p:cNvPicPr>
          <p:nvPr/>
        </p:nvPicPr>
        <p:blipFill>
          <a:blip r:embed="rId2"/>
          <a:stretch>
            <a:fillRect/>
          </a:stretch>
        </p:blipFill>
        <p:spPr>
          <a:xfrm>
            <a:off x="10980030" y="143824"/>
            <a:ext cx="1211970" cy="1156339"/>
          </a:xfrm>
          <a:prstGeom prst="rect">
            <a:avLst/>
          </a:prstGeom>
        </p:spPr>
      </p:pic>
    </p:spTree>
    <p:extLst>
      <p:ext uri="{BB962C8B-B14F-4D97-AF65-F5344CB8AC3E}">
        <p14:creationId xmlns:p14="http://schemas.microsoft.com/office/powerpoint/2010/main" val="1733715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Autofit/>
          </a:bodyPr>
          <a:lstStyle/>
          <a:p>
            <a:r>
              <a:rPr lang="et-EE" sz="6000" b="1" dirty="0"/>
              <a:t>Põlisrahva</a:t>
            </a:r>
            <a:r>
              <a:rPr lang="en-US" sz="6000" b="1" dirty="0" err="1"/>
              <a:t>ste</a:t>
            </a:r>
            <a:r>
              <a:rPr lang="et-EE" sz="6000" b="1" dirty="0"/>
              <a:t> </a:t>
            </a:r>
            <a:r>
              <a:rPr lang="en-US" sz="6000" b="1" dirty="0"/>
              <a:t>õ</a:t>
            </a:r>
            <a:r>
              <a:rPr lang="et-EE" sz="6000" b="1" dirty="0" err="1"/>
              <a:t>igus</a:t>
            </a:r>
            <a:r>
              <a:rPr lang="en-US" sz="6000" b="1" dirty="0" err="1" smtClean="0"/>
              <a:t>te</a:t>
            </a:r>
            <a:r>
              <a:rPr lang="en-US" sz="6000" b="1" dirty="0" smtClean="0"/>
              <a:t> </a:t>
            </a:r>
            <a:r>
              <a:rPr lang="en-US" sz="6000" b="1" dirty="0" err="1" smtClean="0"/>
              <a:t>riiklik</a:t>
            </a:r>
            <a:r>
              <a:rPr lang="en-US" sz="6000" b="1" dirty="0" smtClean="0"/>
              <a:t> </a:t>
            </a:r>
            <a:r>
              <a:rPr lang="en-US" sz="6000" b="1" dirty="0" err="1" smtClean="0"/>
              <a:t>tunnustamine</a:t>
            </a:r>
            <a:r>
              <a:rPr lang="en-US" sz="6000" b="1" dirty="0" smtClean="0"/>
              <a:t> ja </a:t>
            </a:r>
            <a:r>
              <a:rPr lang="en-US" sz="6000" b="1" dirty="0" err="1" smtClean="0"/>
              <a:t>kaitse</a:t>
            </a:r>
            <a:endParaRPr lang="et-EE" sz="6000" dirty="0"/>
          </a:p>
        </p:txBody>
      </p:sp>
      <p:sp>
        <p:nvSpPr>
          <p:cNvPr id="3" name="Sisu kohatäide 2"/>
          <p:cNvSpPr>
            <a:spLocks noGrp="1"/>
          </p:cNvSpPr>
          <p:nvPr>
            <p:ph idx="1"/>
          </p:nvPr>
        </p:nvSpPr>
        <p:spPr>
          <a:xfrm>
            <a:off x="671513" y="2016190"/>
            <a:ext cx="11101387" cy="4670359"/>
          </a:xfrm>
        </p:spPr>
        <p:txBody>
          <a:bodyPr>
            <a:noAutofit/>
          </a:bodyPr>
          <a:lstStyle/>
          <a:p>
            <a:r>
              <a:rPr lang="en-US" sz="3600" b="1" dirty="0"/>
              <a:t>V</a:t>
            </a:r>
            <a:r>
              <a:rPr lang="et-EE" sz="3600" b="1" dirty="0" err="1" smtClean="0"/>
              <a:t>astastikuse</a:t>
            </a:r>
            <a:r>
              <a:rPr lang="et-EE" sz="3600" b="1" dirty="0" smtClean="0"/>
              <a:t> tunnustamise ja koostöö lepingu</a:t>
            </a:r>
            <a:r>
              <a:rPr lang="en-US" sz="3600" b="1" dirty="0" err="1" smtClean="0"/>
              <a:t>te</a:t>
            </a:r>
            <a:r>
              <a:rPr lang="en-US" sz="3600" b="1" dirty="0" smtClean="0"/>
              <a:t> </a:t>
            </a:r>
            <a:r>
              <a:rPr lang="en-US" sz="3600" dirty="0" err="1" smtClean="0"/>
              <a:t>sõlmimisega</a:t>
            </a:r>
            <a:r>
              <a:rPr lang="et-EE" sz="3600" b="1" dirty="0" smtClean="0"/>
              <a:t> </a:t>
            </a:r>
            <a:r>
              <a:rPr lang="et-EE" sz="3600" dirty="0" smtClean="0"/>
              <a:t>on Saaremaa</a:t>
            </a:r>
            <a:r>
              <a:rPr lang="en-US" sz="3600" dirty="0" smtClean="0"/>
              <a:t>, </a:t>
            </a:r>
            <a:r>
              <a:rPr lang="et-EE" sz="3600" dirty="0" smtClean="0"/>
              <a:t>Virumaa </a:t>
            </a:r>
            <a:r>
              <a:rPr lang="et-EE" sz="3600" dirty="0"/>
              <a:t>ja Läänemaa </a:t>
            </a:r>
            <a:r>
              <a:rPr lang="et-EE" sz="3600" dirty="0" smtClean="0"/>
              <a:t>põlisrahvad </a:t>
            </a:r>
            <a:r>
              <a:rPr lang="et-EE" sz="3600" dirty="0"/>
              <a:t>juba täitnud </a:t>
            </a:r>
            <a:r>
              <a:rPr lang="et-EE" sz="3600" dirty="0" err="1" smtClean="0"/>
              <a:t>täievolilis</a:t>
            </a:r>
            <a:r>
              <a:rPr lang="en-US" sz="3600" dirty="0" smtClean="0"/>
              <a:t>t</a:t>
            </a:r>
            <a:r>
              <a:rPr lang="et-EE" sz="3600" dirty="0" smtClean="0"/>
              <a:t>e põlisrahva</a:t>
            </a:r>
            <a:r>
              <a:rPr lang="en-US" sz="3600" dirty="0" err="1" smtClean="0"/>
              <a:t>ste</a:t>
            </a:r>
            <a:r>
              <a:rPr lang="et-EE" sz="3600" dirty="0" smtClean="0"/>
              <a:t>na </a:t>
            </a:r>
            <a:r>
              <a:rPr lang="en-US" sz="3600" dirty="0" err="1" smtClean="0"/>
              <a:t>esmase</a:t>
            </a:r>
            <a:r>
              <a:rPr lang="en-US" sz="3600" dirty="0" smtClean="0"/>
              <a:t> </a:t>
            </a:r>
            <a:r>
              <a:rPr lang="et-EE" sz="3600" dirty="0" smtClean="0"/>
              <a:t>tunnustuse </a:t>
            </a:r>
            <a:r>
              <a:rPr lang="et-EE" sz="3600" dirty="0"/>
              <a:t>saamiseks rahvusvaheliste lepetega kehtestatud </a:t>
            </a:r>
            <a:r>
              <a:rPr lang="et-EE" sz="3600" dirty="0" smtClean="0"/>
              <a:t>nõuded</a:t>
            </a:r>
            <a:r>
              <a:rPr lang="en-US" sz="3600" dirty="0" smtClean="0"/>
              <a:t>.</a:t>
            </a:r>
          </a:p>
          <a:p>
            <a:r>
              <a:rPr lang="en-US" sz="3600" b="1" dirty="0" err="1" smtClean="0"/>
              <a:t>Käesoleva</a:t>
            </a:r>
            <a:r>
              <a:rPr lang="en-US" sz="3600" b="1" dirty="0" smtClean="0"/>
              <a:t> </a:t>
            </a:r>
            <a:r>
              <a:rPr lang="en-US" sz="3600" b="1" dirty="0" err="1" smtClean="0"/>
              <a:t>kollektiivse</a:t>
            </a:r>
            <a:r>
              <a:rPr lang="en-US" sz="3600" b="1" dirty="0" smtClean="0"/>
              <a:t> </a:t>
            </a:r>
            <a:r>
              <a:rPr lang="en-US" sz="3600" b="1" dirty="0" err="1" smtClean="0"/>
              <a:t>pöördumisega</a:t>
            </a:r>
            <a:r>
              <a:rPr lang="en-US" sz="3600" b="1" dirty="0" smtClean="0"/>
              <a:t> </a:t>
            </a:r>
            <a:r>
              <a:rPr lang="en-US" sz="3600" b="1" dirty="0" err="1" smtClean="0"/>
              <a:t>taotleme</a:t>
            </a:r>
            <a:r>
              <a:rPr lang="en-US" sz="3600" b="1" dirty="0" smtClean="0"/>
              <a:t> Saaremaa </a:t>
            </a:r>
            <a:r>
              <a:rPr lang="en-US" sz="3600" b="1" dirty="0" err="1" smtClean="0"/>
              <a:t>põlisrahva</a:t>
            </a:r>
            <a:r>
              <a:rPr lang="en-US" sz="3600" b="1" dirty="0" smtClean="0"/>
              <a:t> ja </a:t>
            </a:r>
            <a:r>
              <a:rPr lang="en-US" sz="3600" b="1" dirty="0" err="1" smtClean="0"/>
              <a:t>meie</a:t>
            </a:r>
            <a:r>
              <a:rPr lang="en-US" sz="3600" b="1" dirty="0" smtClean="0"/>
              <a:t> </a:t>
            </a:r>
            <a:r>
              <a:rPr lang="et-EE" sz="3600" b="1" dirty="0" smtClean="0"/>
              <a:t>õiguste ametlik</a:t>
            </a:r>
            <a:r>
              <a:rPr lang="en-US" sz="3600" b="1" dirty="0" err="1" smtClean="0"/>
              <a:t>ku</a:t>
            </a:r>
            <a:r>
              <a:rPr lang="et-EE" sz="3600" b="1" dirty="0" smtClean="0"/>
              <a:t> </a:t>
            </a:r>
            <a:r>
              <a:rPr lang="et-EE" sz="3600" b="1" dirty="0"/>
              <a:t>tunnustamist </a:t>
            </a:r>
            <a:r>
              <a:rPr lang="en-US" sz="3600" b="1" dirty="0" smtClean="0"/>
              <a:t>ja </a:t>
            </a:r>
            <a:r>
              <a:rPr lang="en-US" sz="3600" b="1" dirty="0" err="1" smtClean="0"/>
              <a:t>kaitset</a:t>
            </a:r>
            <a:r>
              <a:rPr lang="en-US" sz="3600" b="1" dirty="0" smtClean="0"/>
              <a:t> </a:t>
            </a:r>
            <a:r>
              <a:rPr lang="et-EE" sz="3600" b="1" dirty="0" smtClean="0"/>
              <a:t>ka </a:t>
            </a:r>
            <a:r>
              <a:rPr lang="et-EE" sz="3600" b="1" dirty="0"/>
              <a:t>Eesti </a:t>
            </a:r>
            <a:r>
              <a:rPr lang="et-EE" sz="3600" b="1" dirty="0" smtClean="0"/>
              <a:t>Vabariigi</a:t>
            </a:r>
            <a:r>
              <a:rPr lang="en-US" sz="3600" b="1" dirty="0" err="1" smtClean="0"/>
              <a:t>lt</a:t>
            </a:r>
            <a:r>
              <a:rPr lang="et-EE" sz="3600" dirty="0" smtClean="0"/>
              <a:t>. </a:t>
            </a:r>
            <a:endParaRPr lang="et-EE" sz="3600" dirty="0"/>
          </a:p>
        </p:txBody>
      </p:sp>
      <p:pic>
        <p:nvPicPr>
          <p:cNvPr id="4" name="Pilt 3"/>
          <p:cNvPicPr>
            <a:picLocks noChangeAspect="1"/>
          </p:cNvPicPr>
          <p:nvPr/>
        </p:nvPicPr>
        <p:blipFill>
          <a:blip r:embed="rId2"/>
          <a:stretch>
            <a:fillRect/>
          </a:stretch>
        </p:blipFill>
        <p:spPr>
          <a:xfrm>
            <a:off x="10112352" y="242101"/>
            <a:ext cx="1859441" cy="1774090"/>
          </a:xfrm>
          <a:prstGeom prst="rect">
            <a:avLst/>
          </a:prstGeom>
        </p:spPr>
      </p:pic>
    </p:spTree>
    <p:extLst>
      <p:ext uri="{BB962C8B-B14F-4D97-AF65-F5344CB8AC3E}">
        <p14:creationId xmlns:p14="http://schemas.microsoft.com/office/powerpoint/2010/main" val="2333859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228167" y="61632"/>
            <a:ext cx="11139487" cy="1460500"/>
          </a:xfrm>
        </p:spPr>
        <p:txBody>
          <a:bodyPr>
            <a:normAutofit/>
          </a:bodyPr>
          <a:lstStyle/>
          <a:p>
            <a:r>
              <a:rPr lang="en-US" sz="6000" b="1" dirty="0" err="1" smtClean="0"/>
              <a:t>Kollektiivne</a:t>
            </a:r>
            <a:r>
              <a:rPr lang="en-US" sz="6000" b="1" dirty="0" smtClean="0"/>
              <a:t> </a:t>
            </a:r>
            <a:r>
              <a:rPr lang="en-US" sz="6000" b="1" dirty="0" err="1" smtClean="0"/>
              <a:t>pöördumine</a:t>
            </a:r>
            <a:r>
              <a:rPr lang="en-US" sz="6000" b="1" dirty="0" smtClean="0"/>
              <a:t> </a:t>
            </a:r>
            <a:r>
              <a:rPr lang="en-US" sz="6000" b="1" dirty="0" err="1" smtClean="0"/>
              <a:t>Riigikogule</a:t>
            </a:r>
            <a:endParaRPr lang="et-EE" sz="6000" b="1" dirty="0"/>
          </a:p>
        </p:txBody>
      </p:sp>
      <p:sp>
        <p:nvSpPr>
          <p:cNvPr id="3" name="Sisu kohatäide 2"/>
          <p:cNvSpPr>
            <a:spLocks noGrp="1"/>
          </p:cNvSpPr>
          <p:nvPr>
            <p:ph idx="1"/>
          </p:nvPr>
        </p:nvSpPr>
        <p:spPr>
          <a:xfrm>
            <a:off x="378399" y="1353987"/>
            <a:ext cx="11401428" cy="5198347"/>
          </a:xfrm>
        </p:spPr>
        <p:txBody>
          <a:bodyPr/>
          <a:lstStyle/>
          <a:p>
            <a:pPr fontAlgn="base"/>
            <a:r>
              <a:rPr lang="et-EE" sz="3200" b="1" dirty="0"/>
              <a:t>Käesolevaga mina, petitsiooni allkirjastades, tunnustan Saaremaa põlisrahva enesemääramisel 12.02.2023 tehtud otsustega liitunud saarlaseid ja nende esindajaid rahvusvahelise õiguse subjektiks oleva põlisrahvana ning nõuan, et Eesti Vabariigi Riigikogu, Vabariigi Valitsus, kohtud ja Riigikohus teeksid otsused, millega</a:t>
            </a:r>
            <a:r>
              <a:rPr lang="et-EE" sz="3200" dirty="0"/>
              <a:t>:</a:t>
            </a:r>
          </a:p>
          <a:p>
            <a:pPr fontAlgn="base"/>
            <a:r>
              <a:rPr lang="et-EE" sz="3200" dirty="0"/>
              <a:t>- </a:t>
            </a:r>
            <a:r>
              <a:rPr lang="et-EE" sz="3200" b="1" dirty="0"/>
              <a:t>tunnustatakse </a:t>
            </a:r>
            <a:r>
              <a:rPr lang="et-EE" sz="3200" dirty="0"/>
              <a:t>enesemääramise teostanud Saaremaa põlisrahvast rahvusvahelise õiguse subjektina ning saarlaste valitud esinduskoguna toimiva Saaremaa Põlisrahvas Seltsingu õigust esindada Saaremaa põlisrahva huve, sh. kaebeõigust; </a:t>
            </a:r>
            <a:endParaRPr lang="en-US" sz="3200" dirty="0" smtClean="0"/>
          </a:p>
          <a:p>
            <a:pPr fontAlgn="base"/>
            <a:r>
              <a:rPr lang="et-EE" sz="3200" dirty="0"/>
              <a:t>- </a:t>
            </a:r>
            <a:r>
              <a:rPr lang="et-EE" sz="3200" b="1" dirty="0"/>
              <a:t>tagatakse </a:t>
            </a:r>
            <a:r>
              <a:rPr lang="et-EE" sz="3200" dirty="0"/>
              <a:t>põhiseadusliku korra kehtimine Eesti Vabariigis.</a:t>
            </a:r>
          </a:p>
          <a:p>
            <a:endParaRPr lang="et-EE" dirty="0"/>
          </a:p>
        </p:txBody>
      </p:sp>
      <p:pic>
        <p:nvPicPr>
          <p:cNvPr id="4" name="Pilt 3"/>
          <p:cNvPicPr>
            <a:picLocks noChangeAspect="1"/>
          </p:cNvPicPr>
          <p:nvPr/>
        </p:nvPicPr>
        <p:blipFill>
          <a:blip r:embed="rId2"/>
          <a:stretch>
            <a:fillRect/>
          </a:stretch>
        </p:blipFill>
        <p:spPr>
          <a:xfrm>
            <a:off x="11015662" y="51536"/>
            <a:ext cx="1176337" cy="1122342"/>
          </a:xfrm>
          <a:prstGeom prst="rect">
            <a:avLst/>
          </a:prstGeom>
        </p:spPr>
      </p:pic>
    </p:spTree>
    <p:extLst>
      <p:ext uri="{BB962C8B-B14F-4D97-AF65-F5344CB8AC3E}">
        <p14:creationId xmlns:p14="http://schemas.microsoft.com/office/powerpoint/2010/main" val="1233756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290944" y="293412"/>
            <a:ext cx="11637818" cy="1549827"/>
          </a:xfrm>
        </p:spPr>
        <p:txBody>
          <a:bodyPr>
            <a:normAutofit fontScale="90000"/>
          </a:bodyPr>
          <a:lstStyle/>
          <a:p>
            <a:r>
              <a:rPr lang="en-US" sz="6700" b="1" dirty="0" err="1"/>
              <a:t>Kollektiivne</a:t>
            </a:r>
            <a:r>
              <a:rPr lang="en-US" sz="6700" b="1" dirty="0"/>
              <a:t> </a:t>
            </a:r>
            <a:r>
              <a:rPr lang="en-US" sz="6700" b="1" dirty="0" err="1"/>
              <a:t>pöördumine</a:t>
            </a:r>
            <a:r>
              <a:rPr lang="en-US" sz="6700" b="1" dirty="0"/>
              <a:t> </a:t>
            </a:r>
            <a:r>
              <a:rPr lang="en-US" sz="6700" b="1" dirty="0" err="1" smtClean="0"/>
              <a:t>Riigikogule</a:t>
            </a:r>
            <a:r>
              <a:rPr lang="en-US" sz="6700" b="1" dirty="0" smtClean="0"/>
              <a:t/>
            </a:r>
            <a:br>
              <a:rPr lang="en-US" sz="6700" b="1" dirty="0" smtClean="0"/>
            </a:br>
            <a:r>
              <a:rPr lang="en-US" sz="3100" b="1" dirty="0" smtClean="0"/>
              <a:t>(2)</a:t>
            </a:r>
            <a:r>
              <a:rPr lang="en-US" sz="3100" dirty="0" smtClean="0"/>
              <a:t> </a:t>
            </a:r>
            <a:endParaRPr lang="et-EE" sz="3100" dirty="0"/>
          </a:p>
        </p:txBody>
      </p:sp>
      <p:sp>
        <p:nvSpPr>
          <p:cNvPr id="3" name="Sisu kohatäide 2"/>
          <p:cNvSpPr>
            <a:spLocks noGrp="1"/>
          </p:cNvSpPr>
          <p:nvPr>
            <p:ph idx="1"/>
          </p:nvPr>
        </p:nvSpPr>
        <p:spPr>
          <a:xfrm>
            <a:off x="557645" y="1870364"/>
            <a:ext cx="10882745" cy="4639108"/>
          </a:xfrm>
        </p:spPr>
        <p:txBody>
          <a:bodyPr>
            <a:normAutofit/>
          </a:bodyPr>
          <a:lstStyle/>
          <a:p>
            <a:r>
              <a:rPr lang="et-EE" sz="4000" dirty="0"/>
              <a:t>Eesti Vabariigi Põhiseaduse § 3. sätestab selgelt: Riigivõimu teostatakse üksnes põhiseaduse ja sellega kooskõlas olevate seaduste alusel. Rahvusvahelise õiguse üldtunnustatud põhimõtted ja normid on Eesti õigussüsteemi lahutamatu osa.</a:t>
            </a:r>
          </a:p>
        </p:txBody>
      </p:sp>
      <p:pic>
        <p:nvPicPr>
          <p:cNvPr id="4" name="Pilt 3"/>
          <p:cNvPicPr>
            <a:picLocks noChangeAspect="1"/>
          </p:cNvPicPr>
          <p:nvPr/>
        </p:nvPicPr>
        <p:blipFill>
          <a:blip r:embed="rId2"/>
          <a:stretch>
            <a:fillRect/>
          </a:stretch>
        </p:blipFill>
        <p:spPr>
          <a:xfrm>
            <a:off x="11151441" y="101968"/>
            <a:ext cx="1012848" cy="966357"/>
          </a:xfrm>
          <a:prstGeom prst="rect">
            <a:avLst/>
          </a:prstGeom>
        </p:spPr>
      </p:pic>
    </p:spTree>
    <p:extLst>
      <p:ext uri="{BB962C8B-B14F-4D97-AF65-F5344CB8AC3E}">
        <p14:creationId xmlns:p14="http://schemas.microsoft.com/office/powerpoint/2010/main" val="113628920"/>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699</Words>
  <Application>Microsoft Office PowerPoint</Application>
  <PresentationFormat>Laiekraan</PresentationFormat>
  <Paragraphs>63</Paragraphs>
  <Slides>15</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15</vt:i4>
      </vt:variant>
    </vt:vector>
  </HeadingPairs>
  <TitlesOfParts>
    <vt:vector size="20" baseType="lpstr">
      <vt:lpstr>Arial</vt:lpstr>
      <vt:lpstr>Calibri</vt:lpstr>
      <vt:lpstr>Calibri Light</vt:lpstr>
      <vt:lpstr>Tisa Pro Regular</vt:lpstr>
      <vt:lpstr>Office'i kujundus</vt:lpstr>
      <vt:lpstr>Nõuame Saaremaa põlisrahva õiguste riiklikku tunnustamist ja kaitset</vt:lpstr>
      <vt:lpstr>Saarlased on põlisrahvas</vt:lpstr>
      <vt:lpstr>Identiteet ja väärtused</vt:lpstr>
      <vt:lpstr>Põlisrahva õiguslik staatus</vt:lpstr>
      <vt:lpstr>Põlisrahva eelnev, vaba ja  informeeritud nõusolek</vt:lpstr>
      <vt:lpstr>Põlisrahvaste õiguste tunnustamine</vt:lpstr>
      <vt:lpstr>Põlisrahvaste õiguste riiklik tunnustamine ja kaitse</vt:lpstr>
      <vt:lpstr>Kollektiivne pöördumine Riigikogule</vt:lpstr>
      <vt:lpstr>Kollektiivne pöördumine Riigikogule (2) </vt:lpstr>
      <vt:lpstr>Kollektiivne pöördumine Riigikogule (3)</vt:lpstr>
      <vt:lpstr>Kollektiivne pöördumine Riigikogule (4) </vt:lpstr>
      <vt:lpstr>Rahvusvahelised lepped</vt:lpstr>
      <vt:lpstr>Lahendusettepanek: </vt:lpstr>
      <vt:lpstr>Lahendusettepanek:  (2)</vt:lpstr>
      <vt:lpstr>PowerPointi esitlus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Nõuame Saaremaa põlisrahva õiguste riiklikku tunnustamist ja kaitset</dc:title>
  <dc:creator>Kasutaja</dc:creator>
  <cp:lastModifiedBy>Kasutaja</cp:lastModifiedBy>
  <cp:revision>25</cp:revision>
  <dcterms:created xsi:type="dcterms:W3CDTF">2025-05-06T05:36:44Z</dcterms:created>
  <dcterms:modified xsi:type="dcterms:W3CDTF">2025-05-06T09:54:25Z</dcterms:modified>
</cp:coreProperties>
</file>