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75" r:id="rId6"/>
  </p:sldMasterIdLst>
  <p:notesMasterIdLst>
    <p:notesMasterId r:id="rId20"/>
  </p:notesMasterIdLst>
  <p:sldIdLst>
    <p:sldId id="385" r:id="rId7"/>
    <p:sldId id="428" r:id="rId8"/>
    <p:sldId id="595" r:id="rId9"/>
    <p:sldId id="519" r:id="rId10"/>
    <p:sldId id="695" r:id="rId11"/>
    <p:sldId id="696" r:id="rId12"/>
    <p:sldId id="698" r:id="rId13"/>
    <p:sldId id="700" r:id="rId14"/>
    <p:sldId id="702" r:id="rId15"/>
    <p:sldId id="705" r:id="rId16"/>
    <p:sldId id="707" r:id="rId17"/>
    <p:sldId id="708" r:id="rId18"/>
    <p:sldId id="7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sti Kõiv" initials="KK" lastIdx="1" clrIdx="0">
    <p:extLst>
      <p:ext uri="{19B8F6BF-5375-455C-9EA6-DF929625EA0E}">
        <p15:presenceInfo xmlns:p15="http://schemas.microsoft.com/office/powerpoint/2012/main" userId="S-1-5-21-2009196460-3307222142-1538888278-12761" providerId="AD"/>
      </p:ext>
    </p:extLst>
  </p:cmAuthor>
  <p:cmAuthor id="2" name="Elo Tuppits" initials="ET" lastIdx="3" clrIdx="1">
    <p:extLst>
      <p:ext uri="{19B8F6BF-5375-455C-9EA6-DF929625EA0E}">
        <p15:presenceInfo xmlns:p15="http://schemas.microsoft.com/office/powerpoint/2012/main" userId="S-1-5-21-2009196460-3307222142-1538888278-10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002E87"/>
    <a:srgbClr val="0558A7"/>
    <a:srgbClr val="1B284F"/>
    <a:srgbClr val="685BC7"/>
    <a:srgbClr val="4091C7"/>
    <a:srgbClr val="73CC82"/>
    <a:srgbClr val="DE5E12"/>
    <a:srgbClr val="E8A326"/>
    <a:srgbClr val="F2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200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eeli.murasov\_Meeli%20asjad\Ettekanded\Kutsekoolide%20juhtide%20infop&#228;ev,%2029_11_2024\Stat_ameti_kutsehariduse%20andmed_HT55_20241122-15435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meeli.murasov\AppData\Local\Microsoft\Windows\INetCache\Content.Outlook\BSCL758M\klassi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eeli.murasov\_Meeli%20asjad\Ettekanded\Kutsekoolide%20juhtide%20infop&#228;ev,%2029_11_2024\Stat_ameti_kutsehariduse%20andmed_HT55_20241122-15435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eeli.murasov\_Meeli%20asjad\Ettekanded\Kutsekoolide%20juhtide%20infop&#228;ev,%2029_11_2024\Stat_ameti_kutsehariduse%20andmed_HT55_20241122-15435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/>
              <a:t>Kutseõppe õpilaste ja õppeasutuste arv, 1995-2024</a:t>
            </a:r>
          </a:p>
        </c:rich>
      </c:tx>
      <c:layout>
        <c:manualLayout>
          <c:xMode val="edge"/>
          <c:yMode val="edge"/>
          <c:x val="1.3413054309915276E-2"/>
          <c:y val="1.3283518396104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'HT55'!$A$4</c:f>
              <c:strCache>
                <c:ptCount val="1"/>
                <c:pt idx="0">
                  <c:v>Õpilased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88-4D8F-A577-BF6DCE7870A7}"/>
                </c:ext>
              </c:extLst>
            </c:dLbl>
            <c:dLbl>
              <c:idx val="1"/>
              <c:layout>
                <c:manualLayout>
                  <c:x val="-1.7426225684378999E-3"/>
                  <c:y val="-0.40131497804583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88-4D8F-A577-BF6DCE7870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88-4D8F-A577-BF6DCE7870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88-4D8F-A577-BF6DCE7870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88-4D8F-A577-BF6DCE7870A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88-4D8F-A577-BF6DCE7870A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88-4D8F-A577-BF6DCE7870A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88-4D8F-A577-BF6DCE7870A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88-4D8F-A577-BF6DCE7870A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88-4D8F-A577-BF6DCE7870A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88-4D8F-A577-BF6DCE7870A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88-4D8F-A577-BF6DCE7870A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88-4D8F-A577-BF6DCE7870A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88-4D8F-A577-BF6DCE7870A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B88-4D8F-A577-BF6DCE7870A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B88-4D8F-A577-BF6DCE7870A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B88-4D8F-A577-BF6DCE7870A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B88-4D8F-A577-BF6DCE7870A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B88-4D8F-A577-BF6DCE7870A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B88-4D8F-A577-BF6DCE7870A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B88-4D8F-A577-BF6DCE7870A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B88-4D8F-A577-BF6DCE7870A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B88-4D8F-A577-BF6DCE7870A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B88-4D8F-A577-BF6DCE7870A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B88-4D8F-A577-BF6DCE7870A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B88-4D8F-A577-BF6DCE7870A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B88-4D8F-A577-BF6DCE7870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B88-4D8F-A577-BF6DCE7870A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B88-4D8F-A577-BF6DCE7870A7}"/>
                </c:ext>
              </c:extLst>
            </c:dLbl>
            <c:dLbl>
              <c:idx val="29"/>
              <c:layout>
                <c:manualLayout>
                  <c:x val="3.9772939575766241E-4"/>
                  <c:y val="-0.33254978702067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B88-4D8F-A577-BF6DCE787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'HT55'!$B$3:$AE$3</c:f>
              <c:strCach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strCache>
            </c:strRef>
          </c:cat>
          <c:val>
            <c:numRef>
              <c:f>'HT55'!$B$4:$AE$4</c:f>
              <c:numCache>
                <c:formatCode>0</c:formatCode>
                <c:ptCount val="30"/>
                <c:pt idx="0">
                  <c:v>29438</c:v>
                </c:pt>
                <c:pt idx="1">
                  <c:v>31487</c:v>
                </c:pt>
                <c:pt idx="2">
                  <c:v>31316</c:v>
                </c:pt>
                <c:pt idx="3">
                  <c:v>31190</c:v>
                </c:pt>
                <c:pt idx="4">
                  <c:v>31147</c:v>
                </c:pt>
                <c:pt idx="5">
                  <c:v>30872</c:v>
                </c:pt>
                <c:pt idx="6">
                  <c:v>29813</c:v>
                </c:pt>
                <c:pt idx="7">
                  <c:v>28095</c:v>
                </c:pt>
                <c:pt idx="8">
                  <c:v>28183</c:v>
                </c:pt>
                <c:pt idx="9">
                  <c:v>29915</c:v>
                </c:pt>
                <c:pt idx="10">
                  <c:v>29013</c:v>
                </c:pt>
                <c:pt idx="11">
                  <c:v>28651</c:v>
                </c:pt>
                <c:pt idx="12">
                  <c:v>27381</c:v>
                </c:pt>
                <c:pt idx="13">
                  <c:v>27239</c:v>
                </c:pt>
                <c:pt idx="14">
                  <c:v>28363</c:v>
                </c:pt>
                <c:pt idx="15">
                  <c:v>28012</c:v>
                </c:pt>
                <c:pt idx="16">
                  <c:v>27046</c:v>
                </c:pt>
                <c:pt idx="17">
                  <c:v>26172</c:v>
                </c:pt>
                <c:pt idx="18">
                  <c:v>25699</c:v>
                </c:pt>
                <c:pt idx="19">
                  <c:v>25237</c:v>
                </c:pt>
                <c:pt idx="20">
                  <c:v>24907</c:v>
                </c:pt>
                <c:pt idx="21">
                  <c:v>25071</c:v>
                </c:pt>
                <c:pt idx="22">
                  <c:v>24143</c:v>
                </c:pt>
                <c:pt idx="23">
                  <c:v>23387</c:v>
                </c:pt>
                <c:pt idx="24">
                  <c:v>24017</c:v>
                </c:pt>
                <c:pt idx="25">
                  <c:v>25548</c:v>
                </c:pt>
                <c:pt idx="26">
                  <c:v>25862</c:v>
                </c:pt>
                <c:pt idx="27">
                  <c:v>25469</c:v>
                </c:pt>
                <c:pt idx="28">
                  <c:v>26311</c:v>
                </c:pt>
                <c:pt idx="29">
                  <c:v>27604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B88-4D8F-A577-BF6DCE787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074703"/>
        <c:axId val="490072303"/>
      </c:areaChart>
      <c:lineChart>
        <c:grouping val="standard"/>
        <c:varyColors val="0"/>
        <c:ser>
          <c:idx val="1"/>
          <c:order val="1"/>
          <c:tx>
            <c:strRef>
              <c:f>'HT55'!$A$5</c:f>
              <c:strCache>
                <c:ptCount val="1"/>
                <c:pt idx="0">
                  <c:v>Õpeasutused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9"/>
            <c:spPr>
              <a:solidFill>
                <a:schemeClr val="accent6"/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'HT55'!$B$3:$AE$3</c:f>
              <c:strCach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strCache>
            </c:strRef>
          </c:cat>
          <c:val>
            <c:numRef>
              <c:f>'HT55'!$B$5:$AE$5</c:f>
              <c:numCache>
                <c:formatCode>0</c:formatCode>
                <c:ptCount val="30"/>
                <c:pt idx="0">
                  <c:v>85</c:v>
                </c:pt>
                <c:pt idx="1">
                  <c:v>91</c:v>
                </c:pt>
                <c:pt idx="2">
                  <c:v>90</c:v>
                </c:pt>
                <c:pt idx="3">
                  <c:v>87</c:v>
                </c:pt>
                <c:pt idx="4">
                  <c:v>86</c:v>
                </c:pt>
                <c:pt idx="5">
                  <c:v>78</c:v>
                </c:pt>
                <c:pt idx="6">
                  <c:v>80</c:v>
                </c:pt>
                <c:pt idx="7">
                  <c:v>79</c:v>
                </c:pt>
                <c:pt idx="8">
                  <c:v>71</c:v>
                </c:pt>
                <c:pt idx="9">
                  <c:v>68</c:v>
                </c:pt>
                <c:pt idx="10">
                  <c:v>61</c:v>
                </c:pt>
                <c:pt idx="11">
                  <c:v>54</c:v>
                </c:pt>
                <c:pt idx="12">
                  <c:v>53</c:v>
                </c:pt>
                <c:pt idx="13">
                  <c:v>51</c:v>
                </c:pt>
                <c:pt idx="14">
                  <c:v>51</c:v>
                </c:pt>
                <c:pt idx="15">
                  <c:v>51</c:v>
                </c:pt>
                <c:pt idx="16">
                  <c:v>50</c:v>
                </c:pt>
                <c:pt idx="17">
                  <c:v>48</c:v>
                </c:pt>
                <c:pt idx="18">
                  <c:v>47</c:v>
                </c:pt>
                <c:pt idx="19">
                  <c:v>46</c:v>
                </c:pt>
                <c:pt idx="20">
                  <c:v>44</c:v>
                </c:pt>
                <c:pt idx="21">
                  <c:v>39</c:v>
                </c:pt>
                <c:pt idx="22">
                  <c:v>38</c:v>
                </c:pt>
                <c:pt idx="23">
                  <c:v>38</c:v>
                </c:pt>
                <c:pt idx="24">
                  <c:v>37</c:v>
                </c:pt>
                <c:pt idx="25">
                  <c:v>37</c:v>
                </c:pt>
                <c:pt idx="26">
                  <c:v>37</c:v>
                </c:pt>
                <c:pt idx="27">
                  <c:v>35</c:v>
                </c:pt>
                <c:pt idx="28">
                  <c:v>36</c:v>
                </c:pt>
                <c:pt idx="29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BB88-4D8F-A577-BF6DCE787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487807"/>
        <c:axId val="1163487327"/>
      </c:lineChart>
      <c:catAx>
        <c:axId val="490074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90072303"/>
        <c:crosses val="autoZero"/>
        <c:auto val="1"/>
        <c:lblAlgn val="ctr"/>
        <c:lblOffset val="100"/>
        <c:noMultiLvlLbl val="0"/>
      </c:catAx>
      <c:valAx>
        <c:axId val="49007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90074703"/>
        <c:crosses val="autoZero"/>
        <c:crossBetween val="between"/>
      </c:valAx>
      <c:valAx>
        <c:axId val="1163487327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63487807"/>
        <c:crosses val="max"/>
        <c:crossBetween val="between"/>
      </c:valAx>
      <c:catAx>
        <c:axId val="11634878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34873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t-E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t-EE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9.</a:t>
            </a:r>
            <a:r>
              <a:rPr lang="et-EE" sz="1600" b="1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klassi õpilaste arv ja prognoos</a:t>
            </a:r>
            <a:endParaRPr lang="et-EE" sz="1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c:rich>
      </c:tx>
      <c:layout>
        <c:manualLayout>
          <c:xMode val="edge"/>
          <c:yMode val="edge"/>
          <c:x val="1.6444742170041143E-2"/>
          <c:y val="2.0125783505731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et-EE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Leht2!$B$2:$AI$2</c:f>
              <c:strCache>
                <c:ptCount val="34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  <c:pt idx="16">
                  <c:v>2021/22</c:v>
                </c:pt>
                <c:pt idx="17">
                  <c:v>2022/23</c:v>
                </c:pt>
                <c:pt idx="18">
                  <c:v>2023/24</c:v>
                </c:pt>
                <c:pt idx="19">
                  <c:v>2024/25</c:v>
                </c:pt>
                <c:pt idx="20">
                  <c:v>2025/26</c:v>
                </c:pt>
                <c:pt idx="21">
                  <c:v>2026/27</c:v>
                </c:pt>
                <c:pt idx="22">
                  <c:v>2027/28</c:v>
                </c:pt>
                <c:pt idx="23">
                  <c:v>2028/29</c:v>
                </c:pt>
                <c:pt idx="24">
                  <c:v>2029/30</c:v>
                </c:pt>
                <c:pt idx="25">
                  <c:v>2030/31</c:v>
                </c:pt>
                <c:pt idx="26">
                  <c:v>2031/32</c:v>
                </c:pt>
                <c:pt idx="27">
                  <c:v>2032/33</c:v>
                </c:pt>
                <c:pt idx="28">
                  <c:v>2033/34</c:v>
                </c:pt>
                <c:pt idx="29">
                  <c:v>2034/35</c:v>
                </c:pt>
                <c:pt idx="30">
                  <c:v>2035/36</c:v>
                </c:pt>
                <c:pt idx="31">
                  <c:v>2036/37</c:v>
                </c:pt>
                <c:pt idx="32">
                  <c:v>2037/38</c:v>
                </c:pt>
                <c:pt idx="33">
                  <c:v>2038/39</c:v>
                </c:pt>
              </c:strCache>
            </c:strRef>
          </c:cat>
          <c:val>
            <c:numRef>
              <c:f>Leht2!$B$4:$AI$4</c:f>
              <c:numCache>
                <c:formatCode>0</c:formatCode>
                <c:ptCount val="34"/>
                <c:pt idx="0">
                  <c:v>22304</c:v>
                </c:pt>
                <c:pt idx="1">
                  <c:v>19413</c:v>
                </c:pt>
                <c:pt idx="2">
                  <c:v>18038</c:v>
                </c:pt>
                <c:pt idx="3">
                  <c:v>15253</c:v>
                </c:pt>
                <c:pt idx="4">
                  <c:v>14176</c:v>
                </c:pt>
                <c:pt idx="5">
                  <c:v>13509</c:v>
                </c:pt>
                <c:pt idx="6">
                  <c:v>13242</c:v>
                </c:pt>
                <c:pt idx="7">
                  <c:v>12577</c:v>
                </c:pt>
                <c:pt idx="8">
                  <c:v>12167</c:v>
                </c:pt>
                <c:pt idx="9">
                  <c:v>12425</c:v>
                </c:pt>
                <c:pt idx="10">
                  <c:v>13067</c:v>
                </c:pt>
                <c:pt idx="11">
                  <c:v>12632</c:v>
                </c:pt>
                <c:pt idx="12">
                  <c:v>13001</c:v>
                </c:pt>
                <c:pt idx="13">
                  <c:v>13036</c:v>
                </c:pt>
                <c:pt idx="14">
                  <c:v>13992</c:v>
                </c:pt>
                <c:pt idx="15">
                  <c:v>14350</c:v>
                </c:pt>
                <c:pt idx="16">
                  <c:v>14877</c:v>
                </c:pt>
                <c:pt idx="17">
                  <c:v>15775</c:v>
                </c:pt>
                <c:pt idx="18">
                  <c:v>16028</c:v>
                </c:pt>
                <c:pt idx="19">
                  <c:v>15763</c:v>
                </c:pt>
                <c:pt idx="20">
                  <c:v>15825</c:v>
                </c:pt>
                <c:pt idx="21">
                  <c:v>14679</c:v>
                </c:pt>
                <c:pt idx="22">
                  <c:v>14056</c:v>
                </c:pt>
                <c:pt idx="23">
                  <c:v>13531</c:v>
                </c:pt>
                <c:pt idx="24">
                  <c:v>13551</c:v>
                </c:pt>
                <c:pt idx="25">
                  <c:v>13907</c:v>
                </c:pt>
                <c:pt idx="26">
                  <c:v>14053</c:v>
                </c:pt>
                <c:pt idx="27">
                  <c:v>13784</c:v>
                </c:pt>
                <c:pt idx="28">
                  <c:v>14367</c:v>
                </c:pt>
                <c:pt idx="29">
                  <c:v>14099</c:v>
                </c:pt>
                <c:pt idx="30">
                  <c:v>13209</c:v>
                </c:pt>
                <c:pt idx="31">
                  <c:v>13272</c:v>
                </c:pt>
                <c:pt idx="32">
                  <c:v>11646</c:v>
                </c:pt>
                <c:pt idx="33">
                  <c:v>10949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0-4DC9-A981-7ECE3BC1F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3084511"/>
        <c:axId val="1163085471"/>
      </c:areaChar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CF0-4DC9-A981-7ECE3BC1F12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F0-4DC9-A981-7ECE3BC1F12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F0-4DC9-A981-7ECE3BC1F12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CF0-4DC9-A981-7ECE3BC1F12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CF0-4DC9-A981-7ECE3BC1F12F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CF0-4DC9-A981-7ECE3BC1F12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CF0-4DC9-A981-7ECE3BC1F12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CF0-4DC9-A981-7ECE3BC1F12F}"/>
              </c:ext>
            </c:extLst>
          </c:dPt>
          <c:cat>
            <c:strRef>
              <c:f>Leht2!$B$2:$AI$2</c:f>
              <c:strCache>
                <c:ptCount val="34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  <c:pt idx="16">
                  <c:v>2021/22</c:v>
                </c:pt>
                <c:pt idx="17">
                  <c:v>2022/23</c:v>
                </c:pt>
                <c:pt idx="18">
                  <c:v>2023/24</c:v>
                </c:pt>
                <c:pt idx="19">
                  <c:v>2024/25</c:v>
                </c:pt>
                <c:pt idx="20">
                  <c:v>2025/26</c:v>
                </c:pt>
                <c:pt idx="21">
                  <c:v>2026/27</c:v>
                </c:pt>
                <c:pt idx="22">
                  <c:v>2027/28</c:v>
                </c:pt>
                <c:pt idx="23">
                  <c:v>2028/29</c:v>
                </c:pt>
                <c:pt idx="24">
                  <c:v>2029/30</c:v>
                </c:pt>
                <c:pt idx="25">
                  <c:v>2030/31</c:v>
                </c:pt>
                <c:pt idx="26">
                  <c:v>2031/32</c:v>
                </c:pt>
                <c:pt idx="27">
                  <c:v>2032/33</c:v>
                </c:pt>
                <c:pt idx="28">
                  <c:v>2033/34</c:v>
                </c:pt>
                <c:pt idx="29">
                  <c:v>2034/35</c:v>
                </c:pt>
                <c:pt idx="30">
                  <c:v>2035/36</c:v>
                </c:pt>
                <c:pt idx="31">
                  <c:v>2036/37</c:v>
                </c:pt>
                <c:pt idx="32">
                  <c:v>2037/38</c:v>
                </c:pt>
                <c:pt idx="33">
                  <c:v>2038/39</c:v>
                </c:pt>
              </c:strCache>
            </c:strRef>
          </c:cat>
          <c:val>
            <c:numRef>
              <c:f>Leht2!$B$3:$AI$3</c:f>
              <c:numCache>
                <c:formatCode>#,##0</c:formatCode>
                <c:ptCount val="34"/>
                <c:pt idx="0">
                  <c:v>20312</c:v>
                </c:pt>
                <c:pt idx="1">
                  <c:v>18420</c:v>
                </c:pt>
                <c:pt idx="2">
                  <c:v>17183</c:v>
                </c:pt>
                <c:pt idx="3">
                  <c:v>15087</c:v>
                </c:pt>
                <c:pt idx="4">
                  <c:v>13647</c:v>
                </c:pt>
                <c:pt idx="5">
                  <c:v>13110</c:v>
                </c:pt>
                <c:pt idx="6">
                  <c:v>12566</c:v>
                </c:pt>
                <c:pt idx="7">
                  <c:v>11975</c:v>
                </c:pt>
                <c:pt idx="8">
                  <c:v>11454</c:v>
                </c:pt>
                <c:pt idx="9">
                  <c:v>11688</c:v>
                </c:pt>
                <c:pt idx="10">
                  <c:v>11995</c:v>
                </c:pt>
                <c:pt idx="11">
                  <c:v>11911</c:v>
                </c:pt>
                <c:pt idx="12">
                  <c:v>11974</c:v>
                </c:pt>
                <c:pt idx="13">
                  <c:v>12271</c:v>
                </c:pt>
                <c:pt idx="14">
                  <c:v>12894</c:v>
                </c:pt>
                <c:pt idx="15">
                  <c:v>13330</c:v>
                </c:pt>
                <c:pt idx="16">
                  <c:v>14060</c:v>
                </c:pt>
                <c:pt idx="17">
                  <c:v>14982</c:v>
                </c:pt>
                <c:pt idx="18">
                  <c:v>15993</c:v>
                </c:pt>
                <c:pt idx="19" formatCode="General">
                  <c:v>16102</c:v>
                </c:pt>
                <c:pt idx="20" formatCode="General">
                  <c:v>16125</c:v>
                </c:pt>
                <c:pt idx="21" formatCode="General">
                  <c:v>15696</c:v>
                </c:pt>
                <c:pt idx="22" formatCode="General">
                  <c:v>14837</c:v>
                </c:pt>
                <c:pt idx="23" formatCode="General">
                  <c:v>14497</c:v>
                </c:pt>
                <c:pt idx="24" formatCode="General">
                  <c:v>14592</c:v>
                </c:pt>
                <c:pt idx="25" formatCode="General">
                  <c:v>14612</c:v>
                </c:pt>
                <c:pt idx="26" formatCode="General">
                  <c:v>14997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CF0-4DC9-A981-7ECE3BC1F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3084511"/>
        <c:axId val="1163085471"/>
      </c:barChart>
      <c:catAx>
        <c:axId val="116308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63085471"/>
        <c:crosses val="autoZero"/>
        <c:auto val="1"/>
        <c:lblAlgn val="ctr"/>
        <c:lblOffset val="100"/>
        <c:noMultiLvlLbl val="0"/>
      </c:catAx>
      <c:valAx>
        <c:axId val="1163085471"/>
        <c:scaling>
          <c:orientation val="minMax"/>
          <c:max val="2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6308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000" b="1"/>
              <a:t>Kutseõppe õpilased vanuserühmiti, 2015/16 - 2024/25</a:t>
            </a:r>
          </a:p>
        </c:rich>
      </c:tx>
      <c:layout>
        <c:manualLayout>
          <c:xMode val="edge"/>
          <c:yMode val="edge"/>
          <c:x val="1.502716046790448E-2"/>
          <c:y val="2.2119809247125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Vanus!$B$4</c:f>
              <c:strCache>
                <c:ptCount val="1"/>
                <c:pt idx="0">
                  <c:v>Kuni 19a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Vanus!$A$5:$A$14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Vanus!$B$5:$B$14</c:f>
              <c:numCache>
                <c:formatCode>#,##0</c:formatCode>
                <c:ptCount val="10"/>
                <c:pt idx="0">
                  <c:v>11802</c:v>
                </c:pt>
                <c:pt idx="1">
                  <c:v>11562</c:v>
                </c:pt>
                <c:pt idx="2">
                  <c:v>11071</c:v>
                </c:pt>
                <c:pt idx="3">
                  <c:v>10549</c:v>
                </c:pt>
                <c:pt idx="4">
                  <c:v>10577</c:v>
                </c:pt>
                <c:pt idx="5">
                  <c:v>11078</c:v>
                </c:pt>
                <c:pt idx="6">
                  <c:v>11443</c:v>
                </c:pt>
                <c:pt idx="7">
                  <c:v>12073</c:v>
                </c:pt>
                <c:pt idx="8">
                  <c:v>12859</c:v>
                </c:pt>
                <c:pt idx="9">
                  <c:v>13652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C-449D-8434-4F64EB5DE739}"/>
            </c:ext>
          </c:extLst>
        </c:ser>
        <c:ser>
          <c:idx val="1"/>
          <c:order val="1"/>
          <c:tx>
            <c:strRef>
              <c:f>Vanus!$C$4</c:f>
              <c:strCache>
                <c:ptCount val="1"/>
                <c:pt idx="0">
                  <c:v>20-24a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Vanus!$A$5:$A$14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Vanus!$C$5:$C$14</c:f>
              <c:numCache>
                <c:formatCode>#,##0</c:formatCode>
                <c:ptCount val="10"/>
                <c:pt idx="0">
                  <c:v>5172</c:v>
                </c:pt>
                <c:pt idx="1">
                  <c:v>4708</c:v>
                </c:pt>
                <c:pt idx="2">
                  <c:v>4206</c:v>
                </c:pt>
                <c:pt idx="3">
                  <c:v>3579</c:v>
                </c:pt>
                <c:pt idx="4">
                  <c:v>3433</c:v>
                </c:pt>
                <c:pt idx="5">
                  <c:v>3640</c:v>
                </c:pt>
                <c:pt idx="6">
                  <c:v>3780</c:v>
                </c:pt>
                <c:pt idx="7">
                  <c:v>3601</c:v>
                </c:pt>
                <c:pt idx="8">
                  <c:v>3669</c:v>
                </c:pt>
                <c:pt idx="9">
                  <c:v>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1C-449D-8434-4F64EB5DE739}"/>
            </c:ext>
          </c:extLst>
        </c:ser>
        <c:ser>
          <c:idx val="2"/>
          <c:order val="2"/>
          <c:tx>
            <c:strRef>
              <c:f>Vanus!$D$4</c:f>
              <c:strCache>
                <c:ptCount val="1"/>
                <c:pt idx="0">
                  <c:v>25+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Vanus!$A$5:$A$14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Vanus!$D$5:$D$14</c:f>
              <c:numCache>
                <c:formatCode>#,##0</c:formatCode>
                <c:ptCount val="10"/>
                <c:pt idx="0">
                  <c:v>7933</c:v>
                </c:pt>
                <c:pt idx="1">
                  <c:v>8801</c:v>
                </c:pt>
                <c:pt idx="2">
                  <c:v>8866</c:v>
                </c:pt>
                <c:pt idx="3">
                  <c:v>9259</c:v>
                </c:pt>
                <c:pt idx="4">
                  <c:v>10007</c:v>
                </c:pt>
                <c:pt idx="5">
                  <c:v>10830</c:v>
                </c:pt>
                <c:pt idx="6">
                  <c:v>10639</c:v>
                </c:pt>
                <c:pt idx="7">
                  <c:v>9795</c:v>
                </c:pt>
                <c:pt idx="8">
                  <c:v>9783</c:v>
                </c:pt>
                <c:pt idx="9">
                  <c:v>10104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1C-449D-8434-4F64EB5DE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2458751"/>
        <c:axId val="242457311"/>
      </c:barChart>
      <c:lineChart>
        <c:grouping val="standard"/>
        <c:varyColors val="0"/>
        <c:ser>
          <c:idx val="3"/>
          <c:order val="3"/>
          <c:tx>
            <c:strRef>
              <c:f>Vanus!$E$4</c:f>
              <c:strCache>
                <c:ptCount val="1"/>
                <c:pt idx="0">
                  <c:v>Kokku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Vanus!$A$5:$A$14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Vanus!$E$5:$E$14</c:f>
              <c:numCache>
                <c:formatCode>#,##0</c:formatCode>
                <c:ptCount val="10"/>
                <c:pt idx="0">
                  <c:v>24907</c:v>
                </c:pt>
                <c:pt idx="1">
                  <c:v>25071</c:v>
                </c:pt>
                <c:pt idx="2">
                  <c:v>24143</c:v>
                </c:pt>
                <c:pt idx="3">
                  <c:v>23387</c:v>
                </c:pt>
                <c:pt idx="4">
                  <c:v>24017</c:v>
                </c:pt>
                <c:pt idx="5">
                  <c:v>25548</c:v>
                </c:pt>
                <c:pt idx="6">
                  <c:v>25862</c:v>
                </c:pt>
                <c:pt idx="7">
                  <c:v>25469</c:v>
                </c:pt>
                <c:pt idx="8">
                  <c:v>26311</c:v>
                </c:pt>
                <c:pt idx="9">
                  <c:v>27604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1C-449D-8434-4F64EB5DE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458751"/>
        <c:axId val="242457311"/>
      </c:lineChart>
      <c:catAx>
        <c:axId val="24245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42457311"/>
        <c:crosses val="autoZero"/>
        <c:auto val="1"/>
        <c:lblAlgn val="ctr"/>
        <c:lblOffset val="100"/>
        <c:noMultiLvlLbl val="0"/>
      </c:catAx>
      <c:valAx>
        <c:axId val="24245731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4245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713729144390018"/>
          <c:y val="0.29499025055389011"/>
          <c:w val="0.10484476532445029"/>
          <c:h val="0.33333434319588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t-E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HEV </a:t>
            </a:r>
            <a:r>
              <a:rPr lang="en-US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õpilaste</a:t>
            </a:r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arv</a:t>
            </a:r>
            <a:r>
              <a:rPr lang="et-EE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kutseõppes</a:t>
            </a:r>
            <a:endParaRPr lang="en-US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c:rich>
      </c:tx>
      <c:layout>
        <c:manualLayout>
          <c:xMode val="edge"/>
          <c:yMode val="edge"/>
          <c:x val="3.2534558180227435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Leht2!$B$57:$F$57</c:f>
              <c:strCache>
                <c:ptCount val="5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  <c:pt idx="4">
                  <c:v>2024/25</c:v>
                </c:pt>
              </c:strCache>
            </c:strRef>
          </c:cat>
          <c:val>
            <c:numRef>
              <c:f>Leht2!$B$58:$F$58</c:f>
              <c:numCache>
                <c:formatCode>General</c:formatCode>
                <c:ptCount val="5"/>
                <c:pt idx="0">
                  <c:v>1439</c:v>
                </c:pt>
                <c:pt idx="1">
                  <c:v>1767</c:v>
                </c:pt>
                <c:pt idx="2">
                  <c:v>2244</c:v>
                </c:pt>
                <c:pt idx="3">
                  <c:v>2844</c:v>
                </c:pt>
                <c:pt idx="4">
                  <c:v>3606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8-4443-A96A-6D7F514EC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99719344"/>
        <c:axId val="1699718864"/>
      </c:barChart>
      <c:catAx>
        <c:axId val="16997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99718864"/>
        <c:crosses val="autoZero"/>
        <c:auto val="1"/>
        <c:lblAlgn val="ctr"/>
        <c:lblOffset val="100"/>
        <c:noMultiLvlLbl val="0"/>
      </c:catAx>
      <c:valAx>
        <c:axId val="1699718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971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0.80986</cdr:x>
      <cdr:y>0.80453</cdr:y>
    </cdr:from>
    <cdr:to>
      <cdr:x>0.97133</cdr:x>
      <cdr:y>0.91302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F947F19-8A02-D32C-44A3-103F341C4FA1}"/>
            </a:ext>
          </a:extLst>
        </cdr:cNvPr>
        <cdr:cNvSpPr txBox="1"/>
      </cdr:nvSpPr>
      <cdr:spPr>
        <a:xfrm xmlns:a="http://schemas.openxmlformats.org/drawingml/2006/main">
          <a:off x="9320060" y="5043610"/>
          <a:ext cx="1858277" cy="680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t-EE" sz="11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Sündide arv 15 a tagasi</a:t>
          </a:r>
        </a:p>
        <a:p xmlns:a="http://schemas.openxmlformats.org/drawingml/2006/main">
          <a:pPr algn="r"/>
          <a:endParaRPr lang="et-EE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 xmlns:a="http://schemas.openxmlformats.org/drawingml/2006/main">
          <a:pPr algn="r"/>
          <a:r>
            <a:rPr lang="et-EE" sz="11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2038/39 – sündide arv 2023</a:t>
          </a:r>
        </a:p>
        <a:p xmlns:a="http://schemas.openxmlformats.org/drawingml/2006/main">
          <a:endParaRPr lang="et-EE" sz="11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  <a:p xmlns:a="http://schemas.openxmlformats.org/drawingml/2006/main">
          <a:endParaRPr lang="et-EE" sz="1100" kern="1200" dirty="0"/>
        </a:p>
      </cdr:txBody>
    </cdr:sp>
  </cdr:relSizeAnchor>
  <cdr:relSizeAnchor xmlns:cdr="http://schemas.openxmlformats.org/drawingml/2006/chartDrawing">
    <cdr:from>
      <cdr:x>0.57997</cdr:x>
      <cdr:y>0.75187</cdr:y>
    </cdr:from>
    <cdr:to>
      <cdr:x>0.78307</cdr:x>
      <cdr:y>0.85878</cdr:y>
    </cdr:to>
    <cdr:sp macro="" textlink="">
      <cdr:nvSpPr>
        <cdr:cNvPr id="3" name="Ristkülik 2">
          <a:extLst xmlns:a="http://schemas.openxmlformats.org/drawingml/2006/main">
            <a:ext uri="{FF2B5EF4-FFF2-40B4-BE49-F238E27FC236}">
              <a16:creationId xmlns:a16="http://schemas.microsoft.com/office/drawing/2014/main" id="{5FACD14F-4C63-8BB8-F758-87F6FCF024E5}"/>
            </a:ext>
          </a:extLst>
        </cdr:cNvPr>
        <cdr:cNvSpPr/>
      </cdr:nvSpPr>
      <cdr:spPr>
        <a:xfrm xmlns:a="http://schemas.openxmlformats.org/drawingml/2006/main">
          <a:off x="6674502" y="4713480"/>
          <a:ext cx="2337213" cy="67019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t-EE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2023/24 põhikoolis õppinud õpilased </a:t>
          </a:r>
          <a:r>
            <a:rPr lang="et-EE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klassiti</a:t>
          </a:r>
          <a:endParaRPr lang="et-EE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145E8-3D5F-224D-B2BD-DB522C61DAC9}" type="datetimeFigureOut">
              <a:t>19.01.2025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BCF9-54DE-864D-87F8-5BD191D4CF58}" type="slidenum"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10123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Õpilasi ei ole:</a:t>
            </a:r>
          </a:p>
          <a:p>
            <a:r>
              <a:rPr lang="et-EE" dirty="0"/>
              <a:t>Eesti Lennuakadeemia</a:t>
            </a:r>
          </a:p>
          <a:p>
            <a:r>
              <a:rPr lang="et-EE" dirty="0"/>
              <a:t>Juuksurite Erakool „Maridel“</a:t>
            </a:r>
          </a:p>
          <a:p>
            <a:r>
              <a:rPr lang="et-EE" dirty="0"/>
              <a:t>Eesti Esimene Erakosmeetikakool (ainult 4 õpilast)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F35BC-E9A1-4A41-B143-34CACF4E7BB7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030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F35BC-E9A1-4A41-B143-34CACF4E7BB7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907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001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09847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E740C4-E72A-6654-8AA5-0233F20E0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7976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2E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44340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väik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85A63-8CA9-4B3F-4196-CB29489CCA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8300" y="1"/>
            <a:ext cx="2933700" cy="6847745"/>
          </a:xfrm>
          <a:custGeom>
            <a:avLst/>
            <a:gdLst>
              <a:gd name="connsiteX0" fmla="*/ 0 w 2933700"/>
              <a:gd name="connsiteY0" fmla="*/ 0 h 6847745"/>
              <a:gd name="connsiteX1" fmla="*/ 299396 w 2933700"/>
              <a:gd name="connsiteY1" fmla="*/ 563880 h 6847745"/>
              <a:gd name="connsiteX2" fmla="*/ 2515053 w 2933700"/>
              <a:gd name="connsiteY2" fmla="*/ 2059940 h 6847745"/>
              <a:gd name="connsiteX3" fmla="*/ 2927063 w 2933700"/>
              <a:gd name="connsiteY3" fmla="*/ 2731621 h 6847745"/>
              <a:gd name="connsiteX4" fmla="*/ 2933700 w 2933700"/>
              <a:gd name="connsiteY4" fmla="*/ 2838989 h 6847745"/>
              <a:gd name="connsiteX5" fmla="*/ 2933700 w 2933700"/>
              <a:gd name="connsiteY5" fmla="*/ 6847745 h 6847745"/>
              <a:gd name="connsiteX6" fmla="*/ 2929144 w 2933700"/>
              <a:gd name="connsiteY6" fmla="*/ 6774050 h 6847745"/>
              <a:gd name="connsiteX7" fmla="*/ 2634938 w 2933700"/>
              <a:gd name="connsiteY7" fmla="*/ 6294120 h 6847745"/>
              <a:gd name="connsiteX8" fmla="*/ 419281 w 2933700"/>
              <a:gd name="connsiteY8" fmla="*/ 4798695 h 6847745"/>
              <a:gd name="connsiteX9" fmla="*/ 0 w 2933700"/>
              <a:gd name="connsiteY9" fmla="*/ 4009390 h 68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00" h="6847745">
                <a:moveTo>
                  <a:pt x="0" y="0"/>
                </a:moveTo>
                <a:cubicBezTo>
                  <a:pt x="0" y="226060"/>
                  <a:pt x="112274" y="437515"/>
                  <a:pt x="299396" y="563880"/>
                </a:cubicBezTo>
                <a:lnTo>
                  <a:pt x="2515053" y="2059940"/>
                </a:lnTo>
                <a:cubicBezTo>
                  <a:pt x="2744279" y="2214960"/>
                  <a:pt x="2893371" y="2460407"/>
                  <a:pt x="2927063" y="2731621"/>
                </a:cubicBezTo>
                <a:lnTo>
                  <a:pt x="2933700" y="2838989"/>
                </a:lnTo>
                <a:lnTo>
                  <a:pt x="2933700" y="6847745"/>
                </a:lnTo>
                <a:lnTo>
                  <a:pt x="2929144" y="6774050"/>
                </a:lnTo>
                <a:cubicBezTo>
                  <a:pt x="2905096" y="6580406"/>
                  <a:pt x="2798671" y="6404690"/>
                  <a:pt x="2634938" y="6294120"/>
                </a:cubicBezTo>
                <a:lnTo>
                  <a:pt x="419281" y="4798695"/>
                </a:lnTo>
                <a:cubicBezTo>
                  <a:pt x="157310" y="4621530"/>
                  <a:pt x="0" y="4325620"/>
                  <a:pt x="0" y="400939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Sisesta pilt siia!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11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6777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6777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</p:spTree>
    <p:extLst>
      <p:ext uri="{BB962C8B-B14F-4D97-AF65-F5344CB8AC3E}">
        <p14:creationId xmlns:p14="http://schemas.microsoft.com/office/powerpoint/2010/main" val="4290968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2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E57F4069-72B5-6BEC-AA4E-2680C87BB3D5}"/>
              </a:ext>
            </a:extLst>
          </p:cNvPr>
          <p:cNvGrpSpPr/>
          <p:nvPr/>
        </p:nvGrpSpPr>
        <p:grpSpPr>
          <a:xfrm>
            <a:off x="9274175" y="0"/>
            <a:ext cx="2937192" cy="3429000"/>
            <a:chOff x="9274175" y="0"/>
            <a:chExt cx="2937192" cy="3429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896F3-F5F3-9209-48B3-D6480AE08CA2}"/>
                </a:ext>
              </a:extLst>
            </p:cNvPr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>
                <a:gd name="connsiteX0" fmla="*/ 0 w 1468755"/>
                <a:gd name="connsiteY0" fmla="*/ 2004695 h 3429000"/>
                <a:gd name="connsiteX1" fmla="*/ 0 w 1468755"/>
                <a:gd name="connsiteY1" fmla="*/ 0 h 3429000"/>
                <a:gd name="connsiteX2" fmla="*/ 149860 w 1468755"/>
                <a:gd name="connsiteY2" fmla="*/ 281940 h 3429000"/>
                <a:gd name="connsiteX3" fmla="*/ 1258888 w 1468755"/>
                <a:gd name="connsiteY3" fmla="*/ 1029970 h 3429000"/>
                <a:gd name="connsiteX4" fmla="*/ 1468755 w 1468755"/>
                <a:gd name="connsiteY4" fmla="*/ 1424623 h 3429000"/>
                <a:gd name="connsiteX5" fmla="*/ 1468755 w 1468755"/>
                <a:gd name="connsiteY5" fmla="*/ 3429000 h 3429000"/>
                <a:gd name="connsiteX6" fmla="*/ 1318895 w 1468755"/>
                <a:gd name="connsiteY6" fmla="*/ 3147060 h 3429000"/>
                <a:gd name="connsiteX7" fmla="*/ 209868 w 1468755"/>
                <a:gd name="connsiteY7" fmla="*/ 2399348 h 3429000"/>
                <a:gd name="connsiteX8" fmla="*/ 0 w 1468755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5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AEFD0F-EA04-CFF7-56F5-85A77E28050F}"/>
                </a:ext>
              </a:extLst>
            </p:cNvPr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652 h 3429000"/>
                <a:gd name="connsiteX4" fmla="*/ 0 w 1468754"/>
                <a:gd name="connsiteY4" fmla="*/ 1424305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348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810D6724-1831-84F3-B5A9-B3D6ADFF09D3}"/>
              </a:ext>
            </a:extLst>
          </p:cNvPr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17DA64-05A3-9811-E976-C511A6D7970E}"/>
                </a:ext>
              </a:extLst>
            </p:cNvPr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>
                <a:gd name="connsiteX0" fmla="*/ 0 w 1468754"/>
                <a:gd name="connsiteY0" fmla="*/ 2004695 h 3429000"/>
                <a:gd name="connsiteX1" fmla="*/ 0 w 1468754"/>
                <a:gd name="connsiteY1" fmla="*/ 0 h 3429000"/>
                <a:gd name="connsiteX2" fmla="*/ 149860 w 1468754"/>
                <a:gd name="connsiteY2" fmla="*/ 281940 h 3429000"/>
                <a:gd name="connsiteX3" fmla="*/ 1258888 w 1468754"/>
                <a:gd name="connsiteY3" fmla="*/ 1029653 h 3429000"/>
                <a:gd name="connsiteX4" fmla="*/ 1468755 w 1468754"/>
                <a:gd name="connsiteY4" fmla="*/ 1424305 h 3429000"/>
                <a:gd name="connsiteX5" fmla="*/ 1468755 w 1468754"/>
                <a:gd name="connsiteY5" fmla="*/ 3429000 h 3429000"/>
                <a:gd name="connsiteX6" fmla="*/ 1318895 w 1468754"/>
                <a:gd name="connsiteY6" fmla="*/ 3147060 h 3429000"/>
                <a:gd name="connsiteX7" fmla="*/ 209867 w 1468754"/>
                <a:gd name="connsiteY7" fmla="*/ 2399030 h 3429000"/>
                <a:gd name="connsiteX8" fmla="*/ 0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66DF42-3FAA-DE07-A883-39DE961B41D9}"/>
                </a:ext>
              </a:extLst>
            </p:cNvPr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970 h 3429000"/>
                <a:gd name="connsiteX4" fmla="*/ 0 w 1468754"/>
                <a:gd name="connsiteY4" fmla="*/ 1424622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030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249875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3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B5ED960-F0FA-2617-E909-4B62DEFA85D1}"/>
              </a:ext>
            </a:extLst>
          </p:cNvPr>
          <p:cNvGrpSpPr/>
          <p:nvPr/>
        </p:nvGrpSpPr>
        <p:grpSpPr>
          <a:xfrm>
            <a:off x="9254067" y="0"/>
            <a:ext cx="1958128" cy="2286000"/>
            <a:chOff x="9254067" y="0"/>
            <a:chExt cx="1958128" cy="2286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5EFB52-19F1-DFBB-6AE2-4D44A8DAFDC9}"/>
                </a:ext>
              </a:extLst>
            </p:cNvPr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7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85DE7C-B7AD-6BE8-F174-C00F50686509}"/>
                </a:ext>
              </a:extLst>
            </p:cNvPr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435 h 2286000"/>
                <a:gd name="connsiteX4" fmla="*/ 0 w 979169"/>
                <a:gd name="connsiteY4" fmla="*/ 949537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DF2C0F18-ED50-CB20-3644-79832FAE12F4}"/>
              </a:ext>
            </a:extLst>
          </p:cNvPr>
          <p:cNvGrpSpPr/>
          <p:nvPr/>
        </p:nvGrpSpPr>
        <p:grpSpPr>
          <a:xfrm>
            <a:off x="10233025" y="2286000"/>
            <a:ext cx="1958128" cy="2286000"/>
            <a:chOff x="10233025" y="2286000"/>
            <a:chExt cx="1958128" cy="2286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75D78E-D9EF-CBD6-77E7-3CECBF96CA93}"/>
                </a:ext>
              </a:extLst>
            </p:cNvPr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435 h 2286000"/>
                <a:gd name="connsiteX4" fmla="*/ 979170 w 979169"/>
                <a:gd name="connsiteY4" fmla="*/ 949537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353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FA20D7-3CD8-BF23-FAF0-A78C882226D6}"/>
                </a:ext>
              </a:extLst>
            </p:cNvPr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7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353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B1D8A455-9515-D547-FB79-65B208CE4F16}"/>
              </a:ext>
            </a:extLst>
          </p:cNvPr>
          <p:cNvGrpSpPr/>
          <p:nvPr/>
        </p:nvGrpSpPr>
        <p:grpSpPr>
          <a:xfrm>
            <a:off x="9254067" y="4572000"/>
            <a:ext cx="1958128" cy="2286000"/>
            <a:chOff x="9254067" y="4572000"/>
            <a:chExt cx="1958128" cy="2286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54A07D-173F-56B9-187F-F1E24CBCC775}"/>
                </a:ext>
              </a:extLst>
            </p:cNvPr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6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7BBB3A-E836-4F58-1BCB-0E560EFA4ACA}"/>
                </a:ext>
              </a:extLst>
            </p:cNvPr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6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548259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73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290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väik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85A63-8CA9-4B3F-4196-CB29489CCA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8300" y="1"/>
            <a:ext cx="2933700" cy="6847745"/>
          </a:xfrm>
          <a:custGeom>
            <a:avLst/>
            <a:gdLst>
              <a:gd name="connsiteX0" fmla="*/ 0 w 2933700"/>
              <a:gd name="connsiteY0" fmla="*/ 0 h 6847745"/>
              <a:gd name="connsiteX1" fmla="*/ 299396 w 2933700"/>
              <a:gd name="connsiteY1" fmla="*/ 563880 h 6847745"/>
              <a:gd name="connsiteX2" fmla="*/ 2515053 w 2933700"/>
              <a:gd name="connsiteY2" fmla="*/ 2059940 h 6847745"/>
              <a:gd name="connsiteX3" fmla="*/ 2927063 w 2933700"/>
              <a:gd name="connsiteY3" fmla="*/ 2731621 h 6847745"/>
              <a:gd name="connsiteX4" fmla="*/ 2933700 w 2933700"/>
              <a:gd name="connsiteY4" fmla="*/ 2838989 h 6847745"/>
              <a:gd name="connsiteX5" fmla="*/ 2933700 w 2933700"/>
              <a:gd name="connsiteY5" fmla="*/ 6847745 h 6847745"/>
              <a:gd name="connsiteX6" fmla="*/ 2929144 w 2933700"/>
              <a:gd name="connsiteY6" fmla="*/ 6774050 h 6847745"/>
              <a:gd name="connsiteX7" fmla="*/ 2634938 w 2933700"/>
              <a:gd name="connsiteY7" fmla="*/ 6294120 h 6847745"/>
              <a:gd name="connsiteX8" fmla="*/ 419281 w 2933700"/>
              <a:gd name="connsiteY8" fmla="*/ 4798695 h 6847745"/>
              <a:gd name="connsiteX9" fmla="*/ 0 w 2933700"/>
              <a:gd name="connsiteY9" fmla="*/ 4009390 h 68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00" h="6847745">
                <a:moveTo>
                  <a:pt x="0" y="0"/>
                </a:moveTo>
                <a:cubicBezTo>
                  <a:pt x="0" y="226060"/>
                  <a:pt x="112274" y="437515"/>
                  <a:pt x="299396" y="563880"/>
                </a:cubicBezTo>
                <a:lnTo>
                  <a:pt x="2515053" y="2059940"/>
                </a:lnTo>
                <a:cubicBezTo>
                  <a:pt x="2744279" y="2214960"/>
                  <a:pt x="2893371" y="2460407"/>
                  <a:pt x="2927063" y="2731621"/>
                </a:cubicBezTo>
                <a:lnTo>
                  <a:pt x="2933700" y="2838989"/>
                </a:lnTo>
                <a:lnTo>
                  <a:pt x="2933700" y="6847745"/>
                </a:lnTo>
                <a:lnTo>
                  <a:pt x="2929144" y="6774050"/>
                </a:lnTo>
                <a:cubicBezTo>
                  <a:pt x="2905096" y="6580406"/>
                  <a:pt x="2798671" y="6404690"/>
                  <a:pt x="2634938" y="6294120"/>
                </a:cubicBezTo>
                <a:lnTo>
                  <a:pt x="419281" y="4798695"/>
                </a:lnTo>
                <a:cubicBezTo>
                  <a:pt x="157310" y="4621530"/>
                  <a:pt x="0" y="4325620"/>
                  <a:pt x="0" y="400939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Sisesta pilt siia!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566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e ja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9A3DC-82A2-185E-5AB8-BD65E7BBB0E1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41A4-D4E5-00BC-7747-37521F2AF173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6F0AE-B319-6A13-0FA7-53062F484F3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F798046-95C7-2F86-6F28-A1FFFBC73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" y="2860430"/>
            <a:ext cx="2828925" cy="3117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EF2CD3B-B0A9-9E2F-5069-653A41B2E4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537" y="2860430"/>
            <a:ext cx="2828925" cy="3117850"/>
          </a:xfrm>
        </p:spPr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  <a:lvl2pPr>
              <a:defRPr>
                <a:solidFill>
                  <a:srgbClr val="002E87"/>
                </a:solidFill>
              </a:defRPr>
            </a:lvl2pPr>
            <a:lvl3pPr>
              <a:defRPr>
                <a:solidFill>
                  <a:srgbClr val="002E87"/>
                </a:solidFill>
              </a:defRPr>
            </a:lvl3pPr>
            <a:lvl4pPr>
              <a:defRPr>
                <a:solidFill>
                  <a:srgbClr val="002E87"/>
                </a:solidFill>
              </a:defRPr>
            </a:lvl4pPr>
            <a:lvl5pPr>
              <a:defRPr>
                <a:solidFill>
                  <a:srgbClr val="002E8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D7C0A4-EAEF-E5A6-B7E9-BA334345FF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5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58461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65057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56424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>
                <a:solidFill>
                  <a:srgbClr val="0072CE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501244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väik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85A63-8CA9-4B3F-4196-CB29489CCA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8300" y="1"/>
            <a:ext cx="2933700" cy="6847745"/>
          </a:xfrm>
          <a:custGeom>
            <a:avLst/>
            <a:gdLst>
              <a:gd name="connsiteX0" fmla="*/ 0 w 2933700"/>
              <a:gd name="connsiteY0" fmla="*/ 0 h 6847745"/>
              <a:gd name="connsiteX1" fmla="*/ 299396 w 2933700"/>
              <a:gd name="connsiteY1" fmla="*/ 563880 h 6847745"/>
              <a:gd name="connsiteX2" fmla="*/ 2515053 w 2933700"/>
              <a:gd name="connsiteY2" fmla="*/ 2059940 h 6847745"/>
              <a:gd name="connsiteX3" fmla="*/ 2927063 w 2933700"/>
              <a:gd name="connsiteY3" fmla="*/ 2731621 h 6847745"/>
              <a:gd name="connsiteX4" fmla="*/ 2933700 w 2933700"/>
              <a:gd name="connsiteY4" fmla="*/ 2838989 h 6847745"/>
              <a:gd name="connsiteX5" fmla="*/ 2933700 w 2933700"/>
              <a:gd name="connsiteY5" fmla="*/ 6847745 h 6847745"/>
              <a:gd name="connsiteX6" fmla="*/ 2929144 w 2933700"/>
              <a:gd name="connsiteY6" fmla="*/ 6774050 h 6847745"/>
              <a:gd name="connsiteX7" fmla="*/ 2634938 w 2933700"/>
              <a:gd name="connsiteY7" fmla="*/ 6294120 h 6847745"/>
              <a:gd name="connsiteX8" fmla="*/ 419281 w 2933700"/>
              <a:gd name="connsiteY8" fmla="*/ 4798695 h 6847745"/>
              <a:gd name="connsiteX9" fmla="*/ 0 w 2933700"/>
              <a:gd name="connsiteY9" fmla="*/ 4009390 h 68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00" h="6847745">
                <a:moveTo>
                  <a:pt x="0" y="0"/>
                </a:moveTo>
                <a:cubicBezTo>
                  <a:pt x="0" y="226060"/>
                  <a:pt x="112274" y="437515"/>
                  <a:pt x="299396" y="563880"/>
                </a:cubicBezTo>
                <a:lnTo>
                  <a:pt x="2515053" y="2059940"/>
                </a:lnTo>
                <a:cubicBezTo>
                  <a:pt x="2744279" y="2214960"/>
                  <a:pt x="2893371" y="2460407"/>
                  <a:pt x="2927063" y="2731621"/>
                </a:cubicBezTo>
                <a:lnTo>
                  <a:pt x="2933700" y="2838989"/>
                </a:lnTo>
                <a:lnTo>
                  <a:pt x="2933700" y="6847745"/>
                </a:lnTo>
                <a:lnTo>
                  <a:pt x="2929144" y="6774050"/>
                </a:lnTo>
                <a:cubicBezTo>
                  <a:pt x="2905096" y="6580406"/>
                  <a:pt x="2798671" y="6404690"/>
                  <a:pt x="2634938" y="6294120"/>
                </a:cubicBezTo>
                <a:lnTo>
                  <a:pt x="419281" y="4798695"/>
                </a:lnTo>
                <a:cubicBezTo>
                  <a:pt x="157310" y="4621530"/>
                  <a:pt x="0" y="4325620"/>
                  <a:pt x="0" y="400939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Sisesta pilt siia!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8602-0544-D502-AECE-2B66D50B9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67B8-041C-CCC4-EB93-84B502410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F5FCC2-6744-BDEE-AC50-9DB32D9E8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A0CA66-D7A9-9F16-7BC5-77BD85E4A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6" y="1488163"/>
            <a:ext cx="8127688" cy="1202283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BB39BC6-80BD-E71C-4E76-AA99E5772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8125462" cy="30151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18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D86CC-F548-B0AB-C4E2-450B4B1E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4EE2-211F-5183-E962-B07CABE57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AD75-A37E-A733-B3BF-1746A4915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FE64A7-D7E4-4C28-13BA-B12A50D3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4"/>
            <a:ext cx="4923223" cy="1167114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E2D2E86-039B-A329-A17B-9B901D8E0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4921875" cy="29269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221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2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E57F4069-72B5-6BEC-AA4E-2680C87BB3D5}"/>
              </a:ext>
            </a:extLst>
          </p:cNvPr>
          <p:cNvGrpSpPr/>
          <p:nvPr/>
        </p:nvGrpSpPr>
        <p:grpSpPr>
          <a:xfrm>
            <a:off x="9274175" y="0"/>
            <a:ext cx="2937192" cy="3429000"/>
            <a:chOff x="9274175" y="0"/>
            <a:chExt cx="2937192" cy="3429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896F3-F5F3-9209-48B3-D6480AE08CA2}"/>
                </a:ext>
              </a:extLst>
            </p:cNvPr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>
                <a:gd name="connsiteX0" fmla="*/ 0 w 1468755"/>
                <a:gd name="connsiteY0" fmla="*/ 2004695 h 3429000"/>
                <a:gd name="connsiteX1" fmla="*/ 0 w 1468755"/>
                <a:gd name="connsiteY1" fmla="*/ 0 h 3429000"/>
                <a:gd name="connsiteX2" fmla="*/ 149860 w 1468755"/>
                <a:gd name="connsiteY2" fmla="*/ 281940 h 3429000"/>
                <a:gd name="connsiteX3" fmla="*/ 1258888 w 1468755"/>
                <a:gd name="connsiteY3" fmla="*/ 1029970 h 3429000"/>
                <a:gd name="connsiteX4" fmla="*/ 1468755 w 1468755"/>
                <a:gd name="connsiteY4" fmla="*/ 1424623 h 3429000"/>
                <a:gd name="connsiteX5" fmla="*/ 1468755 w 1468755"/>
                <a:gd name="connsiteY5" fmla="*/ 3429000 h 3429000"/>
                <a:gd name="connsiteX6" fmla="*/ 1318895 w 1468755"/>
                <a:gd name="connsiteY6" fmla="*/ 3147060 h 3429000"/>
                <a:gd name="connsiteX7" fmla="*/ 209868 w 1468755"/>
                <a:gd name="connsiteY7" fmla="*/ 2399348 h 3429000"/>
                <a:gd name="connsiteX8" fmla="*/ 0 w 1468755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5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AEFD0F-EA04-CFF7-56F5-85A77E28050F}"/>
                </a:ext>
              </a:extLst>
            </p:cNvPr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652 h 3429000"/>
                <a:gd name="connsiteX4" fmla="*/ 0 w 1468754"/>
                <a:gd name="connsiteY4" fmla="*/ 1424305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348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810D6724-1831-84F3-B5A9-B3D6ADFF09D3}"/>
              </a:ext>
            </a:extLst>
          </p:cNvPr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17DA64-05A3-9811-E976-C511A6D7970E}"/>
                </a:ext>
              </a:extLst>
            </p:cNvPr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>
                <a:gd name="connsiteX0" fmla="*/ 0 w 1468754"/>
                <a:gd name="connsiteY0" fmla="*/ 2004695 h 3429000"/>
                <a:gd name="connsiteX1" fmla="*/ 0 w 1468754"/>
                <a:gd name="connsiteY1" fmla="*/ 0 h 3429000"/>
                <a:gd name="connsiteX2" fmla="*/ 149860 w 1468754"/>
                <a:gd name="connsiteY2" fmla="*/ 281940 h 3429000"/>
                <a:gd name="connsiteX3" fmla="*/ 1258888 w 1468754"/>
                <a:gd name="connsiteY3" fmla="*/ 1029653 h 3429000"/>
                <a:gd name="connsiteX4" fmla="*/ 1468755 w 1468754"/>
                <a:gd name="connsiteY4" fmla="*/ 1424305 h 3429000"/>
                <a:gd name="connsiteX5" fmla="*/ 1468755 w 1468754"/>
                <a:gd name="connsiteY5" fmla="*/ 3429000 h 3429000"/>
                <a:gd name="connsiteX6" fmla="*/ 1318895 w 1468754"/>
                <a:gd name="connsiteY6" fmla="*/ 3147060 h 3429000"/>
                <a:gd name="connsiteX7" fmla="*/ 209867 w 1468754"/>
                <a:gd name="connsiteY7" fmla="*/ 2399030 h 3429000"/>
                <a:gd name="connsiteX8" fmla="*/ 0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66DF42-3FAA-DE07-A883-39DE961B41D9}"/>
                </a:ext>
              </a:extLst>
            </p:cNvPr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970 h 3429000"/>
                <a:gd name="connsiteX4" fmla="*/ 0 w 1468754"/>
                <a:gd name="connsiteY4" fmla="*/ 1424622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030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DE88-C14C-5A5A-80FC-0F54815BA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3A46-83B5-1643-E608-499EB7CA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C323-6CF2-E4F0-3338-AEC7654C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87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3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B5ED960-F0FA-2617-E909-4B62DEFA85D1}"/>
              </a:ext>
            </a:extLst>
          </p:cNvPr>
          <p:cNvGrpSpPr/>
          <p:nvPr/>
        </p:nvGrpSpPr>
        <p:grpSpPr>
          <a:xfrm>
            <a:off x="9254067" y="0"/>
            <a:ext cx="1958128" cy="2286000"/>
            <a:chOff x="9254067" y="0"/>
            <a:chExt cx="1958128" cy="2286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5EFB52-19F1-DFBB-6AE2-4D44A8DAFDC9}"/>
                </a:ext>
              </a:extLst>
            </p:cNvPr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7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85DE7C-B7AD-6BE8-F174-C00F50686509}"/>
                </a:ext>
              </a:extLst>
            </p:cNvPr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435 h 2286000"/>
                <a:gd name="connsiteX4" fmla="*/ 0 w 979169"/>
                <a:gd name="connsiteY4" fmla="*/ 949537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DF2C0F18-ED50-CB20-3644-79832FAE12F4}"/>
              </a:ext>
            </a:extLst>
          </p:cNvPr>
          <p:cNvGrpSpPr/>
          <p:nvPr/>
        </p:nvGrpSpPr>
        <p:grpSpPr>
          <a:xfrm>
            <a:off x="10233025" y="2286000"/>
            <a:ext cx="1958128" cy="2286000"/>
            <a:chOff x="10233025" y="2286000"/>
            <a:chExt cx="1958128" cy="2286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75D78E-D9EF-CBD6-77E7-3CECBF96CA93}"/>
                </a:ext>
              </a:extLst>
            </p:cNvPr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435 h 2286000"/>
                <a:gd name="connsiteX4" fmla="*/ 979170 w 979169"/>
                <a:gd name="connsiteY4" fmla="*/ 949537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353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FA20D7-3CD8-BF23-FAF0-A78C882226D6}"/>
                </a:ext>
              </a:extLst>
            </p:cNvPr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7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353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B1D8A455-9515-D547-FB79-65B208CE4F16}"/>
              </a:ext>
            </a:extLst>
          </p:cNvPr>
          <p:cNvGrpSpPr/>
          <p:nvPr/>
        </p:nvGrpSpPr>
        <p:grpSpPr>
          <a:xfrm>
            <a:off x="9254067" y="4572000"/>
            <a:ext cx="1958128" cy="2286000"/>
            <a:chOff x="9254067" y="4572000"/>
            <a:chExt cx="1958128" cy="2286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54A07D-173F-56B9-187F-F1E24CBCC775}"/>
                </a:ext>
              </a:extLst>
            </p:cNvPr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6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7BBB3A-E836-4F58-1BCB-0E560EFA4ACA}"/>
                </a:ext>
              </a:extLst>
            </p:cNvPr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6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8E42-4EFF-A512-ED93-35937F7D9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432A0-E5D7-68BB-B309-90439748A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43348-E648-D29E-235E-3ABC98C0D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3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031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1" y="0"/>
            <a:ext cx="12191996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28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82679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82679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</p:spTree>
    <p:extLst>
      <p:ext uri="{BB962C8B-B14F-4D97-AF65-F5344CB8AC3E}">
        <p14:creationId xmlns:p14="http://schemas.microsoft.com/office/powerpoint/2010/main" val="194682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7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e ja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9A3DC-82A2-185E-5AB8-BD65E7BBB0E1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41A4-D4E5-00BC-7747-37521F2AF173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6F0AE-B319-6A13-0FA7-53062F484F3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608D9A-C5CA-6622-C837-F89ED11B0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" y="2860430"/>
            <a:ext cx="2828925" cy="3117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0EEDFAC-EE99-4787-4EBE-359B1F603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78B8870-B79E-F725-2818-0602FE99B1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5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7181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tx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4865104-6E87-D361-2561-BA8B60D7D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E13F54-DB69-71E0-100C-6C98E98D1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2229AE-3E23-C73D-A0DC-540915AD2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5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4086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2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E57F4069-72B5-6BEC-AA4E-2680C87BB3D5}"/>
              </a:ext>
            </a:extLst>
          </p:cNvPr>
          <p:cNvGrpSpPr/>
          <p:nvPr/>
        </p:nvGrpSpPr>
        <p:grpSpPr>
          <a:xfrm>
            <a:off x="9274175" y="0"/>
            <a:ext cx="2937192" cy="3429000"/>
            <a:chOff x="9274175" y="0"/>
            <a:chExt cx="2937192" cy="3429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896F3-F5F3-9209-48B3-D6480AE08CA2}"/>
                </a:ext>
              </a:extLst>
            </p:cNvPr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>
                <a:gd name="connsiteX0" fmla="*/ 0 w 1468755"/>
                <a:gd name="connsiteY0" fmla="*/ 2004695 h 3429000"/>
                <a:gd name="connsiteX1" fmla="*/ 0 w 1468755"/>
                <a:gd name="connsiteY1" fmla="*/ 0 h 3429000"/>
                <a:gd name="connsiteX2" fmla="*/ 149860 w 1468755"/>
                <a:gd name="connsiteY2" fmla="*/ 281940 h 3429000"/>
                <a:gd name="connsiteX3" fmla="*/ 1258888 w 1468755"/>
                <a:gd name="connsiteY3" fmla="*/ 1029970 h 3429000"/>
                <a:gd name="connsiteX4" fmla="*/ 1468755 w 1468755"/>
                <a:gd name="connsiteY4" fmla="*/ 1424623 h 3429000"/>
                <a:gd name="connsiteX5" fmla="*/ 1468755 w 1468755"/>
                <a:gd name="connsiteY5" fmla="*/ 3429000 h 3429000"/>
                <a:gd name="connsiteX6" fmla="*/ 1318895 w 1468755"/>
                <a:gd name="connsiteY6" fmla="*/ 3147060 h 3429000"/>
                <a:gd name="connsiteX7" fmla="*/ 209868 w 1468755"/>
                <a:gd name="connsiteY7" fmla="*/ 2399348 h 3429000"/>
                <a:gd name="connsiteX8" fmla="*/ 0 w 1468755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5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AEFD0F-EA04-CFF7-56F5-85A77E28050F}"/>
                </a:ext>
              </a:extLst>
            </p:cNvPr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652 h 3429000"/>
                <a:gd name="connsiteX4" fmla="*/ 0 w 1468754"/>
                <a:gd name="connsiteY4" fmla="*/ 1424305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348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810D6724-1831-84F3-B5A9-B3D6ADFF09D3}"/>
              </a:ext>
            </a:extLst>
          </p:cNvPr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17DA64-05A3-9811-E976-C511A6D7970E}"/>
                </a:ext>
              </a:extLst>
            </p:cNvPr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>
                <a:gd name="connsiteX0" fmla="*/ 0 w 1468754"/>
                <a:gd name="connsiteY0" fmla="*/ 2004695 h 3429000"/>
                <a:gd name="connsiteX1" fmla="*/ 0 w 1468754"/>
                <a:gd name="connsiteY1" fmla="*/ 0 h 3429000"/>
                <a:gd name="connsiteX2" fmla="*/ 149860 w 1468754"/>
                <a:gd name="connsiteY2" fmla="*/ 281940 h 3429000"/>
                <a:gd name="connsiteX3" fmla="*/ 1258888 w 1468754"/>
                <a:gd name="connsiteY3" fmla="*/ 1029653 h 3429000"/>
                <a:gd name="connsiteX4" fmla="*/ 1468755 w 1468754"/>
                <a:gd name="connsiteY4" fmla="*/ 1424305 h 3429000"/>
                <a:gd name="connsiteX5" fmla="*/ 1468755 w 1468754"/>
                <a:gd name="connsiteY5" fmla="*/ 3429000 h 3429000"/>
                <a:gd name="connsiteX6" fmla="*/ 1318895 w 1468754"/>
                <a:gd name="connsiteY6" fmla="*/ 3147060 h 3429000"/>
                <a:gd name="connsiteX7" fmla="*/ 209867 w 1468754"/>
                <a:gd name="connsiteY7" fmla="*/ 2399030 h 3429000"/>
                <a:gd name="connsiteX8" fmla="*/ 0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66DF42-3FAA-DE07-A883-39DE961B41D9}"/>
                </a:ext>
              </a:extLst>
            </p:cNvPr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970 h 3429000"/>
                <a:gd name="connsiteX4" fmla="*/ 0 w 1468754"/>
                <a:gd name="connsiteY4" fmla="*/ 1424622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030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45276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3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B5ED960-F0FA-2617-E909-4B62DEFA85D1}"/>
              </a:ext>
            </a:extLst>
          </p:cNvPr>
          <p:cNvGrpSpPr/>
          <p:nvPr/>
        </p:nvGrpSpPr>
        <p:grpSpPr>
          <a:xfrm>
            <a:off x="9254067" y="0"/>
            <a:ext cx="1958128" cy="2286000"/>
            <a:chOff x="9254067" y="0"/>
            <a:chExt cx="1958128" cy="2286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5EFB52-19F1-DFBB-6AE2-4D44A8DAFDC9}"/>
                </a:ext>
              </a:extLst>
            </p:cNvPr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7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85DE7C-B7AD-6BE8-F174-C00F50686509}"/>
                </a:ext>
              </a:extLst>
            </p:cNvPr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435 h 2286000"/>
                <a:gd name="connsiteX4" fmla="*/ 0 w 979169"/>
                <a:gd name="connsiteY4" fmla="*/ 949537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DF2C0F18-ED50-CB20-3644-79832FAE12F4}"/>
              </a:ext>
            </a:extLst>
          </p:cNvPr>
          <p:cNvGrpSpPr/>
          <p:nvPr/>
        </p:nvGrpSpPr>
        <p:grpSpPr>
          <a:xfrm>
            <a:off x="10233025" y="2286000"/>
            <a:ext cx="1958128" cy="2286000"/>
            <a:chOff x="10233025" y="2286000"/>
            <a:chExt cx="1958128" cy="2286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75D78E-D9EF-CBD6-77E7-3CECBF96CA93}"/>
                </a:ext>
              </a:extLst>
            </p:cNvPr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435 h 2286000"/>
                <a:gd name="connsiteX4" fmla="*/ 979170 w 979169"/>
                <a:gd name="connsiteY4" fmla="*/ 949537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353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FA20D7-3CD8-BF23-FAF0-A78C882226D6}"/>
                </a:ext>
              </a:extLst>
            </p:cNvPr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7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353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B1D8A455-9515-D547-FB79-65B208CE4F16}"/>
              </a:ext>
            </a:extLst>
          </p:cNvPr>
          <p:cNvGrpSpPr/>
          <p:nvPr/>
        </p:nvGrpSpPr>
        <p:grpSpPr>
          <a:xfrm>
            <a:off x="9254067" y="4572000"/>
            <a:ext cx="1958128" cy="2286000"/>
            <a:chOff x="9254067" y="4572000"/>
            <a:chExt cx="1958128" cy="2286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54A07D-173F-56B9-187F-F1E24CBCC775}"/>
                </a:ext>
              </a:extLst>
            </p:cNvPr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6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7BBB3A-E836-4F58-1BCB-0E560EFA4ACA}"/>
                </a:ext>
              </a:extLst>
            </p:cNvPr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6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3886878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0"/>
            <a:ext cx="12191998" cy="685799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673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545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e ja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9A3DC-82A2-185E-5AB8-BD65E7BBB0E1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41A4-D4E5-00BC-7747-37521F2AF173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6F0AE-B319-6A13-0FA7-53062F484F3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7F92191-C894-5CC9-CD49-0B42EB31D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" y="2860430"/>
            <a:ext cx="2828925" cy="3117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842568-C792-5BC6-DF22-B8EB70B53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537" y="2860430"/>
            <a:ext cx="2828925" cy="3117850"/>
          </a:xfrm>
        </p:spPr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  <a:lvl2pPr>
              <a:defRPr>
                <a:solidFill>
                  <a:srgbClr val="002E87"/>
                </a:solidFill>
              </a:defRPr>
            </a:lvl2pPr>
            <a:lvl3pPr>
              <a:defRPr>
                <a:solidFill>
                  <a:srgbClr val="002E87"/>
                </a:solidFill>
              </a:defRPr>
            </a:lvl3pPr>
            <a:lvl4pPr>
              <a:defRPr>
                <a:solidFill>
                  <a:srgbClr val="002E87"/>
                </a:solidFill>
              </a:defRPr>
            </a:lvl4pPr>
            <a:lvl5pPr>
              <a:defRPr>
                <a:solidFill>
                  <a:srgbClr val="002E8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69F635B-48AA-B148-5E0F-5BE308E457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5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604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88" r:id="rId3"/>
    <p:sldLayoutId id="2147483684" r:id="rId4"/>
    <p:sldLayoutId id="2147483682" r:id="rId5"/>
    <p:sldLayoutId id="2147483694" r:id="rId6"/>
    <p:sldLayoutId id="2147483695" r:id="rId7"/>
    <p:sldLayoutId id="2147483667" r:id="rId8"/>
    <p:sldLayoutId id="2147483700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690" r:id="rId3"/>
    <p:sldLayoutId id="2147483685" r:id="rId4"/>
    <p:sldLayoutId id="2147483683" r:id="rId5"/>
    <p:sldLayoutId id="2147483698" r:id="rId6"/>
    <p:sldLayoutId id="2147483699" r:id="rId7"/>
    <p:sldLayoutId id="2147483672" r:id="rId8"/>
    <p:sldLayoutId id="2147483701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89" r:id="rId3"/>
    <p:sldLayoutId id="2147483686" r:id="rId4"/>
    <p:sldLayoutId id="2147483687" r:id="rId5"/>
    <p:sldLayoutId id="2147483696" r:id="rId6"/>
    <p:sldLayoutId id="2147483697" r:id="rId7"/>
    <p:sldLayoutId id="2147483677" r:id="rId8"/>
    <p:sldLayoutId id="2147483702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0507F6-DF3A-3E4B-17E6-B5029B318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861" y="494859"/>
            <a:ext cx="5140484" cy="3708708"/>
          </a:xfrm>
        </p:spPr>
        <p:txBody>
          <a:bodyPr>
            <a:normAutofit/>
          </a:bodyPr>
          <a:lstStyle/>
          <a:p>
            <a:r>
              <a:rPr lang="et-EE" sz="5500" dirty="0"/>
              <a:t>2025. aasta tegevused hariduses</a:t>
            </a:r>
            <a:endParaRPr lang="en-EE" sz="55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64B990C-05D6-7DA5-1EF2-44BC68A29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15" y="4985237"/>
            <a:ext cx="5007827" cy="864721"/>
          </a:xfrm>
        </p:spPr>
        <p:txBody>
          <a:bodyPr/>
          <a:lstStyle/>
          <a:p>
            <a:r>
              <a:rPr lang="et-EE" dirty="0"/>
              <a:t>Kristina Kallas</a:t>
            </a:r>
            <a:br>
              <a:rPr lang="et-EE" dirty="0"/>
            </a:br>
            <a:r>
              <a:rPr lang="et-EE" dirty="0"/>
              <a:t>haridus- ja teadusminister</a:t>
            </a:r>
            <a:endParaRPr lang="en-EE" dirty="0"/>
          </a:p>
          <a:p>
            <a:endParaRPr lang="en-EE" dirty="0"/>
          </a:p>
        </p:txBody>
      </p:sp>
      <p:pic>
        <p:nvPicPr>
          <p:cNvPr id="8" name="Pildi kohatäide 7">
            <a:extLst>
              <a:ext uri="{FF2B5EF4-FFF2-40B4-BE49-F238E27FC236}">
                <a16:creationId xmlns:a16="http://schemas.microsoft.com/office/drawing/2014/main" id="{AB932AB7-BDE1-9B04-202A-62FE3062C6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2" b="12432"/>
          <a:stretch/>
        </p:blipFill>
        <p:spPr/>
      </p:pic>
    </p:spTree>
    <p:extLst>
      <p:ext uri="{BB962C8B-B14F-4D97-AF65-F5344CB8AC3E}">
        <p14:creationId xmlns:p14="http://schemas.microsoft.com/office/powerpoint/2010/main" val="172720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1BB1D-8C28-077F-8F69-3FF130A3F4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7203" y="468916"/>
            <a:ext cx="8126413" cy="1255712"/>
          </a:xfrm>
        </p:spPr>
        <p:txBody>
          <a:bodyPr/>
          <a:lstStyle/>
          <a:p>
            <a:r>
              <a:rPr lang="en-EE" dirty="0"/>
              <a:t>Õpetajate karjäärimudel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FCDB1B-BAE7-1032-9DA0-EBB0B96AA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10843"/>
              </p:ext>
            </p:extLst>
          </p:nvPr>
        </p:nvGraphicFramePr>
        <p:xfrm>
          <a:off x="318945" y="1564575"/>
          <a:ext cx="11175851" cy="493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680">
                  <a:extLst>
                    <a:ext uri="{9D8B030D-6E8A-4147-A177-3AD203B41FA5}">
                      <a16:colId xmlns:a16="http://schemas.microsoft.com/office/drawing/2014/main" val="834040289"/>
                    </a:ext>
                  </a:extLst>
                </a:gridCol>
                <a:gridCol w="4815069">
                  <a:extLst>
                    <a:ext uri="{9D8B030D-6E8A-4147-A177-3AD203B41FA5}">
                      <a16:colId xmlns:a16="http://schemas.microsoft.com/office/drawing/2014/main" val="882864670"/>
                    </a:ext>
                  </a:extLst>
                </a:gridCol>
                <a:gridCol w="3948102">
                  <a:extLst>
                    <a:ext uri="{9D8B030D-6E8A-4147-A177-3AD203B41FA5}">
                      <a16:colId xmlns:a16="http://schemas.microsoft.com/office/drawing/2014/main" val="2182462685"/>
                    </a:ext>
                  </a:extLst>
                </a:gridCol>
              </a:tblGrid>
              <a:tr h="851498">
                <a:tc>
                  <a:txBody>
                    <a:bodyPr/>
                    <a:lstStyle/>
                    <a:p>
                      <a:r>
                        <a:rPr lang="en-EE" sz="1600" dirty="0"/>
                        <a:t>Aste /palgaaste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E" sz="1600" dirty="0"/>
                        <a:t>Kvalifikatsiooninõuded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EE" sz="1600" dirty="0"/>
                        <a:t>Liikumine astmete vahel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021534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r>
                        <a:rPr lang="en-EE" sz="1600" dirty="0"/>
                        <a:t>1. Alustav õpetaja / 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Õpetajakoolituse</a:t>
                      </a:r>
                      <a:r>
                        <a:rPr lang="en-GB" sz="1600" dirty="0"/>
                        <a:t> MA </a:t>
                      </a:r>
                      <a:r>
                        <a:rPr lang="en-GB" sz="1600" dirty="0" err="1"/>
                        <a:t>õppekava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lõpetanu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või</a:t>
                      </a:r>
                      <a:r>
                        <a:rPr lang="en-GB" sz="1600" dirty="0"/>
                        <a:t> MA+ </a:t>
                      </a:r>
                      <a:r>
                        <a:rPr lang="en-GB" sz="1600" dirty="0" err="1"/>
                        <a:t>õpetaja</a:t>
                      </a:r>
                      <a:r>
                        <a:rPr lang="en-GB" sz="1600" dirty="0"/>
                        <a:t> tase 7 </a:t>
                      </a:r>
                      <a:r>
                        <a:rPr lang="en-GB" sz="1600" dirty="0" err="1"/>
                        <a:t>kutse</a:t>
                      </a:r>
                      <a:r>
                        <a:rPr lang="en-GB" sz="1600" dirty="0"/>
                        <a:t>. </a:t>
                      </a:r>
                      <a:r>
                        <a:rPr lang="en-GB" sz="1600" dirty="0" err="1"/>
                        <a:t>Kehtib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tähtajatult</a:t>
                      </a:r>
                      <a:r>
                        <a:rPr lang="en-GB" sz="1600" dirty="0"/>
                        <a:t>.</a:t>
                      </a:r>
                      <a:endParaRPr lang="en-E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1. </a:t>
                      </a:r>
                      <a:r>
                        <a:rPr lang="en-GB" sz="1600" dirty="0" err="1"/>
                        <a:t>astme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kvalifikatsiooni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annab</a:t>
                      </a:r>
                      <a:r>
                        <a:rPr lang="en-GB" sz="1600" dirty="0"/>
                        <a:t> kas </a:t>
                      </a:r>
                      <a:r>
                        <a:rPr lang="en-GB" sz="1600" dirty="0" err="1"/>
                        <a:t>ülikool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või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kutse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andja</a:t>
                      </a:r>
                      <a:r>
                        <a:rPr lang="en-GB" sz="1600" dirty="0"/>
                        <a:t>. </a:t>
                      </a:r>
                      <a:r>
                        <a:rPr lang="en-GB" sz="1600" dirty="0" err="1"/>
                        <a:t>Astmel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töötatakse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üks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aasta</a:t>
                      </a:r>
                      <a:r>
                        <a:rPr lang="en-GB" sz="1600" dirty="0"/>
                        <a:t>. </a:t>
                      </a:r>
                      <a:endParaRPr lang="en-E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201089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r>
                        <a:rPr lang="en-EE" sz="1600" dirty="0"/>
                        <a:t>2. Õpetaja / 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Õpetajakoolituse</a:t>
                      </a:r>
                      <a:r>
                        <a:rPr lang="en-GB" sz="1600" dirty="0"/>
                        <a:t> MA </a:t>
                      </a:r>
                      <a:r>
                        <a:rPr lang="en-GB" sz="1600" dirty="0" err="1"/>
                        <a:t>õppekava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lõpetanu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või</a:t>
                      </a:r>
                      <a:r>
                        <a:rPr lang="en-GB" sz="1600" dirty="0"/>
                        <a:t> MA+ </a:t>
                      </a:r>
                      <a:r>
                        <a:rPr lang="en-GB" sz="1600" dirty="0" err="1"/>
                        <a:t>õpetaja</a:t>
                      </a:r>
                      <a:r>
                        <a:rPr lang="en-GB" sz="1600" dirty="0"/>
                        <a:t> tase 7 </a:t>
                      </a:r>
                      <a:r>
                        <a:rPr lang="en-GB" sz="1600" dirty="0" err="1"/>
                        <a:t>kutse</a:t>
                      </a:r>
                      <a:r>
                        <a:rPr lang="en-GB" sz="1600" dirty="0"/>
                        <a:t>. </a:t>
                      </a:r>
                      <a:r>
                        <a:rPr lang="en-GB" sz="1600" dirty="0" err="1"/>
                        <a:t>Kehtib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tähtajatult</a:t>
                      </a:r>
                      <a:r>
                        <a:rPr lang="en-GB" sz="1600" dirty="0"/>
                        <a:t>.</a:t>
                      </a:r>
                      <a:endParaRPr lang="en-E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2. </a:t>
                      </a:r>
                      <a:r>
                        <a:rPr lang="en-GB" sz="1600" dirty="0" err="1"/>
                        <a:t>astme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kvalifikatsiooni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annab</a:t>
                      </a:r>
                      <a:r>
                        <a:rPr lang="en-GB" sz="1600" dirty="0"/>
                        <a:t> kas </a:t>
                      </a:r>
                      <a:r>
                        <a:rPr lang="en-GB" sz="1600" dirty="0" err="1"/>
                        <a:t>ülikool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või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kutse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andja</a:t>
                      </a:r>
                      <a:r>
                        <a:rPr lang="en-GB" sz="1600" dirty="0"/>
                        <a:t>. </a:t>
                      </a:r>
                      <a:r>
                        <a:rPr lang="en-GB" sz="1600" dirty="0" err="1"/>
                        <a:t>Kehtib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tähtajatult</a:t>
                      </a:r>
                      <a:r>
                        <a:rPr lang="en-GB" sz="1600" dirty="0"/>
                        <a:t>. </a:t>
                      </a:r>
                      <a:endParaRPr lang="en-EE" sz="1600" dirty="0"/>
                    </a:p>
                    <a:p>
                      <a:endParaRPr lang="en-E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951214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r>
                        <a:rPr lang="en-EE" sz="1600" dirty="0"/>
                        <a:t>3. Vanemõpetaja / 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Sama, mis </a:t>
                      </a:r>
                      <a:r>
                        <a:rPr lang="en-GB" sz="1600" dirty="0" err="1"/>
                        <a:t>õpetajal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kuid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lisaks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õpetaja</a:t>
                      </a:r>
                      <a:r>
                        <a:rPr lang="en-GB" sz="1600" dirty="0"/>
                        <a:t> on </a:t>
                      </a:r>
                      <a:r>
                        <a:rPr lang="en-GB" sz="1600" dirty="0" err="1"/>
                        <a:t>mitme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aasta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jooksul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näidanud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silmapaistvat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asjatundlikkust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tulemuslikkust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õpetajana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või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juhendanud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kolleege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või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täitnud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juhtimisülesandeid</a:t>
                      </a:r>
                      <a:r>
                        <a:rPr lang="en-GB" sz="1600" dirty="0"/>
                        <a:t>. </a:t>
                      </a:r>
                      <a:endParaRPr lang="en-E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 </a:t>
                      </a:r>
                      <a:r>
                        <a:rPr lang="en-GB" sz="1600" dirty="0" err="1"/>
                        <a:t>astme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omistamise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korra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sõnastab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koolipidaja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karjäärimudeli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rakendamise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korras</a:t>
                      </a:r>
                      <a:r>
                        <a:rPr lang="en-GB" sz="1600" dirty="0"/>
                        <a:t>. </a:t>
                      </a:r>
                      <a:r>
                        <a:rPr lang="en-GB" sz="1600" dirty="0" err="1"/>
                        <a:t>Kehtib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viis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aastat</a:t>
                      </a:r>
                      <a:r>
                        <a:rPr lang="en-GB" sz="1600" dirty="0"/>
                        <a:t>. </a:t>
                      </a:r>
                      <a:endParaRPr lang="en-E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347362"/>
                  </a:ext>
                </a:extLst>
              </a:tr>
              <a:tr h="851498">
                <a:tc>
                  <a:txBody>
                    <a:bodyPr/>
                    <a:lstStyle/>
                    <a:p>
                      <a:r>
                        <a:rPr lang="en-EE" sz="1600" dirty="0"/>
                        <a:t>4. Meisterõpetaja / 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Õpetaja</a:t>
                      </a:r>
                      <a:r>
                        <a:rPr lang="en-GB" sz="1600" dirty="0"/>
                        <a:t> tase 8 </a:t>
                      </a:r>
                      <a:r>
                        <a:rPr lang="en-GB" sz="1600" dirty="0" err="1"/>
                        <a:t>kutse</a:t>
                      </a:r>
                      <a:r>
                        <a:rPr lang="en-GB" sz="1600" dirty="0"/>
                        <a:t>. </a:t>
                      </a:r>
                      <a:r>
                        <a:rPr lang="en-GB" sz="1600" dirty="0" err="1"/>
                        <a:t>Õpetaja</a:t>
                      </a:r>
                      <a:r>
                        <a:rPr lang="en-GB" sz="1600" dirty="0"/>
                        <a:t> on </a:t>
                      </a:r>
                      <a:r>
                        <a:rPr lang="en-GB" sz="1600" dirty="0" err="1"/>
                        <a:t>mitme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aasta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jooksul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näidanud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silmapaistvat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asjatundlikkust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tulemuslikkust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õpetajana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ning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haridusuuendajana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ja</a:t>
                      </a:r>
                      <a:r>
                        <a:rPr lang="en-GB" sz="1600" dirty="0"/>
                        <a:t> -</a:t>
                      </a:r>
                      <a:r>
                        <a:rPr lang="en-GB" sz="1600" dirty="0" err="1"/>
                        <a:t>uurijana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kolleegide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arengu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toetajana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või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juhtimisülesandeid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täites</a:t>
                      </a:r>
                      <a:r>
                        <a:rPr lang="en-GB" sz="1600" dirty="0"/>
                        <a:t>. </a:t>
                      </a:r>
                      <a:endParaRPr lang="en-E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 </a:t>
                      </a:r>
                      <a:r>
                        <a:rPr lang="en-GB" sz="1600" dirty="0" err="1"/>
                        <a:t>astme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kompetentsust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hindab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kutse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andja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poolt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moodustatud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kutsekomisjon</a:t>
                      </a:r>
                      <a:r>
                        <a:rPr lang="en-GB" sz="1600" dirty="0"/>
                        <a:t>. </a:t>
                      </a:r>
                      <a:r>
                        <a:rPr lang="en-GB" sz="1600" dirty="0" err="1"/>
                        <a:t>Kehtib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viis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aastat</a:t>
                      </a:r>
                      <a:r>
                        <a:rPr lang="en-GB" sz="1600" dirty="0"/>
                        <a:t>.</a:t>
                      </a:r>
                      <a:endParaRPr lang="en-E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51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93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13AE-A2B5-F2A8-9A1B-D8D5BFB92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b="1" dirty="0"/>
              <a:t>PGS-</a:t>
            </a:r>
            <a:r>
              <a:rPr lang="en-GB" b="1" dirty="0" err="1"/>
              <a:t>i</a:t>
            </a:r>
            <a:r>
              <a:rPr lang="en-EE" b="1" dirty="0"/>
              <a:t> muudatused (kooskõlastusel)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7BB04-8F62-7BB9-5037-81F816687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en-GB" dirty="0" err="1"/>
              <a:t>Õ</a:t>
            </a:r>
            <a:r>
              <a:rPr lang="en-EE" dirty="0"/>
              <a:t>petajate karjäärimudel</a:t>
            </a:r>
          </a:p>
          <a:p>
            <a:pPr marL="571500" indent="-571500">
              <a:buFontTx/>
              <a:buChar char="-"/>
            </a:pPr>
            <a:r>
              <a:rPr lang="en-EE" dirty="0"/>
              <a:t>Koolijuhtide atesteerimissüsteem</a:t>
            </a:r>
          </a:p>
          <a:p>
            <a:pPr marL="571500" indent="-571500">
              <a:buFontTx/>
              <a:buChar char="-"/>
            </a:pPr>
            <a:r>
              <a:rPr lang="en-EE" dirty="0"/>
              <a:t>Õpetaja kvalifikatsiooninõuete muutmine</a:t>
            </a:r>
          </a:p>
          <a:p>
            <a:endParaRPr lang="en-EE" dirty="0"/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74843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856D53-39F9-1E50-43AC-F1BD1CD6F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b="1" dirty="0"/>
              <a:t>AI hariduses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202846-61BF-7D7C-6666-39EAB864B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EE" dirty="0"/>
              <a:t>AI nõukogu ettepanekute ellurakendamine</a:t>
            </a:r>
          </a:p>
          <a:p>
            <a:pPr marL="571500" indent="-571500">
              <a:buFontTx/>
              <a:buChar char="-"/>
            </a:pPr>
            <a:r>
              <a:rPr lang="en-EE" dirty="0"/>
              <a:t>Juhendid koolidele</a:t>
            </a:r>
          </a:p>
          <a:p>
            <a:pPr marL="571500" indent="-571500">
              <a:buFontTx/>
              <a:buChar char="-"/>
            </a:pPr>
            <a:r>
              <a:rPr lang="en-EE" dirty="0"/>
              <a:t>Õpetajate koolitamine</a:t>
            </a:r>
          </a:p>
          <a:p>
            <a:pPr marL="571500" indent="-571500">
              <a:buFontTx/>
              <a:buChar char="-"/>
            </a:pPr>
            <a:r>
              <a:rPr lang="en-EE" dirty="0"/>
              <a:t>Gümnaasiumites AI kasutuselevõtt</a:t>
            </a:r>
          </a:p>
        </p:txBody>
      </p:sp>
    </p:spTree>
    <p:extLst>
      <p:ext uri="{BB962C8B-B14F-4D97-AF65-F5344CB8AC3E}">
        <p14:creationId xmlns:p14="http://schemas.microsoft.com/office/powerpoint/2010/main" val="167443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22687B-A069-7216-7A26-91D54347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6" y="1488163"/>
            <a:ext cx="8125308" cy="641579"/>
          </a:xfrm>
        </p:spPr>
        <p:txBody>
          <a:bodyPr/>
          <a:lstStyle/>
          <a:p>
            <a:r>
              <a:rPr lang="en-EE" dirty="0"/>
              <a:t>Eestikeelsele õppele üleminek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E553C-D308-EDC6-AEA9-F8401430B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129742"/>
            <a:ext cx="8123083" cy="4409954"/>
          </a:xfrm>
        </p:spPr>
        <p:txBody>
          <a:bodyPr>
            <a:normAutofit/>
          </a:bodyPr>
          <a:lstStyle/>
          <a:p>
            <a:r>
              <a:rPr lang="et-EE" sz="20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Õpetajate ametikohtade täitmisega alanud õppeaastaks on omavalitsused tulnud hästi toime ning teinud omalt poolt silmnähtavaid jõupingutusi. </a:t>
            </a:r>
          </a:p>
          <a:p>
            <a:r>
              <a:rPr lang="et-EE" sz="20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Alates 1. september 2023 on Ida-Virumaale siirdunud tööle üle 500 õpetaja. </a:t>
            </a:r>
            <a:br>
              <a:rPr lang="et-EE" sz="20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</a:br>
            <a:r>
              <a:rPr lang="et-EE" sz="20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Õpetajad vajavad jätkuvat tuge keeleoskuse täiendamisel. Lisaks õpetajatele vajavad keeleoskuse tõstmist abiõpetajad, kellele kehtestati keeleoskusnõuded juulis 2024. </a:t>
            </a:r>
            <a:endParaRPr lang="en-EE" sz="2000" dirty="0">
              <a:effectLst/>
              <a:latin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t-EE" sz="20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Lasteaedades töötab 613 abiõpetajat, kes peavad oma keeleoskuse viima B2 tasemele 1. augustiks 2026. Ca 400 neist töötavad Tallinna lasteaedades;</a:t>
            </a:r>
            <a:endParaRPr lang="en-EE" sz="2000" dirty="0">
              <a:effectLst/>
              <a:latin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t-EE" sz="20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Õpetajaid, kes täna töötavad koolides ja peavad oma keeleoskuse viima C1 tasemele (omavad B2 taset) on täna koolides kokku 285;</a:t>
            </a:r>
            <a:endParaRPr lang="en-EE" sz="2000" dirty="0">
              <a:effectLst/>
              <a:latin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t-EE" sz="200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B1 keeletaset omavad õpetajaid, kes töötavad koolides tänu suvel tehtud leevendusele on kokku 261. Peavad keeleoskuse nõuetega vastavusse viima 1.augustiks 2025. </a:t>
            </a:r>
            <a:endParaRPr lang="en-EE" sz="2000" dirty="0">
              <a:effectLst/>
              <a:latin typeface="Roboto" panose="02000000000000000000" pitchFamily="2" charset="0"/>
              <a:cs typeface="Roboto" panose="02000000000000000000" pitchFamily="2" charset="0"/>
            </a:endParaRPr>
          </a:p>
          <a:p>
            <a:endParaRPr lang="en-EE" sz="20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3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>
            <a:extLst>
              <a:ext uri="{FF2B5EF4-FFF2-40B4-BE49-F238E27FC236}">
                <a16:creationId xmlns:a16="http://schemas.microsoft.com/office/drawing/2014/main" id="{26334E18-B228-6058-4F22-1702A9428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888" y="1538463"/>
            <a:ext cx="9910152" cy="48474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000" i="1" dirty="0"/>
              <a:t>Õppimiskohustuse pikendamise reformi </a:t>
            </a:r>
            <a:r>
              <a:rPr lang="et-EE" sz="3000" i="1" dirty="0" err="1"/>
              <a:t>ellurakendamise</a:t>
            </a:r>
            <a:r>
              <a:rPr lang="et-EE" sz="3000" i="1" dirty="0"/>
              <a:t> ettevalmistus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000" i="1" dirty="0"/>
              <a:t>Kutsehariduse reform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000" i="1" dirty="0"/>
              <a:t>Õpetajate karjäärimudeli õiguslikud alused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000" i="1" dirty="0"/>
              <a:t>Koolijuhtide atesteerimissüsteemi ettevalmistusaasta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000" i="1" dirty="0"/>
              <a:t>AI hariduses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000" i="1" dirty="0"/>
              <a:t>Eestikeelsele õppele üleminek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3000" i="1" dirty="0"/>
              <a:t>Kõrghariduse pikaajalise rahastuse põhimõtete kokkuleppimine</a:t>
            </a:r>
          </a:p>
          <a:p>
            <a:endParaRPr lang="et-EE" sz="3000" dirty="0"/>
          </a:p>
          <a:p>
            <a:endParaRPr lang="et-EE" sz="3000" dirty="0"/>
          </a:p>
          <a:p>
            <a:endParaRPr lang="et-EE" sz="3000" dirty="0"/>
          </a:p>
          <a:p>
            <a:endParaRPr lang="et-EE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C4246-3177-5071-115C-B402CFF14532}"/>
              </a:ext>
            </a:extLst>
          </p:cNvPr>
          <p:cNvSpPr txBox="1"/>
          <p:nvPr/>
        </p:nvSpPr>
        <p:spPr>
          <a:xfrm>
            <a:off x="958025" y="472057"/>
            <a:ext cx="864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spc="-150" dirty="0" err="1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rPr>
              <a:t>HTMi</a:t>
            </a:r>
            <a:r>
              <a:rPr lang="et-EE" sz="4000" spc="-150" dirty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rPr>
              <a:t> peateemad 2025. aastal:</a:t>
            </a:r>
          </a:p>
        </p:txBody>
      </p:sp>
    </p:spTree>
    <p:extLst>
      <p:ext uri="{BB962C8B-B14F-4D97-AF65-F5344CB8AC3E}">
        <p14:creationId xmlns:p14="http://schemas.microsoft.com/office/powerpoint/2010/main" val="350503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5B889-348E-C41D-8981-705E7320E6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b="1" dirty="0"/>
              <a:t>Õppimiskohustuse pikendamise elluviimine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37DD11C-DE4B-6223-67A4-2B6F24BFC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268638"/>
            <a:ext cx="8123083" cy="42016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EE" sz="2000" dirty="0">
                <a:latin typeface="Roboto" panose="02000000000000000000" pitchFamily="2" charset="0"/>
                <a:cs typeface="Roboto" panose="02000000000000000000" pitchFamily="2" charset="0"/>
              </a:rPr>
              <a:t>Rakendub 2026/2027 õppeaastal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2000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Õppimiskohustuse rakendamisega seotud </a:t>
            </a:r>
            <a:r>
              <a:rPr lang="et-EE" sz="2000" b="1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õigusaktide koostamine</a:t>
            </a:r>
            <a:r>
              <a:rPr lang="et-EE" sz="2000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, menetlemine ja </a:t>
            </a:r>
            <a:r>
              <a:rPr lang="et-EE" sz="2000" b="1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rakendustugi</a:t>
            </a:r>
            <a:r>
              <a:rPr lang="et-EE" sz="2000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 järgneva kolme aasta vältel. Rakendustugi õppimiskohustuse juurutamiseks jaguneb kaheks: </a:t>
            </a:r>
            <a:endParaRPr lang="en-EE" sz="2000" kern="50" dirty="0">
              <a:effectLst/>
              <a:latin typeface="Roboto" panose="02000000000000000000" pitchFamily="2" charset="0"/>
              <a:cs typeface="Roboto" panose="02000000000000000000" pitchFamily="2" charset="0"/>
            </a:endParaRPr>
          </a:p>
          <a:p>
            <a:pPr marL="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t-EE" b="1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Majasisesed tegevused</a:t>
            </a:r>
            <a:r>
              <a:rPr lang="et-EE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, sh nt </a:t>
            </a:r>
            <a:r>
              <a:rPr lang="et-EE" kern="50" dirty="0" err="1">
                <a:effectLst/>
                <a:latin typeface="Roboto" panose="02000000000000000000" pitchFamily="2" charset="0"/>
                <a:cs typeface="Roboto" panose="02000000000000000000" pitchFamily="2" charset="0"/>
              </a:rPr>
              <a:t>SAISi</a:t>
            </a:r>
            <a:r>
              <a:rPr lang="et-EE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t-EE" kern="50" dirty="0" err="1">
                <a:effectLst/>
                <a:latin typeface="Roboto" panose="02000000000000000000" pitchFamily="2" charset="0"/>
                <a:cs typeface="Roboto" panose="02000000000000000000" pitchFamily="2" charset="0"/>
              </a:rPr>
              <a:t>EISi</a:t>
            </a:r>
            <a:r>
              <a:rPr lang="et-EE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t-EE" kern="50" dirty="0" err="1">
                <a:effectLst/>
                <a:latin typeface="Roboto" panose="02000000000000000000" pitchFamily="2" charset="0"/>
                <a:cs typeface="Roboto" panose="02000000000000000000" pitchFamily="2" charset="0"/>
              </a:rPr>
              <a:t>EHISe</a:t>
            </a:r>
            <a:r>
              <a:rPr lang="et-EE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 arendused, juhendmaterjalide ette valmistamine, kommunikatsiooni ettevalmistamine. </a:t>
            </a:r>
            <a:endParaRPr lang="en-EE" kern="50" dirty="0">
              <a:effectLst/>
              <a:latin typeface="Roboto" panose="02000000000000000000" pitchFamily="2" charset="0"/>
              <a:cs typeface="Roboto" panose="02000000000000000000" pitchFamily="2" charset="0"/>
            </a:endParaRPr>
          </a:p>
          <a:p>
            <a:pPr marL="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t-EE" b="1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Osapooltele suunatud tegevused</a:t>
            </a:r>
            <a:r>
              <a:rPr lang="et-EE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, sh üheksandikele, lapsevanematele, </a:t>
            </a:r>
            <a:r>
              <a:rPr lang="et-EE" kern="50" dirty="0" err="1">
                <a:effectLst/>
                <a:latin typeface="Roboto" panose="02000000000000000000" pitchFamily="2" charset="0"/>
                <a:cs typeface="Roboto" panose="02000000000000000000" pitchFamily="2" charset="0"/>
              </a:rPr>
              <a:t>KOVjuhtidele</a:t>
            </a:r>
            <a:r>
              <a:rPr lang="et-EE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, koolijuhtidele, õppejuhtidele, õpetajatele, tugispetsialistidele suunatud tegevused + laiemale üldsuse pidev teavitustöö.  </a:t>
            </a:r>
            <a:endParaRPr lang="en-EE" kern="50" dirty="0">
              <a:effectLst/>
              <a:latin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2000" kern="50" dirty="0">
                <a:effectLst/>
                <a:latin typeface="Roboto" panose="02000000000000000000" pitchFamily="2" charset="0"/>
                <a:cs typeface="Roboto" panose="02000000000000000000" pitchFamily="2" charset="0"/>
              </a:rPr>
              <a:t>Rakenduse tegevuskava koostamine käib hetkel. </a:t>
            </a:r>
            <a:endParaRPr lang="en-EE" sz="2000" kern="50" dirty="0">
              <a:effectLst/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40C489E-11C1-E370-E806-380C1102F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48425"/>
              </p:ext>
            </p:extLst>
          </p:nvPr>
        </p:nvGraphicFramePr>
        <p:xfrm>
          <a:off x="423111" y="483547"/>
          <a:ext cx="11345778" cy="5707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2954">
                  <a:extLst>
                    <a:ext uri="{9D8B030D-6E8A-4147-A177-3AD203B41FA5}">
                      <a16:colId xmlns:a16="http://schemas.microsoft.com/office/drawing/2014/main" val="3779839533"/>
                    </a:ext>
                  </a:extLst>
                </a:gridCol>
                <a:gridCol w="1600351">
                  <a:extLst>
                    <a:ext uri="{9D8B030D-6E8A-4147-A177-3AD203B41FA5}">
                      <a16:colId xmlns:a16="http://schemas.microsoft.com/office/drawing/2014/main" val="269394069"/>
                    </a:ext>
                  </a:extLst>
                </a:gridCol>
                <a:gridCol w="2412473">
                  <a:extLst>
                    <a:ext uri="{9D8B030D-6E8A-4147-A177-3AD203B41FA5}">
                      <a16:colId xmlns:a16="http://schemas.microsoft.com/office/drawing/2014/main" val="2080992340"/>
                    </a:ext>
                  </a:extLst>
                </a:gridCol>
              </a:tblGrid>
              <a:tr h="607015">
                <a:tc>
                  <a:txBody>
                    <a:bodyPr/>
                    <a:lstStyle/>
                    <a:p>
                      <a:r>
                        <a:rPr lang="et-EE"/>
                        <a:t>TEGEVUSED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/>
                        <a:t>TÄHTAEG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/>
                        <a:t>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246235"/>
                  </a:ext>
                </a:extLst>
              </a:tr>
              <a:tr h="607015">
                <a:tc>
                  <a:txBody>
                    <a:bodyPr/>
                    <a:lstStyle/>
                    <a:p>
                      <a:r>
                        <a:rPr lang="et-EE"/>
                        <a:t>Kutseõppeasutuste vastutusvaldkondade süsteemi väljatöötamine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/>
                        <a:t>30.09.2024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Kooskõlastatud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14688"/>
                  </a:ext>
                </a:extLst>
              </a:tr>
              <a:tr h="826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Ettepanekud kutseõppeasutuste rahastusmudeli uuendamiseks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31.01.2025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Töös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864938"/>
                  </a:ext>
                </a:extLst>
              </a:tr>
              <a:tr h="826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Kutseõpetaja karjäärimudeli väljatöötamine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31.03.2025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Töös</a:t>
                      </a:r>
                    </a:p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904045"/>
                  </a:ext>
                </a:extLst>
              </a:tr>
              <a:tr h="1180245">
                <a:tc>
                  <a:txBody>
                    <a:bodyPr/>
                    <a:lstStyle/>
                    <a:p>
                      <a:r>
                        <a:rPr lang="et-EE" dirty="0"/>
                        <a:t>Kutseõppeasutuste koolivõrgu korrastamise vajaduste analüüs ja kava (I etapp)</a:t>
                      </a:r>
                    </a:p>
                    <a:p>
                      <a:endParaRPr lang="et-EE" dirty="0"/>
                    </a:p>
                    <a:p>
                      <a:r>
                        <a:rPr lang="et-EE" dirty="0"/>
                        <a:t>Hariduskeskuste moodustamise kava (II etapp)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30.12.2024</a:t>
                      </a:r>
                    </a:p>
                    <a:p>
                      <a:endParaRPr lang="et-EE" dirty="0"/>
                    </a:p>
                    <a:p>
                      <a:r>
                        <a:rPr lang="et-EE" dirty="0"/>
                        <a:t>1.04.2025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Töös</a:t>
                      </a:r>
                    </a:p>
                    <a:p>
                      <a:endParaRPr lang="et-EE" dirty="0"/>
                    </a:p>
                    <a:p>
                      <a:r>
                        <a:rPr lang="et-EE" dirty="0"/>
                        <a:t>Töös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482952"/>
                  </a:ext>
                </a:extLst>
              </a:tr>
              <a:tr h="826172">
                <a:tc>
                  <a:txBody>
                    <a:bodyPr/>
                    <a:lstStyle/>
                    <a:p>
                      <a:r>
                        <a:rPr lang="et-EE" dirty="0"/>
                        <a:t>Kutsehariduse populariseerimiseks strateegilise kommunikatsiooni kava koostamine ja meediapartneri leidmine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30.12.2024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Kooskõlastatud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738894"/>
                  </a:ext>
                </a:extLst>
              </a:tr>
              <a:tr h="826172">
                <a:tc>
                  <a:txBody>
                    <a:bodyPr/>
                    <a:lstStyle/>
                    <a:p>
                      <a:r>
                        <a:rPr lang="et-EE" dirty="0"/>
                        <a:t>Uute kutsekeskhariduse õppekavade koostamine: II voor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/>
                        <a:t>30.04.2026</a:t>
                      </a:r>
                    </a:p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Ettevalmistamisel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39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42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8E3D0-F03E-0E59-55B0-2027841D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1C590C89-E8D8-D939-861C-5167009C3CD3}"/>
              </a:ext>
            </a:extLst>
          </p:cNvPr>
          <p:cNvGraphicFramePr>
            <a:graphicFrameLocks/>
          </p:cNvGraphicFramePr>
          <p:nvPr/>
        </p:nvGraphicFramePr>
        <p:xfrm>
          <a:off x="288758" y="356135"/>
          <a:ext cx="11588281" cy="594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0C2D6A-1837-5EB1-1840-38DCE29843B7}"/>
              </a:ext>
            </a:extLst>
          </p:cNvPr>
          <p:cNvSpPr txBox="1"/>
          <p:nvPr/>
        </p:nvSpPr>
        <p:spPr>
          <a:xfrm>
            <a:off x="9307630" y="6420050"/>
            <a:ext cx="326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>
                <a:solidFill>
                  <a:schemeClr val="tx2"/>
                </a:solidFill>
              </a:rPr>
              <a:t>Andmed: Statistikaamet, tabel HT55</a:t>
            </a:r>
          </a:p>
        </p:txBody>
      </p:sp>
    </p:spTree>
    <p:extLst>
      <p:ext uri="{BB962C8B-B14F-4D97-AF65-F5344CB8AC3E}">
        <p14:creationId xmlns:p14="http://schemas.microsoft.com/office/powerpoint/2010/main" val="61971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35E06D3-2931-3B06-DFD7-501B87A23A10}"/>
              </a:ext>
            </a:extLst>
          </p:cNvPr>
          <p:cNvGraphicFramePr>
            <a:graphicFrameLocks/>
          </p:cNvGraphicFramePr>
          <p:nvPr/>
        </p:nvGraphicFramePr>
        <p:xfrm>
          <a:off x="313038" y="230660"/>
          <a:ext cx="11508259" cy="626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5B98FF-2633-5B02-463F-57EB39F5737C}"/>
              </a:ext>
            </a:extLst>
          </p:cNvPr>
          <p:cNvSpPr txBox="1"/>
          <p:nvPr/>
        </p:nvSpPr>
        <p:spPr>
          <a:xfrm>
            <a:off x="9230497" y="6499654"/>
            <a:ext cx="518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i="1" dirty="0">
                <a:solidFill>
                  <a:schemeClr val="tx2"/>
                </a:solidFill>
              </a:rPr>
              <a:t>Sündide andmed: Statistikaamet, tabel </a:t>
            </a:r>
            <a:r>
              <a:rPr lang="et-EE" sz="1100" i="1" dirty="0">
                <a:solidFill>
                  <a:schemeClr val="tx2"/>
                </a:solidFill>
                <a:effectLst/>
              </a:rPr>
              <a:t>RV106</a:t>
            </a:r>
          </a:p>
          <a:p>
            <a:endParaRPr lang="et-EE" sz="1100" i="1" dirty="0">
              <a:solidFill>
                <a:schemeClr val="tx2"/>
              </a:solidFill>
            </a:endParaRPr>
          </a:p>
        </p:txBody>
      </p:sp>
      <p:sp>
        <p:nvSpPr>
          <p:cNvPr id="4" name="Nool: paremnool 3">
            <a:extLst>
              <a:ext uri="{FF2B5EF4-FFF2-40B4-BE49-F238E27FC236}">
                <a16:creationId xmlns:a16="http://schemas.microsoft.com/office/drawing/2014/main" id="{ECE38D10-16EC-3F9D-D70A-E3A18A660707}"/>
              </a:ext>
            </a:extLst>
          </p:cNvPr>
          <p:cNvSpPr/>
          <p:nvPr/>
        </p:nvSpPr>
        <p:spPr>
          <a:xfrm>
            <a:off x="6987540" y="1243664"/>
            <a:ext cx="3970019" cy="45238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800" dirty="0">
                <a:solidFill>
                  <a:schemeClr val="bg1"/>
                </a:solidFill>
              </a:rPr>
              <a:t>PROGNOOS</a:t>
            </a:r>
          </a:p>
        </p:txBody>
      </p:sp>
    </p:spTree>
    <p:extLst>
      <p:ext uri="{BB962C8B-B14F-4D97-AF65-F5344CB8AC3E}">
        <p14:creationId xmlns:p14="http://schemas.microsoft.com/office/powerpoint/2010/main" val="217298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B11A2CA-D460-6639-B01C-6C8EB4232285}"/>
              </a:ext>
            </a:extLst>
          </p:cNvPr>
          <p:cNvGraphicFramePr>
            <a:graphicFrameLocks/>
          </p:cNvGraphicFramePr>
          <p:nvPr/>
        </p:nvGraphicFramePr>
        <p:xfrm>
          <a:off x="467591" y="290944"/>
          <a:ext cx="11170227" cy="633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93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9CAAD-C642-86DF-E038-CCDD08CBF3F8}"/>
              </a:ext>
            </a:extLst>
          </p:cNvPr>
          <p:cNvSpPr txBox="1"/>
          <p:nvPr/>
        </p:nvSpPr>
        <p:spPr>
          <a:xfrm>
            <a:off x="7366000" y="2045188"/>
            <a:ext cx="406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HEV õpilaseks ei loeta õppijat, kelle erivajaduse põhjuseks on üksnes:</a:t>
            </a:r>
          </a:p>
          <a:p>
            <a:endParaRPr lang="et-EE" sz="2000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Eriolukorrast tingitud õppeaja pikendamine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000" dirty="0">
              <a:solidFill>
                <a:schemeClr val="tx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Ukraina uussisserändaja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26BC250-E93D-F4FC-D3BD-224D4DF87404}"/>
              </a:ext>
            </a:extLst>
          </p:cNvPr>
          <p:cNvGraphicFramePr>
            <a:graphicFrameLocks/>
          </p:cNvGraphicFramePr>
          <p:nvPr/>
        </p:nvGraphicFramePr>
        <p:xfrm>
          <a:off x="762000" y="1404915"/>
          <a:ext cx="6036645" cy="404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83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C58A7-3587-5F43-274D-241F282A0F63}"/>
              </a:ext>
            </a:extLst>
          </p:cNvPr>
          <p:cNvSpPr txBox="1"/>
          <p:nvPr/>
        </p:nvSpPr>
        <p:spPr>
          <a:xfrm>
            <a:off x="769545" y="461727"/>
            <a:ext cx="640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chemeClr val="tx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Ukraina sõjapõgenikud kutseõppes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9C43C8A-5844-D2F2-8898-8168749B4EEF}"/>
              </a:ext>
            </a:extLst>
          </p:cNvPr>
          <p:cNvGraphicFramePr>
            <a:graphicFrameLocks noGrp="1"/>
          </p:cNvGraphicFramePr>
          <p:nvPr/>
        </p:nvGraphicFramePr>
        <p:xfrm>
          <a:off x="769545" y="1099990"/>
          <a:ext cx="8564578" cy="5278176"/>
        </p:xfrm>
        <a:graphic>
          <a:graphicData uri="http://schemas.openxmlformats.org/drawingml/2006/table">
            <a:tbl>
              <a:tblPr/>
              <a:tblGrid>
                <a:gridCol w="3896412">
                  <a:extLst>
                    <a:ext uri="{9D8B030D-6E8A-4147-A177-3AD203B41FA5}">
                      <a16:colId xmlns:a16="http://schemas.microsoft.com/office/drawing/2014/main" val="874921640"/>
                    </a:ext>
                  </a:extLst>
                </a:gridCol>
                <a:gridCol w="1204688">
                  <a:extLst>
                    <a:ext uri="{9D8B030D-6E8A-4147-A177-3AD203B41FA5}">
                      <a16:colId xmlns:a16="http://schemas.microsoft.com/office/drawing/2014/main" val="3678411504"/>
                    </a:ext>
                  </a:extLst>
                </a:gridCol>
                <a:gridCol w="1204688">
                  <a:extLst>
                    <a:ext uri="{9D8B030D-6E8A-4147-A177-3AD203B41FA5}">
                      <a16:colId xmlns:a16="http://schemas.microsoft.com/office/drawing/2014/main" val="740636359"/>
                    </a:ext>
                  </a:extLst>
                </a:gridCol>
                <a:gridCol w="1204688">
                  <a:extLst>
                    <a:ext uri="{9D8B030D-6E8A-4147-A177-3AD203B41FA5}">
                      <a16:colId xmlns:a16="http://schemas.microsoft.com/office/drawing/2014/main" val="2166208563"/>
                    </a:ext>
                  </a:extLst>
                </a:gridCol>
                <a:gridCol w="1054102">
                  <a:extLst>
                    <a:ext uri="{9D8B030D-6E8A-4147-A177-3AD203B41FA5}">
                      <a16:colId xmlns:a16="http://schemas.microsoft.com/office/drawing/2014/main" val="703420309"/>
                    </a:ext>
                  </a:extLst>
                </a:gridCol>
              </a:tblGrid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Õppeasutuse nimi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2022/2023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2023/2024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2024/2025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Kokku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22484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Kokku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464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756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952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2172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337370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44546A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44546A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44546A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44546A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44546A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301616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Ida-Virumaa Kutsehariduskeskus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436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9282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Tartu Rakenduslik Kolledž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69040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Tallinna Lasnamäe Mehaanikakool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52036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Tallinna Tööstushariduskeskus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790478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Tartu Kunstikool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067049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Tallinna Teeninduskool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273424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Pärnumaa Kutsehariduskeskus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563668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Tallinna Rakenduslik Kolledž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519545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Kuressaare Ametikool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918065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Valgamaa Kutseõppekeskus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497810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Rakvere Ametikool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87191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Tallinna Polütehnikum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015493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Järvamaa Kutsehariduskeskus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47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200450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Võrumaa Haridus- ja Tehnoloogiakeskus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33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202260"/>
                  </a:ext>
                </a:extLst>
              </a:tr>
              <a:tr h="293232"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0" i="0" u="none" strike="noStrike">
                          <a:solidFill>
                            <a:srgbClr val="44546A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…</a:t>
                      </a: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0" i="0" u="none" strike="noStrike">
                        <a:solidFill>
                          <a:srgbClr val="44546A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0" i="0" u="none" strike="noStrike">
                        <a:solidFill>
                          <a:srgbClr val="44546A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0" i="0" u="none" strike="noStrike">
                        <a:solidFill>
                          <a:srgbClr val="44546A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0" i="0" u="none" strike="noStrike" dirty="0">
                        <a:solidFill>
                          <a:srgbClr val="44546A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633" marR="7633" marT="76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2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68461"/>
      </p:ext>
    </p:extLst>
  </p:cSld>
  <p:clrMapOvr>
    <a:masterClrMapping/>
  </p:clrMapOvr>
</p:sld>
</file>

<file path=ppt/theme/theme1.xml><?xml version="1.0" encoding="utf-8"?>
<a:theme xmlns:a="http://schemas.openxmlformats.org/drawingml/2006/main" name="Tumesini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lesinin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lg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2BA4EAB76C6B468A6FEFCD50C16FC7" ma:contentTypeVersion="1" ma:contentTypeDescription="Loo uus dokument" ma:contentTypeScope="" ma:versionID="fb1841d948fcc7141f4a732c8746304e">
  <xsd:schema xmlns:xsd="http://www.w3.org/2001/XMLSchema" xmlns:xs="http://www.w3.org/2001/XMLSchema" xmlns:p="http://schemas.microsoft.com/office/2006/metadata/properties" xmlns:ns2="a7338fc0-1f71-47ca-af62-527eb90cb0f3" targetNamespace="http://schemas.microsoft.com/office/2006/metadata/properties" ma:root="true" ma:fieldsID="2dbc7368641cfa1fa9d5b6554aba99d7" ns2:_=""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A8B1D7-6012-4B6D-B122-684D4F024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38fc0-1f71-47ca-af62-527eb90cb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C38C35-13CF-4968-879B-6477FF5491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A8C5E5-94A4-4D0C-9976-26FAA0808482}">
  <ds:schemaRefs>
    <ds:schemaRef ds:uri="http://schemas.microsoft.com/office/2006/metadata/properties"/>
    <ds:schemaRef ds:uri="http://schemas.microsoft.com/office/infopath/2007/PartnerControls"/>
    <ds:schemaRef ds:uri="86EA3CD2-CEED-4040-955E-5B83AF18E558"/>
    <ds:schemaRef ds:uri="http://schemas.microsoft.com/sharepoint/v3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706</Words>
  <Application>Microsoft Macintosh PowerPoint</Application>
  <PresentationFormat>Widescreen</PresentationFormat>
  <Paragraphs>180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Roboto</vt:lpstr>
      <vt:lpstr>Roboto Condensed</vt:lpstr>
      <vt:lpstr>Symbol</vt:lpstr>
      <vt:lpstr>Tumesinise taustaga</vt:lpstr>
      <vt:lpstr>Helesininse taustaga</vt:lpstr>
      <vt:lpstr>Valge taustaga</vt:lpstr>
      <vt:lpstr>2025. aasta tegevused hariduses</vt:lpstr>
      <vt:lpstr>PowerPoint Presentation</vt:lpstr>
      <vt:lpstr>Õppimiskohustuse pikendamise elluviimine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Õpetajate karjäärimudel</vt:lpstr>
      <vt:lpstr>PGS-i muudatused (kooskõlastusel)</vt:lpstr>
      <vt:lpstr>AI hariduses</vt:lpstr>
      <vt:lpstr>Eestikeelsele õppele üleminek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Agentuur Ecwador</dc:creator>
  <cp:keywords/>
  <dc:description/>
  <cp:lastModifiedBy>Kristina Kallas</cp:lastModifiedBy>
  <cp:revision>131</cp:revision>
  <dcterms:created xsi:type="dcterms:W3CDTF">2021-03-10T11:43:06Z</dcterms:created>
  <dcterms:modified xsi:type="dcterms:W3CDTF">2025-01-19T20:22:55Z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0x010100722BA4EAB76C6B468A6FEFCD50C16FC7</vt:lpwstr>
  </property>
</Properties>
</file>