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373" r:id="rId3"/>
    <p:sldId id="375" r:id="rId4"/>
    <p:sldId id="374" r:id="rId5"/>
    <p:sldId id="376" r:id="rId6"/>
    <p:sldId id="377" r:id="rId7"/>
    <p:sldId id="372" r:id="rId8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64952-2F97-4E8D-8A8C-9BF9A583CABE}" type="datetimeFigureOut">
              <a:rPr lang="et-EE" smtClean="0"/>
              <a:t>20.05.2025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41A17-4F58-40BF-AF64-69E170287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08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3484B2-7D45-46A9-AA10-C2234E88C9BE}" type="slidenum">
              <a:rPr lang="et-EE" smtClean="0"/>
              <a:t>1</a:t>
            </a:fld>
            <a:endParaRPr lang="et-E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F0ED1-08FB-6599-3577-C6FBD8254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E9DD94-1D96-1D73-762F-E1AEC292AB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E90AD1-F789-B78E-7EB5-D15C9E6C3F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AF29B-E068-97BE-E92E-54F3BAC50E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3484B2-7D45-46A9-AA10-C2234E88C9BE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340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4D440BC-AE60-A9A0-4DD2-EAD1B9B75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71B4C24F-2108-CF71-A6E0-F7B94B765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DB0EFA2-6D00-DF5B-7DE5-B748B35D5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202BB-F12F-4E3F-92D6-B308253B6863}" type="datetime1">
              <a:rPr lang="et-EE" smtClean="0"/>
              <a:t>20.05.2025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1185582-7B5E-3496-CCF4-9BF08DC33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B62ED85-FA85-E803-7D1D-50E3EE55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1165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3B51988-34ED-1A0D-EFFF-1FF19331E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1A5E34BB-0639-DB5E-2B60-DE9F911D5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0FA9769-56FE-B927-4944-619FDF68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5AC91-2A11-44F8-A2AA-7F6CBDC4C8B0}" type="datetime1">
              <a:rPr lang="et-EE" smtClean="0"/>
              <a:t>20.05.2025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3F9C53B-D769-7AAB-04C1-97C0B4B53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EC0E81B-4041-F6B5-81B9-BFA1A71E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85532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B946CAAB-59DE-CC34-D92A-F79C00A6C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CEF366DD-9153-C47A-9235-4DE00F06B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5233F6FD-5C16-5D12-89D5-6837D210E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01E2-0B3B-472A-93EC-8AEC03BFE063}" type="datetime1">
              <a:rPr lang="et-EE" smtClean="0"/>
              <a:t>20.05.2025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2167B19-0F4B-3676-EBB5-55EB96886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277D5AB3-D09E-2002-A08E-620DB44FB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74273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983486"/>
            <a:ext cx="12207738" cy="4874514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6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4703" y="2633968"/>
            <a:ext cx="6890835" cy="1084135"/>
          </a:xfrm>
        </p:spPr>
        <p:txBody>
          <a:bodyPr wrap="none">
            <a:noAutofit/>
          </a:bodyPr>
          <a:lstStyle>
            <a:lvl1pPr algn="l">
              <a:defRPr sz="4816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et-EE" dirty="0"/>
              <a:t>Kirjuta siia esitluse nimi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4703" y="3718103"/>
            <a:ext cx="6890835" cy="843762"/>
          </a:xfrm>
        </p:spPr>
        <p:txBody>
          <a:bodyPr wrap="none">
            <a:noAutofit/>
          </a:bodyPr>
          <a:lstStyle>
            <a:lvl1pPr marL="0" indent="0" algn="l">
              <a:buNone/>
              <a:defRPr sz="3612" baseline="0">
                <a:solidFill>
                  <a:schemeClr val="bg1">
                    <a:lumMod val="85000"/>
                  </a:schemeClr>
                </a:solidFill>
                <a:latin typeface="Arial Narrow" pitchFamily="34" charset="0"/>
              </a:defRPr>
            </a:lvl1pPr>
            <a:lvl2pPr marL="60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/>
              <a:t>Kirjuta siia esitluse alapealkiri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444703" y="6175476"/>
            <a:ext cx="7035321" cy="524378"/>
          </a:xfrm>
        </p:spPr>
        <p:txBody>
          <a:bodyPr wrap="none">
            <a:noAutofit/>
          </a:bodyPr>
          <a:lstStyle>
            <a:lvl1pPr>
              <a:buNone/>
              <a:defRPr sz="1806">
                <a:solidFill>
                  <a:schemeClr val="bg1"/>
                </a:solidFill>
              </a:defRPr>
            </a:lvl1pPr>
          </a:lstStyle>
          <a:p>
            <a:pPr lvl="0"/>
            <a:r>
              <a:rPr lang="et-EE" dirty="0"/>
              <a:t>Koht, kuupäev (Tallinnas, 1.01.2018)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444703" y="5492342"/>
            <a:ext cx="7007587" cy="289103"/>
          </a:xfrm>
        </p:spPr>
        <p:txBody>
          <a:bodyPr wrap="none">
            <a:noAutofit/>
          </a:bodyPr>
          <a:lstStyle>
            <a:lvl1pPr>
              <a:buNone/>
              <a:defRPr sz="1806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 dirty="0"/>
              <a:t>Ametinimetus/Struktuuriüksuse nimetus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1444703" y="5019314"/>
            <a:ext cx="7007587" cy="433405"/>
          </a:xfrm>
        </p:spPr>
        <p:txBody>
          <a:bodyPr wrap="none">
            <a:noAutofit/>
          </a:bodyPr>
          <a:lstStyle>
            <a:lvl1pPr>
              <a:buNone/>
              <a:defRPr sz="2408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 dirty="0"/>
              <a:t>Ettekandja Eesnimi Perekonnanimi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0A24386-B5C9-4B51-8389-57DE0D2986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74" y="303231"/>
            <a:ext cx="3499074" cy="14002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6B1139-0D2A-4296-ABE3-CA00E62224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88" y="3102329"/>
            <a:ext cx="4000949" cy="3306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63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2905278-3442-C8ED-023F-F1F54171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28287B7-A00F-3FB0-439D-6EB11BA4B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04BA148A-0D7D-4420-0F9A-51AEDAF51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74D2-ACC9-4970-8898-F16E2F140E59}" type="datetime1">
              <a:rPr lang="et-EE" smtClean="0"/>
              <a:t>20.05.2025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1BC8FAF7-53DA-E13F-5316-ECCE5B614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D4E09EC-C6DC-6BBF-89E6-384E95FC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3548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1C96777-4AAD-DF05-6952-BBFC83CAD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F228AEB1-8417-0AED-A798-8074442F9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3449DEF-614E-7D65-A277-C8202193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A6BA-11BB-48FB-92C1-80DD40DF66F7}" type="datetime1">
              <a:rPr lang="et-EE" smtClean="0"/>
              <a:t>20.05.2025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ABB4BD4B-CC8D-3DE7-2CD8-15592D0E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CBBB3A7-1D99-A53B-32A8-B49E56AE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795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BB8D07C-6311-CC5E-CDB7-26377BD2C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E679590-43CD-A4F1-C5B8-5AA4E04AFE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C9BF3721-AAD0-E5FA-95A5-EF7059CE8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D3C554EF-D5AC-A336-57DF-B8270D266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3A4F-C000-4563-A95B-42A0FB943061}" type="datetime1">
              <a:rPr lang="et-EE" smtClean="0"/>
              <a:t>20.05.2025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685238B-32AC-D346-80FE-25E5777D9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A1F6FD2B-E74C-30A4-71D5-345D24B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8539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C132E16-627E-9E62-AE7C-BCF6569B4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B7444DC0-5088-61BB-73B9-549402F81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CC2A20BF-3AB0-B258-787D-2B55E3780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7B9820DD-30AA-252F-FA58-E9E0AAC80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959B28CA-B4A9-2A27-2E6F-39C2C8F66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1C418C09-B06B-5FAA-4F35-6EC7A572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E868-D19A-4C84-9479-086CF37AEE45}" type="datetime1">
              <a:rPr lang="et-EE" smtClean="0"/>
              <a:t>20.05.2025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5D696923-E593-A8FC-C321-8DE5C306F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248D198C-F0E7-9AEC-2CB3-07E74646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2582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35DE7F9-C422-DD4E-81BD-EB94F460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68798183-EFDA-1B57-7807-46AB8013F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D173-4645-4AEF-9F5E-246BE5B1FFAA}" type="datetime1">
              <a:rPr lang="et-EE" smtClean="0"/>
              <a:t>20.05.2025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7876B453-B850-9AA7-9FE2-D84FDFF3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05B47180-2483-855A-A913-0A34F6DD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7489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9AAE3043-E1D0-8A52-A5D0-73C92F80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3FF9F-85C4-4C55-8A13-7BFBE51AE0F4}" type="datetime1">
              <a:rPr lang="et-EE" smtClean="0"/>
              <a:t>20.05.2025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ECED1DA1-0DFA-0BFD-730D-C489F19F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8472CDD8-B659-C6C9-407C-DC33DDED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911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676EDEF-24B6-80F7-771E-0F9828E20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52AC16A-BC00-A1CB-6EEB-27B125BE3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666576B2-4982-6CB5-55E8-562EDF65C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6B96771B-3E37-AC7B-5311-ABAD131C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D700-D597-418D-831D-26532AA54BC3}" type="datetime1">
              <a:rPr lang="et-EE" smtClean="0"/>
              <a:t>20.05.2025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523EED72-8B5F-549E-6D57-0CC120A6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CAFD94DA-4164-D384-DB34-CE1EE491E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0905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15EE3B9-D7BE-A6A0-C706-B9AC0646A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DDF24939-CFD8-3270-908B-37155405ED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950F5365-BAFA-C439-EDF4-4FA28F0B3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2B31A116-E259-EBD6-FEFF-1E6B56FE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F18A-F3AD-4FE8-811F-A98AA5AC840F}" type="datetime1">
              <a:rPr lang="et-EE" smtClean="0"/>
              <a:t>20.05.2025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626FD37E-3BAE-1B10-C66F-8AB81CA9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94DB724D-CC72-2CB3-A7C6-AFE71B803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51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BFC81A81-9A8E-55B3-30C8-F0908B9F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CBE2A905-6E88-5BB1-73EA-5D49E3F17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8351473-E617-265F-7A94-A7DA6B16E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701689-E71E-4A5B-BFC6-55AE173B1E0F}" type="datetime1">
              <a:rPr lang="et-EE" smtClean="0"/>
              <a:t>20.05.2025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AFD8B1A4-A5EC-E3E8-2F5F-30E83887ED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it-IT"/>
              <a:t>„KORRAKAITSESEADUS 10 – PRO BONO PUBLICO"</a:t>
            </a:r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2A63CB1-5E0A-DD3D-82B4-C177AB531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4BACF-FF8F-4979-BD2E-63E6EB2B14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760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14204" y="790120"/>
            <a:ext cx="8524694" cy="4372716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3600" b="1" dirty="0">
                <a:latin typeface="Abadi" panose="020B0604020104020204" pitchFamily="34" charset="0"/>
              </a:rPr>
              <a:t>Õigusmuudatused POLIS andmekogus ja </a:t>
            </a:r>
            <a:br>
              <a:rPr lang="et-EE" sz="3600" b="1" dirty="0">
                <a:latin typeface="Abadi" panose="020B0604020104020204" pitchFamily="34" charset="0"/>
              </a:rPr>
            </a:br>
            <a:r>
              <a:rPr lang="et-EE" sz="3600" b="1" dirty="0">
                <a:latin typeface="Abadi" panose="020B0604020104020204" pitchFamily="34" charset="0"/>
              </a:rPr>
              <a:t>jälgimisseadmete kasutamisel</a:t>
            </a:r>
            <a:endParaRPr lang="fi-FI" sz="3612" dirty="0">
              <a:latin typeface="Abadi" panose="020B06040201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5D270-5B23-BFFE-F56B-A09738857331}"/>
              </a:ext>
            </a:extLst>
          </p:cNvPr>
          <p:cNvSpPr txBox="1"/>
          <p:nvPr/>
        </p:nvSpPr>
        <p:spPr>
          <a:xfrm>
            <a:off x="732817" y="5421549"/>
            <a:ext cx="490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>
                <a:solidFill>
                  <a:schemeClr val="bg1"/>
                </a:solidFill>
                <a:latin typeface="+mj-lt"/>
              </a:rPr>
              <a:t>Henry Timberg</a:t>
            </a:r>
          </a:p>
          <a:p>
            <a:r>
              <a:rPr lang="et-EE" dirty="0">
                <a:solidFill>
                  <a:schemeClr val="bg1"/>
                </a:solidFill>
                <a:latin typeface="+mj-lt"/>
              </a:rPr>
              <a:t>Korrakaitse ja süüteomenetluse osakonnajuhataja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30DBD-6D5C-AA0D-8A18-2C03A182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Muudatuste ulatus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5B825-4F1A-748C-4B68-BB43B9C3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b="1" dirty="0"/>
              <a:t>Esiteks</a:t>
            </a:r>
            <a:r>
              <a:rPr lang="et-EE" dirty="0"/>
              <a:t> on tõusetunud küsimused PPA andmete hoidmise, kogumise ja töötlemise regulatsioonidega, mis on sätestatud </a:t>
            </a:r>
            <a:r>
              <a:rPr lang="et-EE" b="1" dirty="0"/>
              <a:t>PPVS-s ja selle alusel vastu võetud siseministri POLIS põhimääruses</a:t>
            </a:r>
            <a:r>
              <a:rPr lang="et-EE" dirty="0"/>
              <a:t>. </a:t>
            </a:r>
            <a:r>
              <a:rPr lang="et-EE" i="1" dirty="0"/>
              <a:t>Selle osas on AKI algatanud järelevalve menetluse ja AKI annab hinnangu kogu POLIS regulatsioonide kohta (</a:t>
            </a:r>
            <a:r>
              <a:rPr lang="et-EE" i="1" dirty="0" err="1"/>
              <a:t>seadus+määrus</a:t>
            </a:r>
            <a:r>
              <a:rPr lang="et-EE" i="1" dirty="0"/>
              <a:t>). </a:t>
            </a:r>
          </a:p>
          <a:p>
            <a:r>
              <a:rPr lang="et-EE" b="1" dirty="0"/>
              <a:t>Teiseks</a:t>
            </a:r>
            <a:r>
              <a:rPr lang="et-EE" dirty="0"/>
              <a:t> on tõusetunud andmete kogumise aluse küsimus ehk </a:t>
            </a:r>
            <a:r>
              <a:rPr lang="et-EE" b="1" dirty="0"/>
              <a:t>korrakaitseseaduse § 34 </a:t>
            </a:r>
            <a:r>
              <a:rPr lang="et-EE" dirty="0"/>
              <a:t>sätestatud erimeetme ulatus. Käesolevalt võimaldab see kasutada jälgimisseadmeid avalikus ruumis ning ka salvestada videopilti, kuid see ei sätesta konkreetseid tehnoloogilisi erisusi ega aluseid.</a:t>
            </a:r>
          </a:p>
          <a:p>
            <a:r>
              <a:rPr lang="et-EE" dirty="0"/>
              <a:t>Päevakorras oleva numbrituvastuse kaamerate probleemi lahendamiseks tuleb eesmärgiks võtta mõlema regulatsiooni täiendamine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92207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C9E6A-37F2-2834-68A9-43C437831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FD137-1BA5-6B2F-4372-3F85B36F6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Menetlemise tegevuskava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4A400-FE16-0F43-E4F4-04ECDA0CC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endParaRPr lang="et-EE" dirty="0"/>
          </a:p>
          <a:p>
            <a:r>
              <a:rPr lang="et-EE" b="1" dirty="0"/>
              <a:t>Menetlemisel on kaks varianti, kas üks eelnõu või kaks eraldi eelnõu</a:t>
            </a:r>
            <a:r>
              <a:rPr lang="et-EE" dirty="0"/>
              <a:t>. Hetkel tundub mõistlik hoida PPVS ja </a:t>
            </a:r>
            <a:r>
              <a:rPr lang="et-EE" dirty="0" err="1"/>
              <a:t>KorS</a:t>
            </a:r>
            <a:r>
              <a:rPr lang="et-EE" dirty="0"/>
              <a:t> eelnõud lahus, sest need tegelevad erinevate probleemidega:</a:t>
            </a:r>
          </a:p>
          <a:p>
            <a:pPr lvl="1"/>
            <a:r>
              <a:rPr lang="et-EE" dirty="0"/>
              <a:t>PPVS lahendab PPA andmekogu ja isikuandmete töötlemise õiguspärasuse küsimusi</a:t>
            </a:r>
          </a:p>
          <a:p>
            <a:pPr lvl="1"/>
            <a:r>
              <a:rPr lang="et-EE" dirty="0" err="1"/>
              <a:t>KorS</a:t>
            </a:r>
            <a:r>
              <a:rPr lang="et-EE" dirty="0"/>
              <a:t> lahendab kõigi korrakaitseorganite poolt rakendatava erimeetme ulatuse ja kohaldamise aluse küsimusi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232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BA15A-8F58-ED97-9B44-1C4701E80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Ettepanekute tegevuskava:</a:t>
            </a:r>
            <a:br>
              <a:rPr lang="et-EE" dirty="0"/>
            </a:br>
            <a:r>
              <a:rPr lang="fi-FI" sz="2800" dirty="0"/>
              <a:t>PPVS ja POLIS </a:t>
            </a:r>
            <a:r>
              <a:rPr lang="fi-FI" sz="2800" dirty="0" err="1"/>
              <a:t>põhimääruse</a:t>
            </a:r>
            <a:r>
              <a:rPr lang="fi-FI" sz="2800" dirty="0"/>
              <a:t> </a:t>
            </a:r>
            <a:r>
              <a:rPr lang="fi-FI" sz="2800" dirty="0" err="1"/>
              <a:t>muutmine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9366-EAC9-FAE3-10DD-5447F77A3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b="1" dirty="0"/>
              <a:t>Vastutab</a:t>
            </a:r>
            <a:r>
              <a:rPr lang="et-EE" dirty="0"/>
              <a:t>: SiM/PPA. Vajalik kaasata koheselt väljatöötamisse ka AKI, JUM ja vajadusel õiguskantsler</a:t>
            </a:r>
          </a:p>
          <a:p>
            <a:endParaRPr lang="et-EE" dirty="0"/>
          </a:p>
          <a:p>
            <a:r>
              <a:rPr lang="et-EE" b="1" dirty="0"/>
              <a:t>Muudatuste maht</a:t>
            </a:r>
            <a:r>
              <a:rPr lang="et-EE" dirty="0"/>
              <a:t>: SUUR – AKI on võtnud järelevalve alla mitte ainult numbrituvastuse regulatsiooni vaid kogu POLIS andmekogu alused. SiM ettepanekud peavad seega pakkuma lahendused kõigile võimalikele puudustele POLIS andmekogu regulatsioonides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b="1" dirty="0"/>
              <a:t>Eelnõu valmimise aeg</a:t>
            </a:r>
            <a:r>
              <a:rPr lang="et-EE" dirty="0"/>
              <a:t>: Mida rohkem aega on võimalik saada ettepanekute väljatöötamiseks, seda kvaliteetsem on toode. </a:t>
            </a:r>
          </a:p>
          <a:p>
            <a:pPr lvl="1"/>
            <a:r>
              <a:rPr lang="et-EE" dirty="0"/>
              <a:t>Ettepanekud edastatakse Riigikogu Õiguskomisjonile 13.06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83417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CD972-0EF8-249D-21E2-4513CA894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5DD5-E872-1171-6FAC-7622173C1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Ettepanekute tegevuskava:</a:t>
            </a:r>
            <a:br>
              <a:rPr lang="et-EE" dirty="0"/>
            </a:br>
            <a:r>
              <a:rPr lang="et-EE" sz="2800" dirty="0" err="1"/>
              <a:t>KorS</a:t>
            </a:r>
            <a:r>
              <a:rPr lang="et-EE" sz="2800" dirty="0"/>
              <a:t> muutmine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32D4B-3775-77B2-0273-7FCF4E6B6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b="1" dirty="0"/>
              <a:t>Vastutab: </a:t>
            </a:r>
            <a:r>
              <a:rPr lang="et-EE" dirty="0" err="1"/>
              <a:t>JuM</a:t>
            </a:r>
            <a:r>
              <a:rPr lang="et-EE" dirty="0"/>
              <a:t>. Kaasab SiM, PPA, AKI, Õiguskantsler jne</a:t>
            </a:r>
          </a:p>
          <a:p>
            <a:pPr marL="0" indent="0">
              <a:buNone/>
            </a:pPr>
            <a:endParaRPr lang="et-EE" b="1" dirty="0"/>
          </a:p>
          <a:p>
            <a:r>
              <a:rPr lang="et-EE" b="1" dirty="0"/>
              <a:t>Muudatuste maht: </a:t>
            </a:r>
            <a:r>
              <a:rPr lang="et-EE" dirty="0"/>
              <a:t>KESKMINE – eelduslikult on </a:t>
            </a:r>
            <a:r>
              <a:rPr lang="et-EE" dirty="0" err="1"/>
              <a:t>KorS</a:t>
            </a:r>
            <a:r>
              <a:rPr lang="et-EE" dirty="0"/>
              <a:t> muudatuste maht väiksem kui PPVS oma. Küll aga eeldab </a:t>
            </a:r>
            <a:r>
              <a:rPr lang="et-EE" dirty="0" err="1"/>
              <a:t>KorS</a:t>
            </a:r>
            <a:r>
              <a:rPr lang="et-EE" dirty="0"/>
              <a:t> väga hästi kõigi reaalse elu stsenaariumite läbi analüüsi ja asutuste laiemat kaasamist. Sätte muudatused puudutavad paljusid asutusi.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b="1" dirty="0"/>
              <a:t>Eelnõu valmimise aeg</a:t>
            </a:r>
            <a:r>
              <a:rPr lang="et-EE" dirty="0"/>
              <a:t>: Mida rohkem aega on võimalik saada ettepanekute väljatöötamiseks, seda kvaliteetsem on toode. </a:t>
            </a:r>
          </a:p>
          <a:p>
            <a:pPr lvl="1"/>
            <a:r>
              <a:rPr lang="et-EE" dirty="0"/>
              <a:t>Ettepanekud edastatakse Riigikogu Õiguskomisjonile 13.06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1705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DB952-05DF-3AA4-38F1-D985F530F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094DE-C333-4456-39C7-E86F20532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Väljakutsed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977F1-5258-A9FC-00B4-A3B4F0581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b="1" dirty="0"/>
              <a:t>Aeg: </a:t>
            </a:r>
            <a:r>
              <a:rPr lang="et-EE" u="sng" dirty="0"/>
              <a:t>mida rohkem aega on võimalik saada eelnõu väljatöötamiseks, seda kvaliteetsem on toode</a:t>
            </a:r>
            <a:r>
              <a:rPr lang="et-EE" b="1" dirty="0"/>
              <a:t>:</a:t>
            </a:r>
          </a:p>
          <a:p>
            <a:pPr lvl="1"/>
            <a:r>
              <a:rPr lang="et-EE" dirty="0"/>
              <a:t>Isikuandmetega seotud eelnõud eeldavad eraldi riski analüüse</a:t>
            </a:r>
          </a:p>
          <a:p>
            <a:pPr lvl="1"/>
            <a:r>
              <a:rPr lang="et-EE" dirty="0"/>
              <a:t>Vaja on uuendada kogu POLIS andmete võimalikud kitsaskohad, sest AKI teeb järelevalve kogu andmekogu üle</a:t>
            </a:r>
          </a:p>
          <a:p>
            <a:pPr lvl="1"/>
            <a:r>
              <a:rPr lang="et-EE" dirty="0"/>
              <a:t>Andmekoosseise mõjutab politsei andmekogu liitmine prokuratuuri andmekoguga jne</a:t>
            </a:r>
          </a:p>
          <a:p>
            <a:pPr lvl="1"/>
            <a:r>
              <a:rPr lang="et-EE" dirty="0" err="1"/>
              <a:t>KorS</a:t>
            </a:r>
            <a:r>
              <a:rPr lang="et-EE" dirty="0"/>
              <a:t> muudatused puudutavad kõiki </a:t>
            </a:r>
            <a:r>
              <a:rPr lang="et-EE" dirty="0" err="1"/>
              <a:t>KKO-sid</a:t>
            </a:r>
            <a:endParaRPr lang="et-EE" dirty="0"/>
          </a:p>
          <a:p>
            <a:r>
              <a:rPr lang="et-EE" b="1" dirty="0"/>
              <a:t>Sisendid:</a:t>
            </a:r>
          </a:p>
          <a:p>
            <a:pPr lvl="1"/>
            <a:r>
              <a:rPr lang="et-EE" b="1" dirty="0"/>
              <a:t>AKI </a:t>
            </a:r>
            <a:r>
              <a:rPr lang="et-EE" dirty="0"/>
              <a:t>ei pruugi kiirkorras edastada ametliku järelevalve tulemusi. See tähendab, et ei ole võimalik arvestada kõiki parandusi</a:t>
            </a:r>
          </a:p>
          <a:p>
            <a:pPr lvl="2"/>
            <a:r>
              <a:rPr lang="et-EE" dirty="0"/>
              <a:t>AKI ootab hetkel veel </a:t>
            </a:r>
            <a:r>
              <a:rPr lang="et-EE" dirty="0" err="1"/>
              <a:t>PPA-st</a:t>
            </a:r>
            <a:r>
              <a:rPr lang="et-EE" dirty="0"/>
              <a:t> sisendit; PPA edastab selle nädala jooksul sisendi </a:t>
            </a:r>
            <a:r>
              <a:rPr lang="et-EE"/>
              <a:t>AKI-le</a:t>
            </a:r>
            <a:endParaRPr lang="et-EE" dirty="0"/>
          </a:p>
          <a:p>
            <a:pPr lvl="1"/>
            <a:r>
              <a:rPr lang="et-EE" b="1" dirty="0"/>
              <a:t>Riigikogus algatatud eelnõude kaasamine toimub riigikogus.</a:t>
            </a:r>
            <a:endParaRPr lang="et-EE" dirty="0"/>
          </a:p>
          <a:p>
            <a:pPr marL="914400" lvl="2" indent="0">
              <a:buNone/>
            </a:pPr>
            <a:endParaRPr lang="et-EE" b="1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3957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A00F7-E513-31A2-7E6D-7F31E3D33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B625DE-D8E9-DBF1-F3A6-2E073F5C4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4204" y="790120"/>
            <a:ext cx="8524694" cy="4372716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3612" dirty="0">
                <a:latin typeface="Abadi" panose="020B0604020104020204" pitchFamily="34" charset="0"/>
              </a:rPr>
              <a:t>henry.timberg@siseministeerium.ee</a:t>
            </a:r>
            <a:endParaRPr lang="fi-FI" sz="3612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9815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427</Words>
  <Application>Microsoft Office PowerPoint</Application>
  <PresentationFormat>Widescreen</PresentationFormat>
  <Paragraphs>41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Abadi</vt:lpstr>
      <vt:lpstr>Aptos</vt:lpstr>
      <vt:lpstr>Aptos Display</vt:lpstr>
      <vt:lpstr>Arial</vt:lpstr>
      <vt:lpstr>Arial Narrow</vt:lpstr>
      <vt:lpstr>1_Office'i kujundus</vt:lpstr>
      <vt:lpstr>Õigusmuudatused POLIS andmekogus ja  jälgimisseadmete kasutamisel</vt:lpstr>
      <vt:lpstr>Muudatuste ulatus</vt:lpstr>
      <vt:lpstr>Menetlemise tegevuskava</vt:lpstr>
      <vt:lpstr>Ettepanekute tegevuskava: PPVS ja POLIS põhimääruse muutmine</vt:lpstr>
      <vt:lpstr>Ettepanekute tegevuskava: KorS muutmine</vt:lpstr>
      <vt:lpstr>Väljakutsed</vt:lpstr>
      <vt:lpstr>henry.timberg@siseministeerium.ee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Ülle Vanaisak</dc:creator>
  <cp:lastModifiedBy>Henry Timberg</cp:lastModifiedBy>
  <cp:revision>24</cp:revision>
  <dcterms:created xsi:type="dcterms:W3CDTF">2025-01-03T12:28:43Z</dcterms:created>
  <dcterms:modified xsi:type="dcterms:W3CDTF">2025-05-20T09:17:53Z</dcterms:modified>
</cp:coreProperties>
</file>