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5" r:id="rId2"/>
    <p:sldId id="277" r:id="rId3"/>
    <p:sldId id="369" r:id="rId4"/>
    <p:sldId id="364" r:id="rId5"/>
    <p:sldId id="365" r:id="rId6"/>
    <p:sldId id="366" r:id="rId7"/>
    <p:sldId id="367" r:id="rId8"/>
    <p:sldId id="342" r:id="rId9"/>
  </p:sldIdLst>
  <p:sldSz cx="12192000" cy="6858000"/>
  <p:notesSz cx="6645275" cy="992505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2" autoAdjust="0"/>
    <p:restoredTop sz="67558" autoAdjust="0"/>
  </p:normalViewPr>
  <p:slideViewPr>
    <p:cSldViewPr snapToGrid="0">
      <p:cViewPr varScale="1">
        <p:scale>
          <a:sx n="78" d="100"/>
          <a:sy n="78" d="100"/>
        </p:scale>
        <p:origin x="14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61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0"/>
            <a:ext cx="287961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7F3F5-630C-4672-9DB4-CDE0E21B0222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776431"/>
            <a:ext cx="531622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87961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427076"/>
            <a:ext cx="287961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3BD14-330F-496E-8DD6-F4BCC507741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4937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D817-9336-4CCD-83B6-75269A3EE9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4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Konspiratiivne</a:t>
            </a:r>
            <a:r>
              <a:rPr lang="en-US" dirty="0" smtClean="0"/>
              <a:t> </a:t>
            </a:r>
            <a:r>
              <a:rPr lang="en-US" dirty="0" err="1" smtClean="0"/>
              <a:t>mõtlemine</a:t>
            </a:r>
            <a:r>
              <a:rPr lang="en-US" dirty="0" smtClean="0"/>
              <a:t> on </a:t>
            </a:r>
            <a:r>
              <a:rPr lang="en-US" dirty="0" err="1" smtClean="0"/>
              <a:t>olnud</a:t>
            </a:r>
            <a:r>
              <a:rPr lang="en-US" dirty="0" smtClean="0"/>
              <a:t> </a:t>
            </a:r>
            <a:r>
              <a:rPr lang="en-US" dirty="0" err="1" smtClean="0"/>
              <a:t>Vene</a:t>
            </a:r>
            <a:r>
              <a:rPr lang="en-US" dirty="0" smtClean="0"/>
              <a:t> </a:t>
            </a:r>
            <a:r>
              <a:rPr lang="en-US" dirty="0" err="1" smtClean="0"/>
              <a:t>impeeriumi</a:t>
            </a:r>
            <a:r>
              <a:rPr lang="en-US" dirty="0" smtClean="0"/>
              <a:t> </a:t>
            </a:r>
            <a:r>
              <a:rPr lang="en-US" dirty="0" err="1" smtClean="0"/>
              <a:t>laialdaselt</a:t>
            </a:r>
            <a:r>
              <a:rPr lang="en-US" dirty="0" smtClean="0"/>
              <a:t> </a:t>
            </a:r>
            <a:r>
              <a:rPr lang="en-US" dirty="0" err="1" smtClean="0"/>
              <a:t>kasutatav</a:t>
            </a:r>
            <a:r>
              <a:rPr lang="en-US" dirty="0" smtClean="0"/>
              <a:t> </a:t>
            </a:r>
            <a:r>
              <a:rPr lang="en-US" dirty="0" err="1" smtClean="0"/>
              <a:t>poliitiline</a:t>
            </a:r>
            <a:r>
              <a:rPr lang="en-US" dirty="0" smtClean="0"/>
              <a:t> </a:t>
            </a:r>
            <a:r>
              <a:rPr lang="en-US" dirty="0" err="1" smtClean="0"/>
              <a:t>tööriist</a:t>
            </a:r>
            <a:r>
              <a:rPr lang="en-US" dirty="0" smtClean="0"/>
              <a:t> </a:t>
            </a:r>
            <a:r>
              <a:rPr lang="en-US" dirty="0" err="1" smtClean="0"/>
              <a:t>ühiskonna</a:t>
            </a:r>
            <a:r>
              <a:rPr lang="en-US" dirty="0" smtClean="0"/>
              <a:t> </a:t>
            </a:r>
            <a:r>
              <a:rPr lang="en-US" dirty="0" err="1" smtClean="0"/>
              <a:t>hoidmiseks</a:t>
            </a:r>
            <a:r>
              <a:rPr lang="en-US" dirty="0" smtClean="0"/>
              <a:t> </a:t>
            </a:r>
            <a:r>
              <a:rPr lang="en-US" dirty="0" err="1" smtClean="0"/>
              <a:t>ühtses</a:t>
            </a:r>
            <a:r>
              <a:rPr lang="en-US" dirty="0" smtClean="0"/>
              <a:t> </a:t>
            </a:r>
            <a:r>
              <a:rPr lang="en-US" dirty="0" err="1" smtClean="0"/>
              <a:t>piiratud</a:t>
            </a:r>
            <a:r>
              <a:rPr lang="en-US" dirty="0" smtClean="0"/>
              <a:t> </a:t>
            </a:r>
            <a:r>
              <a:rPr lang="en-US" dirty="0" err="1" smtClean="0"/>
              <a:t>inforuumis</a:t>
            </a:r>
            <a:r>
              <a:rPr lang="en-US" dirty="0" smtClean="0"/>
              <a:t>. </a:t>
            </a:r>
            <a:r>
              <a:rPr lang="en-US" dirty="0" err="1" smtClean="0"/>
              <a:t>Lääneriikide</a:t>
            </a:r>
            <a:r>
              <a:rPr lang="en-US" dirty="0" smtClean="0"/>
              <a:t> </a:t>
            </a:r>
            <a:r>
              <a:rPr lang="en-US" dirty="0" err="1" smtClean="0"/>
              <a:t>süüdistamine</a:t>
            </a:r>
            <a:r>
              <a:rPr lang="en-US" dirty="0" smtClean="0"/>
              <a:t> </a:t>
            </a:r>
            <a:r>
              <a:rPr lang="en-US" dirty="0" err="1" smtClean="0"/>
              <a:t>Venemaa-vastases</a:t>
            </a:r>
            <a:r>
              <a:rPr lang="en-US" dirty="0" smtClean="0"/>
              <a:t> </a:t>
            </a:r>
            <a:r>
              <a:rPr lang="en-US" dirty="0" err="1" smtClean="0"/>
              <a:t>vandenõus</a:t>
            </a:r>
            <a:r>
              <a:rPr lang="en-US" dirty="0" smtClean="0"/>
              <a:t> </a:t>
            </a:r>
            <a:r>
              <a:rPr lang="en-US" dirty="0" err="1" smtClean="0"/>
              <a:t>oli</a:t>
            </a:r>
            <a:r>
              <a:rPr lang="en-US" dirty="0" smtClean="0"/>
              <a:t> </a:t>
            </a:r>
            <a:r>
              <a:rPr lang="en-US" dirty="0" err="1" smtClean="0"/>
              <a:t>nõukogude</a:t>
            </a:r>
            <a:r>
              <a:rPr lang="en-US" dirty="0" smtClean="0"/>
              <a:t> </a:t>
            </a:r>
            <a:r>
              <a:rPr lang="en-US" dirty="0" err="1" smtClean="0"/>
              <a:t>ühiskonnas</a:t>
            </a:r>
            <a:r>
              <a:rPr lang="en-US" dirty="0" smtClean="0"/>
              <a:t> </a:t>
            </a:r>
            <a:r>
              <a:rPr lang="en-US" dirty="0" err="1" smtClean="0"/>
              <a:t>laialt</a:t>
            </a:r>
            <a:r>
              <a:rPr lang="en-US" dirty="0" smtClean="0"/>
              <a:t> </a:t>
            </a:r>
            <a:r>
              <a:rPr lang="en-US" dirty="0" err="1" smtClean="0"/>
              <a:t>levinud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ning</a:t>
            </a:r>
            <a:r>
              <a:rPr lang="en-US" dirty="0" smtClean="0"/>
              <a:t> </a:t>
            </a:r>
            <a:r>
              <a:rPr lang="en-US" dirty="0" err="1" smtClean="0"/>
              <a:t>Lääne-vastane</a:t>
            </a:r>
            <a:r>
              <a:rPr lang="en-US" dirty="0" smtClean="0"/>
              <a:t> </a:t>
            </a:r>
            <a:r>
              <a:rPr lang="en-US" dirty="0" err="1" smtClean="0"/>
              <a:t>mõjutegevus</a:t>
            </a:r>
            <a:r>
              <a:rPr lang="en-US" dirty="0" smtClean="0"/>
              <a:t> on </a:t>
            </a:r>
            <a:r>
              <a:rPr lang="en-US" dirty="0" err="1" smtClean="0"/>
              <a:t>nüüdseks</a:t>
            </a:r>
            <a:r>
              <a:rPr lang="en-US" dirty="0" smtClean="0"/>
              <a:t> </a:t>
            </a:r>
            <a:r>
              <a:rPr lang="en-US" dirty="0" err="1" smtClean="0"/>
              <a:t>kandunud</a:t>
            </a:r>
            <a:r>
              <a:rPr lang="en-US" dirty="0" smtClean="0"/>
              <a:t> </a:t>
            </a:r>
            <a:r>
              <a:rPr lang="en-US" dirty="0" err="1" smtClean="0"/>
              <a:t>praegusele</a:t>
            </a:r>
            <a:r>
              <a:rPr lang="en-US" dirty="0" smtClean="0"/>
              <a:t> </a:t>
            </a:r>
            <a:r>
              <a:rPr lang="en-US" dirty="0" err="1" smtClean="0"/>
              <a:t>Putini</a:t>
            </a:r>
            <a:r>
              <a:rPr lang="en-US" dirty="0" smtClean="0"/>
              <a:t> </a:t>
            </a:r>
            <a:r>
              <a:rPr lang="en-US" dirty="0" err="1" smtClean="0"/>
              <a:t>juhitud</a:t>
            </a:r>
            <a:r>
              <a:rPr lang="en-US" dirty="0" smtClean="0"/>
              <a:t> </a:t>
            </a:r>
            <a:r>
              <a:rPr lang="en-US" dirty="0" err="1" smtClean="0"/>
              <a:t>Venemaale</a:t>
            </a:r>
            <a:r>
              <a:rPr lang="en-US" dirty="0" smtClean="0"/>
              <a:t>, </a:t>
            </a:r>
            <a:r>
              <a:rPr lang="en-US" dirty="0" err="1" smtClean="0"/>
              <a:t>aga</a:t>
            </a:r>
            <a:r>
              <a:rPr lang="en-US" dirty="0" smtClean="0"/>
              <a:t> </a:t>
            </a:r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 smtClean="0"/>
              <a:t>postsovetlikku</a:t>
            </a:r>
            <a:r>
              <a:rPr lang="en-US" dirty="0" smtClean="0"/>
              <a:t> </a:t>
            </a:r>
            <a:r>
              <a:rPr lang="en-US" dirty="0" err="1" smtClean="0"/>
              <a:t>ruumi</a:t>
            </a:r>
            <a:r>
              <a:rPr lang="en-US" dirty="0" smtClean="0"/>
              <a:t> </a:t>
            </a:r>
            <a:r>
              <a:rPr lang="en-US" dirty="0" err="1" smtClean="0"/>
              <a:t>laiemalt</a:t>
            </a:r>
            <a:r>
              <a:rPr lang="en-US" dirty="0" smtClean="0"/>
              <a:t> (</a:t>
            </a:r>
            <a:r>
              <a:rPr lang="en-US" dirty="0" err="1" smtClean="0"/>
              <a:t>Yablokov</a:t>
            </a:r>
            <a:r>
              <a:rPr lang="en-US" dirty="0" smtClean="0"/>
              <a:t> 2018</a:t>
            </a:r>
            <a:r>
              <a:rPr lang="et-EE" dirty="0" smtClean="0"/>
              <a:t>-</a:t>
            </a:r>
            <a:r>
              <a:rPr lang="et-EE" baseline="0" dirty="0" smtClean="0"/>
              <a:t> </a:t>
            </a:r>
            <a:r>
              <a:rPr lang="en-US" dirty="0" smtClean="0"/>
              <a:t>Fortress Russia: Conspiracy Theories in the Post-Soviet World</a:t>
            </a:r>
            <a:r>
              <a:rPr lang="et-EE" dirty="0" smtClean="0"/>
              <a:t>)</a:t>
            </a:r>
          </a:p>
          <a:p>
            <a:endParaRPr lang="et-EE" dirty="0" smtClean="0"/>
          </a:p>
          <a:p>
            <a:r>
              <a:rPr lang="et-EE" dirty="0" smtClean="0"/>
              <a:t>Venemaa propagandakanali Sputnik Eesti endine juht Jelena </a:t>
            </a:r>
            <a:r>
              <a:rPr lang="et-EE" dirty="0" err="1" smtClean="0"/>
              <a:t>Tšerõševa</a:t>
            </a:r>
            <a:r>
              <a:rPr lang="et-EE" dirty="0" smtClean="0"/>
              <a:t> on öelnud 23 mai 2017</a:t>
            </a:r>
            <a:r>
              <a:rPr lang="et-EE" baseline="0" dirty="0" smtClean="0"/>
              <a:t> </a:t>
            </a:r>
            <a:r>
              <a:rPr lang="et-EE" baseline="0" dirty="0" err="1" smtClean="0"/>
              <a:t>ERRile</a:t>
            </a:r>
            <a:r>
              <a:rPr lang="et-EE" baseline="0" dirty="0" smtClean="0"/>
              <a:t> et propaganda ja ajakirjandus on üks ja seesama asi.</a:t>
            </a:r>
            <a:endParaRPr lang="et-E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923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Kõigepealt loodi arvukalt kontosid igasugustesse sotsiaalmeedia ja blogikeskkondadesse, et tekitada kontodel aktiivsust. Võib oletada, et samal ajal koostati ka võltsitud kiri.</a:t>
            </a:r>
          </a:p>
          <a:p>
            <a:endParaRPr lang="et-EE" dirty="0" smtClean="0"/>
          </a:p>
          <a:p>
            <a:r>
              <a:rPr lang="et-EE" dirty="0" smtClean="0"/>
              <a:t>kõige olulisema etapina planeeriti kirja levitamine, mis ideaalis peaks toimuma korraga mitmes keskkonnas, et saavutada suurem mõju.</a:t>
            </a:r>
          </a:p>
          <a:p>
            <a:endParaRPr lang="et-EE" dirty="0" smtClean="0"/>
          </a:p>
          <a:p>
            <a:r>
              <a:rPr lang="et-EE" dirty="0" smtClean="0"/>
              <a:t>Saadeti seda ka usinalt juba „vihjena“ mitmele Leedu meediamajale ja ka ministeeriumisse. Levi suurendamiseks kasutati ka mitmesuguseid suhteliselt odava hinnaga saadavaid </a:t>
            </a:r>
            <a:r>
              <a:rPr lang="et-EE" dirty="0" err="1" smtClean="0"/>
              <a:t>bot</a:t>
            </a:r>
            <a:r>
              <a:rPr lang="et-EE" dirty="0" smtClean="0"/>
              <a:t>-teenuseid, mis aitasid levikut kiirendada.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4773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4077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6794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8032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https://www.youtube.com/watch?v=TE5n7DeaXHM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3338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3BD14-330F-496E-8DD6-F4BCC5077416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0371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juhtslaidi alapealkirja laadi redigeerimiseks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87084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  <a:p>
            <a:pPr lvl="4"/>
            <a:r>
              <a:rPr lang="et-EE" dirty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t-EE" dirty="0" smtClean="0"/>
              <a:t>20.10.2023</a:t>
            </a:r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447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3722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4895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0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812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8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7189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711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t-E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8507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t-E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1799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CF1C99A-8BEB-4BB7-B451-962378577D1F}" type="datetimeFigureOut">
              <a:rPr lang="et-EE" smtClean="0"/>
              <a:t>15.02.2024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2366FBA-8A54-4738-B5DD-EB11913C1F5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3603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0" y="1399838"/>
            <a:ext cx="12192000" cy="3090905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tabLst>
                <a:tab pos="3981450" algn="l"/>
              </a:tabLst>
            </a:pPr>
            <a:r>
              <a:rPr lang="et-EE" altLang="zh-CN" sz="2800" b="1" cap="none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et-EE" altLang="zh-CN" sz="2800" b="1" cap="none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VENE PROPAGANDA,</a:t>
            </a:r>
            <a:b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valeinfo ja mõjutustegevus</a:t>
            </a:r>
            <a: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et-EE" altLang="zh-CN" sz="2800" b="1" cap="none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GB" altLang="zh-CN" sz="3000" cap="none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GB" altLang="zh-CN" sz="3000" cap="none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GB" altLang="zh-CN" sz="3000" cap="none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t-EE" sz="3000" dirty="0">
              <a:solidFill>
                <a:schemeClr val="bg1"/>
              </a:solidFill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437778" y="4490744"/>
            <a:ext cx="10799736" cy="1402080"/>
          </a:xfrm>
        </p:spPr>
        <p:txBody>
          <a:bodyPr>
            <a:normAutofit/>
          </a:bodyPr>
          <a:lstStyle/>
          <a:p>
            <a:r>
              <a:rPr lang="et-EE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Kol-ltn</a:t>
            </a:r>
            <a:r>
              <a:rPr lang="et-E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t-EE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</a:t>
            </a:r>
            <a:r>
              <a:rPr lang="et-E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Jaanus </a:t>
            </a:r>
            <a:r>
              <a:rPr lang="et-E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Sägi</a:t>
            </a:r>
          </a:p>
          <a:p>
            <a:r>
              <a:rPr lang="et-E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Kaitseväe peastaap, SKO</a:t>
            </a:r>
            <a:endParaRPr lang="et-EE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t-E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16.02.2024</a:t>
            </a:r>
            <a:endParaRPr lang="et-EE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t-E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82554"/>
            <a:ext cx="7729728" cy="1188720"/>
          </a:xfrm>
        </p:spPr>
        <p:txBody>
          <a:bodyPr>
            <a:normAutofit/>
          </a:bodyPr>
          <a:lstStyle/>
          <a:p>
            <a:r>
              <a:rPr lang="et-EE" dirty="0" smtClean="0"/>
              <a:t>Vene propaganda</a:t>
            </a:r>
            <a:endParaRPr lang="en-GB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73980" t="17866" r="12865" b="31463"/>
          <a:stretch/>
        </p:blipFill>
        <p:spPr bwMode="auto">
          <a:xfrm>
            <a:off x="3848100" y="2417753"/>
            <a:ext cx="3036277" cy="3289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76199" y="2417753"/>
            <a:ext cx="3771901" cy="29212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</a:rPr>
              <a:t>Massiivne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mahukas</a:t>
            </a:r>
            <a:r>
              <a:rPr lang="en-US" dirty="0">
                <a:solidFill>
                  <a:schemeClr val="tx1"/>
                </a:solidFill>
              </a:rPr>
              <a:t> ja </a:t>
            </a:r>
            <a:r>
              <a:rPr lang="en-US" dirty="0" err="1">
                <a:solidFill>
                  <a:schemeClr val="tx1"/>
                </a:solidFill>
              </a:rPr>
              <a:t>mitme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kanaliga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</a:rPr>
              <a:t>Kiire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pidev</a:t>
            </a:r>
            <a:r>
              <a:rPr lang="en-US" dirty="0">
                <a:solidFill>
                  <a:schemeClr val="tx1"/>
                </a:solidFill>
              </a:rPr>
              <a:t> ja </a:t>
            </a:r>
            <a:r>
              <a:rPr lang="en-US" dirty="0" err="1">
                <a:solidFill>
                  <a:schemeClr val="tx1"/>
                </a:solidFill>
              </a:rPr>
              <a:t>korduv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Pole </a:t>
            </a:r>
            <a:r>
              <a:rPr lang="en-US" dirty="0" err="1">
                <a:solidFill>
                  <a:schemeClr val="tx1"/>
                </a:solidFill>
              </a:rPr>
              <a:t>vaja</a:t>
            </a:r>
            <a:r>
              <a:rPr lang="en-US" dirty="0">
                <a:solidFill>
                  <a:schemeClr val="tx1"/>
                </a:solidFill>
              </a:rPr>
              <a:t> end </a:t>
            </a:r>
            <a:r>
              <a:rPr lang="en-US" dirty="0" err="1">
                <a:solidFill>
                  <a:schemeClr val="tx1"/>
                </a:solidFill>
              </a:rPr>
              <a:t>reaalsusega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siduda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</a:rPr>
              <a:t>Järjepidevus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teema</a:t>
            </a:r>
            <a:r>
              <a:rPr lang="en-US" dirty="0">
                <a:solidFill>
                  <a:schemeClr val="tx1"/>
                </a:solidFill>
              </a:rPr>
              <a:t> sees </a:t>
            </a:r>
            <a:r>
              <a:rPr lang="en-US" dirty="0" err="1">
                <a:solidFill>
                  <a:schemeClr val="tx1"/>
                </a:solidFill>
              </a:rPr>
              <a:t>ei</a:t>
            </a:r>
            <a:r>
              <a:rPr lang="en-US" dirty="0">
                <a:solidFill>
                  <a:schemeClr val="tx1"/>
                </a:solidFill>
              </a:rPr>
              <a:t> ole </a:t>
            </a:r>
            <a:r>
              <a:rPr lang="en-US" dirty="0" err="1">
                <a:solidFill>
                  <a:schemeClr val="tx1"/>
                </a:solidFill>
              </a:rPr>
              <a:t>oluline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0880" y="2417753"/>
            <a:ext cx="4693920" cy="336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Propaganda </a:t>
            </a:r>
            <a:r>
              <a:rPr lang="en-US" dirty="0" err="1"/>
              <a:t>edukaks</a:t>
            </a:r>
            <a:r>
              <a:rPr lang="en-US" dirty="0"/>
              <a:t> </a:t>
            </a:r>
            <a:r>
              <a:rPr lang="en-US" dirty="0" err="1"/>
              <a:t>levitamiseks</a:t>
            </a:r>
            <a:r>
              <a:rPr lang="en-US" dirty="0"/>
              <a:t> on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allikaid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allikad</a:t>
            </a:r>
            <a:r>
              <a:rPr lang="en-US" dirty="0"/>
              <a:t> </a:t>
            </a:r>
            <a:r>
              <a:rPr lang="en-US" dirty="0" err="1"/>
              <a:t>kinnitavad</a:t>
            </a:r>
            <a:r>
              <a:rPr lang="en-US" dirty="0"/>
              <a:t> </a:t>
            </a:r>
            <a:r>
              <a:rPr lang="en-US" dirty="0" err="1"/>
              <a:t>arvamust</a:t>
            </a:r>
            <a:r>
              <a:rPr lang="en-US" dirty="0"/>
              <a:t>, 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argumendid</a:t>
            </a:r>
            <a:r>
              <a:rPr lang="en-US" dirty="0"/>
              <a:t> </a:t>
            </a:r>
            <a:r>
              <a:rPr lang="en-US" dirty="0" err="1"/>
              <a:t>viivad</a:t>
            </a:r>
            <a:r>
              <a:rPr lang="en-US" dirty="0"/>
              <a:t> </a:t>
            </a:r>
            <a:r>
              <a:rPr lang="en-US" dirty="0" err="1"/>
              <a:t>samadele</a:t>
            </a:r>
            <a:r>
              <a:rPr lang="en-US" dirty="0"/>
              <a:t> </a:t>
            </a:r>
            <a:r>
              <a:rPr lang="en-US" dirty="0" err="1"/>
              <a:t>järeldustele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Propaganda on </a:t>
            </a:r>
            <a:r>
              <a:rPr lang="en-US" dirty="0" err="1"/>
              <a:t>veenev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inimesed</a:t>
            </a:r>
            <a:r>
              <a:rPr lang="en-US" dirty="0"/>
              <a:t> </a:t>
            </a:r>
            <a:r>
              <a:rPr lang="en-US" dirty="0" err="1"/>
              <a:t>usuvad</a:t>
            </a:r>
            <a:r>
              <a:rPr lang="en-US" dirty="0"/>
              <a:t>, et </a:t>
            </a:r>
            <a:r>
              <a:rPr lang="en-US" dirty="0" err="1"/>
              <a:t>erinevatest</a:t>
            </a:r>
            <a:r>
              <a:rPr lang="en-US" dirty="0"/>
              <a:t> </a:t>
            </a:r>
            <a:r>
              <a:rPr lang="en-US" dirty="0" err="1"/>
              <a:t>allikatest</a:t>
            </a:r>
            <a:r>
              <a:rPr lang="en-US" dirty="0"/>
              <a:t> </a:t>
            </a:r>
            <a:r>
              <a:rPr lang="en-US" dirty="0" err="1"/>
              <a:t>pärinev</a:t>
            </a:r>
            <a:r>
              <a:rPr lang="en-US" dirty="0"/>
              <a:t> </a:t>
            </a:r>
            <a:r>
              <a:rPr lang="en-US" dirty="0" err="1"/>
              <a:t>teave</a:t>
            </a:r>
            <a:r>
              <a:rPr lang="en-US" dirty="0"/>
              <a:t> </a:t>
            </a:r>
            <a:r>
              <a:rPr lang="en-US" dirty="0" err="1"/>
              <a:t>esindab</a:t>
            </a:r>
            <a:r>
              <a:rPr lang="en-US" dirty="0"/>
              <a:t> </a:t>
            </a:r>
            <a:r>
              <a:rPr lang="en-US" dirty="0" err="1"/>
              <a:t>erinevaid</a:t>
            </a:r>
            <a:r>
              <a:rPr lang="en-US" dirty="0"/>
              <a:t> </a:t>
            </a:r>
            <a:r>
              <a:rPr lang="en-US" dirty="0" err="1"/>
              <a:t>vaatenurki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270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9886"/>
            <a:ext cx="7613778" cy="2855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530" y="234778"/>
            <a:ext cx="8626334" cy="2248930"/>
          </a:xfrm>
        </p:spPr>
        <p:txBody>
          <a:bodyPr>
            <a:normAutofit fontScale="90000"/>
          </a:bodyPr>
          <a:lstStyle/>
          <a:p>
            <a:r>
              <a:rPr lang="et-EE" dirty="0"/>
              <a:t>Mitmed Leedu ja Brüsseli ametnikud said 2020. aasta aprillis kirja, milles NATO peasekretär Jens Stoltenberg teavitas Leedu kaitseministrit, et COVID-19 pandeemia tõttu viiakse liitlasüksused Leedust ära.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86" y="2655038"/>
            <a:ext cx="6982897" cy="3931113"/>
          </a:xfrm>
        </p:spPr>
      </p:pic>
    </p:spTree>
    <p:extLst>
      <p:ext uri="{BB962C8B-B14F-4D97-AF65-F5344CB8AC3E}">
        <p14:creationId xmlns:p14="http://schemas.microsoft.com/office/powerpoint/2010/main" val="1203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64" y="58342"/>
            <a:ext cx="10515600" cy="850232"/>
          </a:xfrm>
        </p:spPr>
        <p:txBody>
          <a:bodyPr/>
          <a:lstStyle/>
          <a:p>
            <a:r>
              <a:rPr lang="et-EE" b="1" dirty="0" smtClean="0"/>
              <a:t>mõjutustegevus </a:t>
            </a:r>
            <a:r>
              <a:rPr lang="et-EE" b="1" dirty="0" smtClean="0"/>
              <a:t>kaitseväe suunal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393"/>
            <a:ext cx="10515600" cy="4351338"/>
          </a:xfrm>
        </p:spPr>
        <p:txBody>
          <a:bodyPr/>
          <a:lstStyle/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571" y="1929008"/>
            <a:ext cx="3817429" cy="492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892" y="2780778"/>
            <a:ext cx="3952573" cy="3715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50115" y="6033449"/>
            <a:ext cx="163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FF0000"/>
                </a:solidFill>
              </a:rPr>
              <a:t>LIBAKONTO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5286" y="4920434"/>
            <a:ext cx="1781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FF0000"/>
                </a:solidFill>
              </a:rPr>
              <a:t>LIBAKONTO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82979"/>
            <a:ext cx="2494634" cy="3499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35" y="3382979"/>
            <a:ext cx="2455271" cy="3499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9255" y="4238569"/>
            <a:ext cx="199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FF0000"/>
                </a:solidFill>
              </a:rPr>
              <a:t>ÕNGITSEMINE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black">
          <a:xfrm>
            <a:off x="73528" y="975393"/>
            <a:ext cx="5184272" cy="2331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/>
              <a:t>Millega</a:t>
            </a:r>
            <a:r>
              <a:rPr lang="en-US" sz="2400" dirty="0"/>
              <a:t> </a:t>
            </a:r>
            <a:r>
              <a:rPr lang="en-US" sz="2400" dirty="0" err="1"/>
              <a:t>kokku</a:t>
            </a:r>
            <a:r>
              <a:rPr lang="en-US" sz="2400" dirty="0"/>
              <a:t> </a:t>
            </a:r>
            <a:r>
              <a:rPr lang="en-US" sz="2400" dirty="0" err="1"/>
              <a:t>puutume</a:t>
            </a:r>
            <a:r>
              <a:rPr lang="en-US" sz="2400" dirty="0"/>
              <a:t>?</a:t>
            </a:r>
          </a:p>
          <a:p>
            <a:pPr algn="l"/>
            <a:r>
              <a:rPr lang="en-US" sz="2400" dirty="0" err="1"/>
              <a:t>Õngitsemine</a:t>
            </a:r>
            <a:endParaRPr lang="en-US" sz="2400" dirty="0"/>
          </a:p>
          <a:p>
            <a:pPr algn="l"/>
            <a:r>
              <a:rPr lang="en-US" sz="2400" dirty="0" err="1"/>
              <a:t>Provotseerimine</a:t>
            </a:r>
            <a:endParaRPr lang="en-US" sz="2400" dirty="0"/>
          </a:p>
          <a:p>
            <a:pPr algn="l"/>
            <a:r>
              <a:rPr lang="en-US" sz="2400" dirty="0" err="1"/>
              <a:t>Valeinfo</a:t>
            </a:r>
            <a:endParaRPr lang="en-US" sz="2400" dirty="0"/>
          </a:p>
          <a:p>
            <a:pPr algn="l"/>
            <a:r>
              <a:rPr lang="en-US" sz="2400" dirty="0" err="1"/>
              <a:t>Libakontod</a:t>
            </a:r>
            <a:endParaRPr lang="en-US" sz="2400" dirty="0"/>
          </a:p>
          <a:p>
            <a:pPr algn="l"/>
            <a:r>
              <a:rPr lang="en-US" sz="2400" dirty="0" err="1"/>
              <a:t>Mainekahju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42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686" y="77875"/>
            <a:ext cx="8593020" cy="1375743"/>
          </a:xfrm>
        </p:spPr>
        <p:txBody>
          <a:bodyPr>
            <a:noAutofit/>
          </a:bodyPr>
          <a:lstStyle/>
          <a:p>
            <a:r>
              <a:rPr lang="et-EE" sz="2400" b="1" dirty="0">
                <a:solidFill>
                  <a:prstClr val="black"/>
                </a:solidFill>
                <a:cs typeface="Calibri" panose="020F0502020204030204" pitchFamily="34" charset="0"/>
              </a:rPr>
              <a:t>Informatsiooni kogumise katse</a:t>
            </a:r>
            <a:r>
              <a:rPr lang="et-EE" sz="24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/ provokatsioon/ süsteemi </a:t>
            </a:r>
            <a:r>
              <a:rPr lang="et-EE" sz="2400" b="1" dirty="0">
                <a:solidFill>
                  <a:prstClr val="black"/>
                </a:solidFill>
                <a:cs typeface="Calibri" panose="020F0502020204030204" pitchFamily="34" charset="0"/>
              </a:rPr>
              <a:t>koormamine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" y="547983"/>
            <a:ext cx="2655599" cy="576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5840" y="2502998"/>
            <a:ext cx="11219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t-EE" dirty="0" smtClean="0"/>
              <a:t>Postituse leidmine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913003"/>
            <a:ext cx="8999343" cy="5016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t-EE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015971"/>
            <a:ext cx="8999343" cy="5016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t-EE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953" y="2733831"/>
            <a:ext cx="2626445" cy="379308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903884" y="2733831"/>
            <a:ext cx="331232" cy="170518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6632" y="2502998"/>
            <a:ext cx="2058185" cy="92333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kern="0" dirty="0" smtClean="0">
                <a:solidFill>
                  <a:prstClr val="black"/>
                </a:solidFill>
                <a:latin typeface="Helvetica Neue"/>
              </a:rPr>
              <a:t>Kommunikatsiooni inimeste teavitamine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15" name="Right Arrow 14"/>
          <p:cNvSpPr/>
          <p:nvPr/>
        </p:nvSpPr>
        <p:spPr>
          <a:xfrm rot="19958946">
            <a:off x="6430574" y="2242052"/>
            <a:ext cx="376990" cy="184666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451924" y="2719683"/>
            <a:ext cx="376990" cy="184666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 rot="2485007">
            <a:off x="6465865" y="3267236"/>
            <a:ext cx="376990" cy="184666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5035" y="1601052"/>
            <a:ext cx="2058185" cy="92333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Suhtlus Läti ja Leedu</a:t>
            </a:r>
            <a:r>
              <a:rPr kumimoji="0" lang="et-EE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 kolleegidega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5036" y="2627350"/>
            <a:ext cx="2058185" cy="36933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KAPO-ga</a:t>
            </a:r>
            <a:r>
              <a:rPr kumimoji="0" lang="et-EE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 suhtlus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5035" y="3178299"/>
            <a:ext cx="2058185" cy="92333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Teiste riigiasutuste teavitamine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034963" y="2597580"/>
            <a:ext cx="376990" cy="184666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99561" y="1878051"/>
            <a:ext cx="1528251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Elanike teavitamine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86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347" y="0"/>
            <a:ext cx="10515600" cy="73455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Okas</a:t>
            </a:r>
            <a:r>
              <a:rPr lang="en-US" b="1" dirty="0" smtClean="0"/>
              <a:t> 2021 ja </a:t>
            </a:r>
            <a:r>
              <a:rPr lang="en-US" b="1" dirty="0" err="1" smtClean="0"/>
              <a:t>vaktsineerimine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875265"/>
            <a:ext cx="8999343" cy="5016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t-EE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015971"/>
            <a:ext cx="8999343" cy="5016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t-EE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73" y="1176300"/>
            <a:ext cx="4409117" cy="4692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2" y="2450718"/>
            <a:ext cx="6649674" cy="16013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492" y="4884417"/>
            <a:ext cx="1856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Kommentaarid SÕDURILEHE Facebooki lehel ja mujal.</a:t>
            </a:r>
            <a:endParaRPr lang="en-US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974489" y="4492645"/>
            <a:ext cx="451104" cy="305540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344093" y="3336190"/>
            <a:ext cx="358580" cy="221201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0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25656"/>
            <a:ext cx="7729728" cy="1188720"/>
          </a:xfrm>
        </p:spPr>
        <p:txBody>
          <a:bodyPr/>
          <a:lstStyle/>
          <a:p>
            <a:r>
              <a:rPr lang="et-EE" dirty="0" smtClean="0"/>
              <a:t>Näiteid valeinfost</a:t>
            </a:r>
            <a:endParaRPr lang="et-E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611" y="1681119"/>
            <a:ext cx="6721430" cy="38139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065" y="1681120"/>
            <a:ext cx="5667457" cy="38139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57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kokkuvõte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Valeinfo hulk avaldab  lõhkuvat mõju ühiskonna sidususele</a:t>
            </a:r>
          </a:p>
        </p:txBody>
      </p:sp>
    </p:spTree>
    <p:extLst>
      <p:ext uri="{BB962C8B-B14F-4D97-AF65-F5344CB8AC3E}">
        <p14:creationId xmlns:p14="http://schemas.microsoft.com/office/powerpoint/2010/main" val="10067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kk">
  <a:themeElements>
    <a:clrScheme name="Pak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5283</TotalTime>
  <Words>340</Words>
  <Application>Microsoft Office PowerPoint</Application>
  <PresentationFormat>Widescreen</PresentationFormat>
  <Paragraphs>52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SimSun</vt:lpstr>
      <vt:lpstr>Arial</vt:lpstr>
      <vt:lpstr>Bookman Old Style</vt:lpstr>
      <vt:lpstr>Calibri</vt:lpstr>
      <vt:lpstr>Gill Sans MT</vt:lpstr>
      <vt:lpstr>Helvetica Neue</vt:lpstr>
      <vt:lpstr>Times New Roman</vt:lpstr>
      <vt:lpstr>Pakk</vt:lpstr>
      <vt:lpstr>  VENE PROPAGANDA, valeinfo ja mõjutustegevus    </vt:lpstr>
      <vt:lpstr>Vene propaganda</vt:lpstr>
      <vt:lpstr>Mitmed Leedu ja Brüsseli ametnikud said 2020. aasta aprillis kirja, milles NATO peasekretär Jens Stoltenberg teavitas Leedu kaitseministrit, et COVID-19 pandeemia tõttu viiakse liitlasüksused Leedust ära. </vt:lpstr>
      <vt:lpstr>mõjutustegevus kaitseväe suunal</vt:lpstr>
      <vt:lpstr>Informatsiooni kogumise katse/ provokatsioon/ süsteemi koormamine</vt:lpstr>
      <vt:lpstr>Okas 2021 ja vaktsineerimine</vt:lpstr>
      <vt:lpstr>Näiteid valeinfost</vt:lpstr>
      <vt:lpstr>kokkuvõte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infomõjutustegevus Kuidas propagandat ära tunda ja mida teha? Kasutatud kaitseväe ja riigikantselei materjale</dc:title>
  <dc:creator>Jaanus Sägi</dc:creator>
  <cp:lastModifiedBy>Jaanus Sägi</cp:lastModifiedBy>
  <cp:revision>77</cp:revision>
  <cp:lastPrinted>2024-02-15T19:01:35Z</cp:lastPrinted>
  <dcterms:created xsi:type="dcterms:W3CDTF">2023-10-09T09:54:34Z</dcterms:created>
  <dcterms:modified xsi:type="dcterms:W3CDTF">2024-02-15T19:03:19Z</dcterms:modified>
</cp:coreProperties>
</file>