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6" r:id="rId3"/>
    <p:sldId id="292" r:id="rId4"/>
    <p:sldId id="290" r:id="rId5"/>
    <p:sldId id="291" r:id="rId6"/>
    <p:sldId id="285" r:id="rId7"/>
    <p:sldId id="28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6B1"/>
    <a:srgbClr val="024EA2"/>
    <a:srgbClr val="024B9C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>
        <p:guide orient="horz" pos="209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reg-baltic.eu/project/sustool/" TargetMode="External"/><Relationship Id="rId2" Type="http://schemas.openxmlformats.org/officeDocument/2006/relationships/hyperlink" Target="https://bwb.ee/the-edf-project-euroguard-kick-off-in-estonia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european-digital-innovation-hubs.ec.europa.eu/home" TargetMode="External"/><Relationship Id="rId5" Type="http://schemas.openxmlformats.org/officeDocument/2006/relationships/hyperlink" Target="https://eitrawmaterials.eu/clc-location/clc-baltic-sea/" TargetMode="External"/><Relationship Id="rId4" Type="http://schemas.openxmlformats.org/officeDocument/2006/relationships/hyperlink" Target="https://interreg-baltic.eu/project/bamu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t-EE" sz="4400" dirty="0" smtClean="0"/>
              <a:t>Miks ja kuidas EL toetab </a:t>
            </a:r>
            <a:br>
              <a:rPr lang="et-EE" sz="4400" dirty="0" smtClean="0"/>
            </a:br>
            <a:r>
              <a:rPr lang="et-EE" sz="4400" dirty="0" smtClean="0"/>
              <a:t>regionaalset teadmussiiret</a:t>
            </a:r>
            <a:r>
              <a:rPr lang="et-EE" sz="4400" dirty="0" smtClean="0"/>
              <a:t>?</a:t>
            </a:r>
            <a:endParaRPr lang="en-GB" sz="44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dirty="0" smtClean="0"/>
              <a:t>Kuressaare, </a:t>
            </a:r>
            <a:r>
              <a:rPr lang="et-EE" dirty="0" smtClean="0"/>
              <a:t>16. veebruar 2024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dirty="0" smtClean="0"/>
              <a:t>Elis Paemurd, EK Eesti esinduse kommunikatsioonijuht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3600" dirty="0" smtClean="0"/>
              <a:t>Piirkondlike erinevuste vähendamine</a:t>
            </a:r>
          </a:p>
          <a:p>
            <a:r>
              <a:rPr lang="et-EE" sz="3600" dirty="0" smtClean="0"/>
              <a:t>Konkurentsivõime (nii ELis kui ka Eestis)</a:t>
            </a:r>
          </a:p>
          <a:p>
            <a:r>
              <a:rPr lang="et-EE" sz="3600" dirty="0" smtClean="0"/>
              <a:t>Majandusjulgeolek </a:t>
            </a:r>
          </a:p>
          <a:p>
            <a:pPr marL="0" indent="0">
              <a:buNone/>
            </a:pPr>
            <a:endParaRPr lang="et-EE" dirty="0" smtClean="0"/>
          </a:p>
          <a:p>
            <a:endParaRPr lang="et-EE" dirty="0"/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Miks </a:t>
            </a:r>
            <a:r>
              <a:rPr lang="et-EE" dirty="0" smtClean="0"/>
              <a:t>see tähtis on</a:t>
            </a:r>
            <a:r>
              <a:rPr lang="et-EE" dirty="0" smtClean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856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SKP </a:t>
            </a:r>
            <a:r>
              <a:rPr lang="fi-FI" sz="3200" dirty="0" err="1"/>
              <a:t>inimese</a:t>
            </a:r>
            <a:r>
              <a:rPr lang="fi-FI" sz="3200" dirty="0"/>
              <a:t> kohta (% EL </a:t>
            </a:r>
            <a:r>
              <a:rPr lang="fi-FI" sz="3200" dirty="0" err="1"/>
              <a:t>keskmisest</a:t>
            </a:r>
            <a:r>
              <a:rPr lang="fi-FI" sz="3200" dirty="0"/>
              <a:t>), NUTS 3, 2020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918" y="1483591"/>
            <a:ext cx="5176847" cy="463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03783" y="1834861"/>
            <a:ext cx="4793672" cy="429808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Eesti piirkondade SKP inimese kohta</a:t>
            </a:r>
            <a:br>
              <a:rPr lang="et-EE" dirty="0" smtClean="0"/>
            </a:br>
            <a:r>
              <a:rPr lang="et-EE" sz="1600" dirty="0" smtClean="0"/>
              <a:t>Allikas:</a:t>
            </a:r>
            <a:endParaRPr lang="et-EE" sz="1600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219" y="482860"/>
            <a:ext cx="8710456" cy="585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1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199" y="1825624"/>
            <a:ext cx="10905699" cy="4528994"/>
          </a:xfrm>
        </p:spPr>
        <p:txBody>
          <a:bodyPr/>
          <a:lstStyle/>
          <a:p>
            <a:r>
              <a:rPr lang="et-EE" dirty="0" smtClean="0"/>
              <a:t>Struktuurifondid</a:t>
            </a:r>
          </a:p>
          <a:p>
            <a:r>
              <a:rPr lang="et-EE" dirty="0" smtClean="0"/>
              <a:t>Horisont</a:t>
            </a:r>
            <a:endParaRPr lang="et-EE" dirty="0" smtClean="0"/>
          </a:p>
          <a:p>
            <a:pPr marL="0" indent="0">
              <a:buNone/>
            </a:pPr>
            <a:r>
              <a:rPr lang="et-EE" b="1" dirty="0" smtClean="0"/>
              <a:t>Lisaks:</a:t>
            </a:r>
          </a:p>
          <a:p>
            <a:r>
              <a:rPr lang="et-EE" dirty="0" smtClean="0"/>
              <a:t>Euroopa Kaitsefond</a:t>
            </a:r>
          </a:p>
          <a:p>
            <a:r>
              <a:rPr lang="et-EE" dirty="0" err="1" smtClean="0"/>
              <a:t>Siseturvalisusfond</a:t>
            </a:r>
            <a:endParaRPr lang="et-EE" dirty="0"/>
          </a:p>
          <a:p>
            <a:r>
              <a:rPr lang="et-EE" dirty="0" smtClean="0"/>
              <a:t>Taasterahastu (Eesti 953 mln)</a:t>
            </a:r>
          </a:p>
          <a:p>
            <a:r>
              <a:rPr lang="et-EE" dirty="0" smtClean="0"/>
              <a:t>Innovatsioonifond (keskne taotlemine, ELis või maailmas uus idee)</a:t>
            </a:r>
          </a:p>
          <a:p>
            <a:r>
              <a:rPr lang="et-EE" dirty="0" smtClean="0"/>
              <a:t>…</a:t>
            </a:r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3248" y="602932"/>
            <a:ext cx="10515600" cy="782357"/>
          </a:xfrm>
        </p:spPr>
        <p:txBody>
          <a:bodyPr/>
          <a:lstStyle/>
          <a:p>
            <a:r>
              <a:rPr lang="et-EE" dirty="0" smtClean="0"/>
              <a:t>Peamised teadmussiiret rahastavad fondid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854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t-EE" sz="3200" dirty="0" smtClean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EUROGARD</a:t>
            </a:r>
            <a:r>
              <a:rPr lang="et-EE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 (Baltic </a:t>
            </a:r>
            <a:r>
              <a:rPr lang="et-EE" sz="32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r>
              <a:rPr lang="et-EE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t-EE" sz="32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Boats</a:t>
            </a:r>
            <a:r>
              <a:rPr lang="et-EE" sz="3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t-EE" sz="3200" dirty="0" smtClean="0">
                <a:hlinkClick r:id="rId3"/>
              </a:rPr>
              <a:t>Projekt </a:t>
            </a:r>
            <a:r>
              <a:rPr lang="et-EE" sz="3200" dirty="0" err="1" smtClean="0">
                <a:hlinkClick r:id="rId3"/>
              </a:rPr>
              <a:t>SusTool</a:t>
            </a:r>
            <a:r>
              <a:rPr lang="et-EE" sz="3200" dirty="0" smtClean="0">
                <a:hlinkClick r:id="rId3"/>
              </a:rPr>
              <a:t> </a:t>
            </a:r>
            <a:r>
              <a:rPr lang="et-EE" sz="3200" dirty="0" smtClean="0"/>
              <a:t>(MKM)</a:t>
            </a:r>
          </a:p>
          <a:p>
            <a:pPr>
              <a:spcAft>
                <a:spcPts val="0"/>
              </a:spcAft>
            </a:pPr>
            <a:r>
              <a:rPr lang="et-EE" sz="3200" dirty="0" smtClean="0">
                <a:hlinkClick r:id="rId4"/>
              </a:rPr>
              <a:t>Projekt </a:t>
            </a:r>
            <a:r>
              <a:rPr lang="et-EE" sz="3200" dirty="0" err="1" smtClean="0">
                <a:hlinkClick r:id="rId4"/>
              </a:rPr>
              <a:t>BaMur</a:t>
            </a:r>
            <a:r>
              <a:rPr lang="et-EE" sz="3200" dirty="0" smtClean="0"/>
              <a:t> (Eesti Sõjamuuseum)</a:t>
            </a:r>
          </a:p>
          <a:p>
            <a:pPr>
              <a:spcAft>
                <a:spcPts val="0"/>
              </a:spcAft>
            </a:pPr>
            <a:r>
              <a:rPr lang="et-EE" sz="3200" dirty="0" smtClean="0"/>
              <a:t>Nn innovatsioonikeskkonnad (</a:t>
            </a:r>
            <a:r>
              <a:rPr lang="et-EE" sz="3200" i="1" dirty="0" err="1"/>
              <a:t>I</a:t>
            </a:r>
            <a:r>
              <a:rPr lang="et-EE" sz="3200" i="1" dirty="0" err="1" smtClean="0"/>
              <a:t>nnovation</a:t>
            </a:r>
            <a:r>
              <a:rPr lang="et-EE" sz="3200" i="1" dirty="0" smtClean="0"/>
              <a:t> </a:t>
            </a:r>
            <a:r>
              <a:rPr lang="et-EE" sz="3200" i="1" dirty="0" err="1" smtClean="0"/>
              <a:t>Hubs</a:t>
            </a:r>
            <a:r>
              <a:rPr lang="et-EE" sz="3200" dirty="0" smtClean="0"/>
              <a:t>) </a:t>
            </a:r>
          </a:p>
          <a:p>
            <a:pPr marL="0" indent="0">
              <a:spcAft>
                <a:spcPts val="0"/>
              </a:spcAft>
              <a:buNone/>
            </a:pPr>
            <a:endParaRPr lang="et-EE" sz="2800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hlinkClick r:id="rId5"/>
            </a:endParaRPr>
          </a:p>
          <a:p>
            <a:pPr marL="0" indent="0">
              <a:spcAft>
                <a:spcPts val="0"/>
              </a:spcAft>
              <a:buNone/>
            </a:pPr>
            <a:endParaRPr lang="et-EE" sz="2800" u="sng" dirty="0" smtClean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  <a:hlinkClick r:id="rId5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</a:t>
            </a:r>
            <a:r>
              <a:rPr lang="en-GB" sz="2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://eitrawmaterials.eu/clc-location/clc-baltic-sea</a:t>
            </a:r>
            <a:r>
              <a:rPr lang="en-GB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/</a:t>
            </a:r>
            <a:r>
              <a:rPr lang="en-GB" sz="28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t-EE" sz="28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sz="2800" u="sng" dirty="0" smtClean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https</a:t>
            </a:r>
            <a:r>
              <a:rPr lang="en-GB" sz="28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://european-digital-innovation-hubs.ec.europa.eu/home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t-EE" sz="2800" dirty="0" smtClean="0"/>
          </a:p>
          <a:p>
            <a:pPr>
              <a:spcAft>
                <a:spcPts val="0"/>
              </a:spcAft>
            </a:pPr>
            <a:endParaRPr lang="et-EE" sz="2800" dirty="0"/>
          </a:p>
          <a:p>
            <a:pPr>
              <a:spcAft>
                <a:spcPts val="0"/>
              </a:spcAft>
            </a:pPr>
            <a:endParaRPr lang="et-EE" sz="28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t-EE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Näiteid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9635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Aitäh!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 smtClean="0"/>
              <a:t>© European Union 2020</a:t>
            </a:r>
          </a:p>
          <a:p>
            <a:r>
              <a:rPr lang="en-US" sz="1050" dirty="0" smtClean="0"/>
              <a:t>Unless otherwise noted the reuse of this presentation is </a:t>
            </a:r>
            <a:r>
              <a:rPr lang="en-US" sz="1050" dirty="0" err="1" smtClean="0"/>
              <a:t>authorised</a:t>
            </a:r>
            <a:r>
              <a:rPr lang="en-US" sz="1050" dirty="0" smtClean="0"/>
              <a:t> under the </a:t>
            </a:r>
            <a:r>
              <a:rPr lang="en-US" sz="1050" dirty="0" smtClean="0">
                <a:hlinkClick r:id="rId3"/>
              </a:rPr>
              <a:t>CC BY 4.0 </a:t>
            </a:r>
            <a:r>
              <a:rPr lang="en-US" sz="1050" dirty="0" smtClean="0"/>
              <a:t>license. For any use or reproduction of elements that are not owned by the EU, permission may need to be sought directly from the respective right holders.</a:t>
            </a:r>
          </a:p>
          <a:p>
            <a:r>
              <a:rPr lang="en-US" sz="1050" dirty="0" smtClean="0"/>
              <a:t>Slide </a:t>
            </a:r>
            <a:r>
              <a:rPr lang="en-US" sz="1050" dirty="0" smtClean="0">
                <a:solidFill>
                  <a:schemeClr val="accent6"/>
                </a:solidFill>
              </a:rPr>
              <a:t>xx</a:t>
            </a:r>
            <a:r>
              <a:rPr lang="en-US" sz="1050" dirty="0" smtClean="0"/>
              <a:t>: </a:t>
            </a:r>
            <a:r>
              <a:rPr lang="en-US" sz="1050" dirty="0" smtClean="0">
                <a:solidFill>
                  <a:schemeClr val="accent6"/>
                </a:solidFill>
              </a:rPr>
              <a:t>element concerned</a:t>
            </a:r>
            <a:r>
              <a:rPr lang="en-US" sz="1050" dirty="0" smtClean="0"/>
              <a:t>, source</a:t>
            </a:r>
            <a:r>
              <a:rPr lang="en-US" sz="1050" dirty="0" smtClean="0">
                <a:solidFill>
                  <a:schemeClr val="accent6"/>
                </a:solidFill>
              </a:rPr>
              <a:t>: e.g. Fotolia.com</a:t>
            </a:r>
            <a:r>
              <a:rPr lang="en-US" sz="1050" dirty="0" smtClean="0"/>
              <a:t>; Slide </a:t>
            </a:r>
            <a:r>
              <a:rPr lang="en-US" sz="1050" dirty="0" smtClean="0">
                <a:solidFill>
                  <a:schemeClr val="accent6"/>
                </a:solidFill>
              </a:rPr>
              <a:t>xx</a:t>
            </a:r>
            <a:r>
              <a:rPr lang="en-US" sz="1050" dirty="0" smtClean="0"/>
              <a:t>: </a:t>
            </a:r>
            <a:r>
              <a:rPr lang="en-US" sz="1050" dirty="0" smtClean="0">
                <a:solidFill>
                  <a:schemeClr val="accent6"/>
                </a:solidFill>
              </a:rPr>
              <a:t>element concerned</a:t>
            </a:r>
            <a:r>
              <a:rPr lang="en-US" sz="1050" dirty="0" smtClean="0"/>
              <a:t>, source: </a:t>
            </a:r>
            <a:r>
              <a:rPr lang="en-US" sz="1050" dirty="0" smtClean="0">
                <a:solidFill>
                  <a:schemeClr val="accent6"/>
                </a:solidFill>
              </a:rPr>
              <a:t>e.g. iStock.com</a:t>
            </a:r>
            <a:endParaRPr lang="en-GB" sz="1050" dirty="0">
              <a:solidFill>
                <a:schemeClr val="accent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434</TotalTime>
  <Words>211</Words>
  <Application>Microsoft Office PowerPoint</Application>
  <PresentationFormat>Widescreen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Miks ja kuidas EL toetab  regionaalset teadmussiiret?</vt:lpstr>
      <vt:lpstr>Miks see tähtis on?</vt:lpstr>
      <vt:lpstr>SKP inimese kohta (% EL keskmisest), NUTS 3, 2020</vt:lpstr>
      <vt:lpstr>Eesti piirkondade SKP inimese kohta Allikas:</vt:lpstr>
      <vt:lpstr>Peamised teadmussiiret rahastavad fondid</vt:lpstr>
      <vt:lpstr>Näiteid</vt:lpstr>
      <vt:lpstr>Aitäh!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 ja kuidas EL toetab  teadmussiiret?</dc:title>
  <dc:creator>PAEMURD Elis (COMM-TALLINN)</dc:creator>
  <cp:lastModifiedBy>PAEMURD Elis (COMM-TALLINN)</cp:lastModifiedBy>
  <cp:revision>18</cp:revision>
  <dcterms:created xsi:type="dcterms:W3CDTF">2024-02-13T11:07:11Z</dcterms:created>
  <dcterms:modified xsi:type="dcterms:W3CDTF">2024-02-14T12:16:11Z</dcterms:modified>
</cp:coreProperties>
</file>